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3" r:id="rId26"/>
    <p:sldId id="281" r:id="rId27"/>
    <p:sldId id="282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22C4-91E7-E485-6734-7F5AFFE8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BCDEC-EB85-E2B9-28B3-06F047CDB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14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E55BF1-DD7E-8B81-9E39-2E5B74EA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04840-B3BA-B878-5794-17BC9CAEB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0337"/>
          </a:xfrm>
        </p:spPr>
        <p:txBody>
          <a:bodyPr/>
          <a:lstStyle/>
          <a:p>
            <a:r>
              <a:rPr lang="en-US" dirty="0"/>
              <a:t>We've looked at reading arbitrary tags, let's look specifically at reading tabular data on a web page</a:t>
            </a:r>
          </a:p>
          <a:p>
            <a:r>
              <a:rPr lang="en-US" dirty="0"/>
              <a:t>Imagine a table of degrees granted per year at a university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We want a list with the data from each column and a list of column headings.</a:t>
            </a:r>
          </a:p>
          <a:p>
            <a:r>
              <a:rPr lang="en-US" dirty="0"/>
              <a:t>How do we read this if it is rendered on a webpage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FF83F38-71E2-03B1-E9C5-1940740DA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855028"/>
              </p:ext>
            </p:extLst>
          </p:nvPr>
        </p:nvGraphicFramePr>
        <p:xfrm>
          <a:off x="1146002" y="3058782"/>
          <a:ext cx="742296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563">
                  <a:extLst>
                    <a:ext uri="{9D8B030D-6E8A-4147-A177-3AD203B41FA5}">
                      <a16:colId xmlns:a16="http://schemas.microsoft.com/office/drawing/2014/main" val="39563299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373355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3301686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65165038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52548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Academic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Bachelors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Doctoral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363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244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56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2019-2020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276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1896-1897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05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800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776B-07A7-F36B-D48E-D79FFE588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table as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A22B-AD2A-F455-A4A2-8E6E4DCE0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02DF1C-F512-BEEC-626D-3A490621C020}"/>
              </a:ext>
            </a:extLst>
          </p:cNvPr>
          <p:cNvSpPr txBox="1"/>
          <p:nvPr/>
        </p:nvSpPr>
        <p:spPr>
          <a:xfrm>
            <a:off x="1016700" y="1930400"/>
            <a:ext cx="8257302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&lt;table id="degrees" border="1"&gt;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&gt;Academic Year&lt;/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&gt;Bachelors&lt;/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&gt;Masters&lt;/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&gt;Doctoral&lt;/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&gt;Total&lt;/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&lt;tr&gt;&lt;td&gt;2021-2022&lt;/td&gt;&lt;td&gt;6406&lt;/td&gt;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&lt;td&gt;1128&lt;/td&gt;&lt;td&gt;233&lt;/td&gt;&lt;td&gt;7767&lt;/td&gt;&lt;/tr&gt;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&lt;tr&gt;&lt;td&gt;2020-2021&lt;/td&gt;&lt;td&gt;6683&lt;/td&gt;&lt;td&gt;959&lt;/td&gt;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&lt;td&gt;192&lt;/td&gt;&lt;td&gt;7834&lt;/td&gt;&lt;/tr&gt;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&lt;tr&gt;&lt;td&gt;2019-2022&lt;/td&gt;&lt;td&gt;6684&lt;/td&gt;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&lt;td&gt;1033&lt;/td&gt;&lt;td&gt;212&lt;/td&gt;&lt;td&gt;7929&lt;/td&gt;&lt;/tr&gt;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&lt;tr&gt;&lt;td&gt;1896-1897&lt;/td&gt;&lt;td&gt;1&lt;/td&gt;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&lt;td&gt;0&lt;/td&gt;&lt;td&gt;0&lt;/td&gt;&lt;td&gt;1&lt;/td&gt;&lt;/tr&gt;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&lt;/table&gt;</a:t>
            </a:r>
          </a:p>
        </p:txBody>
      </p:sp>
    </p:spTree>
    <p:extLst>
      <p:ext uri="{BB962C8B-B14F-4D97-AF65-F5344CB8AC3E}">
        <p14:creationId xmlns:p14="http://schemas.microsoft.com/office/powerpoint/2010/main" val="3978222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find the table?</a:t>
            </a:r>
          </a:p>
          <a:p>
            <a:r>
              <a:rPr lang="en-US" dirty="0"/>
              <a:t>How to we get the column headers?</a:t>
            </a:r>
          </a:p>
          <a:p>
            <a:r>
              <a:rPr lang="en-US" dirty="0"/>
              <a:t>How do we read data from each column/row?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04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0CB708-DD33-6458-FE5A-82E74D46DF3E}"/>
              </a:ext>
            </a:extLst>
          </p:cNvPr>
          <p:cNvSpPr txBox="1"/>
          <p:nvPr/>
        </p:nvSpPr>
        <p:spPr>
          <a:xfrm>
            <a:off x="1016699" y="1930400"/>
            <a:ext cx="10625403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table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('table',{'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id':'degrees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headers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heads: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 = [[], [], [], [], []]   # make a list of 5 lists, one for each column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row in rows: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columns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index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col in columns: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data[index].append(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index +=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col in data: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print(col)</a:t>
            </a:r>
          </a:p>
        </p:txBody>
      </p:sp>
    </p:spTree>
    <p:extLst>
      <p:ext uri="{BB962C8B-B14F-4D97-AF65-F5344CB8AC3E}">
        <p14:creationId xmlns:p14="http://schemas.microsoft.com/office/powerpoint/2010/main" val="1369780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4E5B-FCCD-EA4B-20AA-B8795698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Images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F5E13-B64C-64C3-42D1-2CF25A244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79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4CB3-53AB-9E04-6019-AEE9EA1B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Saving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D5BE-E2E1-47A0-95A5-42434B1F3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 to save all the images on the page to a local directory?</a:t>
            </a:r>
          </a:p>
          <a:p>
            <a:r>
              <a:rPr lang="en-US" dirty="0"/>
              <a:t>What information do you need to do this?</a:t>
            </a:r>
          </a:p>
          <a:p>
            <a:pPr lvl="1"/>
            <a:r>
              <a:rPr lang="en-US" dirty="0"/>
              <a:t>The URL to the image</a:t>
            </a:r>
          </a:p>
          <a:p>
            <a:pPr lvl="1"/>
            <a:r>
              <a:rPr lang="en-US" dirty="0"/>
              <a:t>The directory you want to save the image in</a:t>
            </a:r>
          </a:p>
          <a:p>
            <a:pPr lvl="1"/>
            <a:r>
              <a:rPr lang="en-US" dirty="0"/>
              <a:t>The output filename</a:t>
            </a:r>
          </a:p>
          <a:p>
            <a:r>
              <a:rPr lang="en-US" dirty="0"/>
              <a:t>How do we do this?</a:t>
            </a:r>
          </a:p>
        </p:txBody>
      </p:sp>
    </p:spTree>
    <p:extLst>
      <p:ext uri="{BB962C8B-B14F-4D97-AF65-F5344CB8AC3E}">
        <p14:creationId xmlns:p14="http://schemas.microsoft.com/office/powerpoint/2010/main" val="283334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30BB6-FCC5-7FC9-F1F6-A1832D57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E982-4B42-B7BF-DE26-7BC530F89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would we find the URLs to all the images on a page?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these could be relative links so you'll need to construct the full URL from the current page/domain before you try to access the images.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611A2C-1C83-D674-4C79-A212236F1E89}"/>
              </a:ext>
            </a:extLst>
          </p:cNvPr>
          <p:cNvSpPr txBox="1"/>
          <p:nvPr/>
        </p:nvSpPr>
        <p:spPr>
          <a:xfrm>
            <a:off x="1016700" y="2321930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images: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'])</a:t>
            </a:r>
          </a:p>
        </p:txBody>
      </p:sp>
    </p:spTree>
    <p:extLst>
      <p:ext uri="{BB962C8B-B14F-4D97-AF65-F5344CB8AC3E}">
        <p14:creationId xmlns:p14="http://schemas.microsoft.com/office/powerpoint/2010/main" val="138434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BBFB-814A-C170-2166-3B0BB308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the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9232B-A400-1856-9E90-A7C2816DB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02374"/>
          </a:xfrm>
        </p:spPr>
        <p:txBody>
          <a:bodyPr>
            <a:normAutofit/>
          </a:bodyPr>
          <a:lstStyle/>
          <a:p>
            <a:r>
              <a:rPr lang="en-US" dirty="0"/>
              <a:t>Once you have the URL for the image, you can just make a GET request to have the server send it to you:</a:t>
            </a:r>
          </a:p>
          <a:p>
            <a:endParaRPr lang="en-US" dirty="0"/>
          </a:p>
          <a:p>
            <a:r>
              <a:rPr lang="en-US" dirty="0"/>
              <a:t>The .text attribute on the response object is not going to give us what we need.</a:t>
            </a:r>
          </a:p>
          <a:p>
            <a:r>
              <a:rPr lang="en-US" dirty="0"/>
              <a:t>There is another attribute, .raw, that gives us the raw bytes of the data in the response.</a:t>
            </a:r>
          </a:p>
          <a:p>
            <a:r>
              <a:rPr lang="en-US" dirty="0"/>
              <a:t>Note: to properly use the data via the .raw attribute, your GET request needs to include an additional parameter: </a:t>
            </a:r>
            <a:r>
              <a:rPr lang="en-US" b="1" dirty="0"/>
              <a:t>stream=True</a:t>
            </a:r>
          </a:p>
          <a:p>
            <a:endParaRPr lang="en-US" dirty="0"/>
          </a:p>
          <a:p>
            <a:r>
              <a:rPr lang="en-US" dirty="0"/>
              <a:t>We've got the raw data, what do we do with it?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FFCF2E-572F-1C46-B015-F5BAFE20587D}"/>
              </a:ext>
            </a:extLst>
          </p:cNvPr>
          <p:cNvSpPr txBox="1"/>
          <p:nvPr/>
        </p:nvSpPr>
        <p:spPr>
          <a:xfrm>
            <a:off x="1016700" y="267072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832670-07EA-4DBC-AC0D-1336FC03B3DC}"/>
              </a:ext>
            </a:extLst>
          </p:cNvPr>
          <p:cNvSpPr txBox="1"/>
          <p:nvPr/>
        </p:nvSpPr>
        <p:spPr>
          <a:xfrm>
            <a:off x="1016700" y="528901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stream=True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27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5FF5-0CA0-683C-EB0B-B614D93B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binary data to a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8685F-D62E-E846-252C-9790D4E75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use Python's </a:t>
            </a:r>
            <a:r>
              <a:rPr lang="en-US" i="1" dirty="0" err="1"/>
              <a:t>copyfileobj</a:t>
            </a:r>
            <a:r>
              <a:rPr lang="en-US" i="1" dirty="0"/>
              <a:t>() </a:t>
            </a:r>
            <a:r>
              <a:rPr lang="en-US" dirty="0"/>
              <a:t>function (from the </a:t>
            </a:r>
            <a:r>
              <a:rPr lang="en-US" i="1" dirty="0" err="1"/>
              <a:t>shutil</a:t>
            </a:r>
            <a:r>
              <a:rPr lang="en-US" dirty="0"/>
              <a:t> library) to write the raw file contents directly to disk</a:t>
            </a:r>
          </a:p>
          <a:p>
            <a:endParaRPr lang="en-US" dirty="0"/>
          </a:p>
          <a:p>
            <a:endParaRPr lang="en-US" sz="2400" dirty="0"/>
          </a:p>
          <a:p>
            <a:endParaRPr lang="en-US" sz="2800" dirty="0"/>
          </a:p>
          <a:p>
            <a:pPr lvl="1"/>
            <a:r>
              <a:rPr lang="en-US" i="1" dirty="0" err="1"/>
              <a:t>output_filename</a:t>
            </a:r>
            <a:r>
              <a:rPr lang="en-US" i="1" dirty="0"/>
              <a:t> </a:t>
            </a:r>
            <a:r>
              <a:rPr lang="en-US" dirty="0"/>
              <a:t>is the </a:t>
            </a:r>
            <a:r>
              <a:rPr lang="en-US" dirty="0" err="1"/>
              <a:t>path+filename</a:t>
            </a:r>
            <a:r>
              <a:rPr lang="en-US" dirty="0"/>
              <a:t> of the output file</a:t>
            </a:r>
          </a:p>
          <a:p>
            <a:pPr lvl="1"/>
            <a:r>
              <a:rPr lang="en-US" dirty="0"/>
              <a:t>The '</a:t>
            </a:r>
            <a:r>
              <a:rPr lang="en-US" b="1" dirty="0" err="1"/>
              <a:t>wb</a:t>
            </a:r>
            <a:r>
              <a:rPr lang="en-US" dirty="0"/>
              <a:t>' parameter says to open the file to write in binary format</a:t>
            </a:r>
          </a:p>
          <a:p>
            <a:pPr lvl="1"/>
            <a:r>
              <a:rPr lang="en-US" dirty="0"/>
              <a:t>The </a:t>
            </a:r>
            <a:r>
              <a:rPr lang="en-US" i="1" dirty="0" err="1"/>
              <a:t>copyfileobj</a:t>
            </a:r>
            <a:r>
              <a:rPr lang="en-US" i="1" dirty="0"/>
              <a:t>()</a:t>
            </a:r>
            <a:r>
              <a:rPr lang="en-US" dirty="0"/>
              <a:t> function takes a source of binary data and a destination</a:t>
            </a:r>
          </a:p>
          <a:p>
            <a:pPr lvl="2"/>
            <a:r>
              <a:rPr lang="en-US" dirty="0"/>
              <a:t>you could use this to copy a file: open one file to read and use that as the source, and the second to write and use that as the destination</a:t>
            </a:r>
          </a:p>
          <a:p>
            <a:pPr lvl="1"/>
            <a:r>
              <a:rPr lang="en-US" dirty="0"/>
              <a:t>The </a:t>
            </a:r>
            <a:r>
              <a:rPr lang="en-US" b="1" i="1" dirty="0"/>
              <a:t>del</a:t>
            </a:r>
            <a:r>
              <a:rPr lang="en-US" dirty="0"/>
              <a:t> command deletes the named object immediately instead of waiting for Python to do it. Can help to save memory.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B36754-2F50-1292-8D68-713D50436C36}"/>
              </a:ext>
            </a:extLst>
          </p:cNvPr>
          <p:cNvSpPr txBox="1"/>
          <p:nvPr/>
        </p:nvSpPr>
        <p:spPr>
          <a:xfrm>
            <a:off x="1016700" y="2602372"/>
            <a:ext cx="8257302" cy="15081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output_filename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shutil.copyfileobj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image_response.raw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this frees up the memory (optional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0792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B04D-85B6-38D5-EE7A-CDD6A2D9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image in the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8B6C-6520-FE32-1979-6A9249B4E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could also use the image directly in your program if you needed to.</a:t>
            </a:r>
          </a:p>
          <a:p>
            <a:r>
              <a:rPr lang="en-US" dirty="0"/>
              <a:t>You'd access it using the response object's </a:t>
            </a:r>
            <a:r>
              <a:rPr lang="en-US" i="1" dirty="0"/>
              <a:t>.content</a:t>
            </a:r>
            <a:r>
              <a:rPr lang="en-US" dirty="0"/>
              <a:t> attribute which allows you to access the content as binary data.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E16579-9EA7-4001-A7D9-18C08BC5C9F5}"/>
              </a:ext>
            </a:extLst>
          </p:cNvPr>
          <p:cNvSpPr txBox="1"/>
          <p:nvPr/>
        </p:nvSpPr>
        <p:spPr>
          <a:xfrm>
            <a:off x="1016700" y="3429000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PIL import Image    #PIL is the library under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io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#a built-in Python library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Image.open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image_response.content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6200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A6EF-528C-31A3-B3E8-E4271DEA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AA9D2-E42A-60A5-F02F-D748BF2A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4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B9F6-E26B-EC39-143E-EBFEAB35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vs. Computer web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122D-C95A-C009-10A3-4730CB1F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Webpages are designed for human interaction</a:t>
            </a:r>
          </a:p>
          <a:p>
            <a:r>
              <a:rPr lang="en-US" dirty="0"/>
              <a:t>Automated tools (bots) can access pages faster and more broadly on a site than any person interacting with the site.</a:t>
            </a:r>
          </a:p>
          <a:p>
            <a:r>
              <a:rPr lang="en-US" dirty="0"/>
              <a:t>This can potentially cause problems</a:t>
            </a:r>
          </a:p>
          <a:p>
            <a:pPr lvl="1"/>
            <a:r>
              <a:rPr lang="en-US" dirty="0"/>
              <a:t>Bandwidth costs money – bots constantly downloading large files increases costs for site owners</a:t>
            </a:r>
          </a:p>
          <a:p>
            <a:pPr lvl="1"/>
            <a:r>
              <a:rPr lang="en-US" dirty="0"/>
              <a:t>Bandwidth is finite – bots downloading lots of files, large or small, limits the bandwidth available to human users</a:t>
            </a:r>
          </a:p>
          <a:p>
            <a:pPr lvl="1"/>
            <a:r>
              <a:rPr lang="en-US" dirty="0"/>
              <a:t>Server resources are finite – large numbers of connections from a bot limits connections for human visitors effectively creating a Denial of Service (DOS) attack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4948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9454-8F8E-8A3A-1B7A-C091340B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F988-1E8C-1CA1-110E-4D7744A3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part of crawling a website is respecting the site's </a:t>
            </a:r>
            <a:r>
              <a:rPr lang="en-US" b="1" dirty="0"/>
              <a:t>robots.txt </a:t>
            </a:r>
            <a:r>
              <a:rPr lang="en-US" dirty="0"/>
              <a:t>file</a:t>
            </a:r>
          </a:p>
          <a:p>
            <a:r>
              <a:rPr lang="en-US" dirty="0"/>
              <a:t>This is a file that tells automated web tools how they can interact with the site.</a:t>
            </a:r>
          </a:p>
          <a:p>
            <a:r>
              <a:rPr lang="en-US" b="1" dirty="0"/>
              <a:t>If you plan on visiting/downloading a large number of pages on a website with an automated tool, this should be the first page you download. </a:t>
            </a:r>
            <a:r>
              <a:rPr lang="en-US" b="1" dirty="0">
                <a:solidFill>
                  <a:srgbClr val="FF0000"/>
                </a:solidFill>
              </a:rPr>
              <a:t>Always!</a:t>
            </a:r>
          </a:p>
          <a:p>
            <a:r>
              <a:rPr lang="en-US" dirty="0"/>
              <a:t>At the very least, the file describes directories and files that you should not access.</a:t>
            </a:r>
          </a:p>
          <a:p>
            <a:r>
              <a:rPr lang="en-US" dirty="0"/>
              <a:t>It might also specify how fast you can send queries to the site</a:t>
            </a:r>
          </a:p>
        </p:txBody>
      </p:sp>
    </p:spTree>
    <p:extLst>
      <p:ext uri="{BB962C8B-B14F-4D97-AF65-F5344CB8AC3E}">
        <p14:creationId xmlns:p14="http://schemas.microsoft.com/office/powerpoint/2010/main" val="3366855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121E-D28D-3E11-9B79-DA736E1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A8A5-6F50-9999-F972-E3768D202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parts to a robots.txt file</a:t>
            </a:r>
          </a:p>
          <a:p>
            <a:pPr lvl="1"/>
            <a:r>
              <a:rPr lang="en-US" b="1" dirty="0"/>
              <a:t>User-agent:</a:t>
            </a:r>
            <a:r>
              <a:rPr lang="en-US" dirty="0"/>
              <a:t> specification – specify which robots the following lines apply to</a:t>
            </a:r>
          </a:p>
          <a:p>
            <a:pPr lvl="1"/>
            <a:r>
              <a:rPr lang="en-US" b="1" dirty="0"/>
              <a:t>Allow:</a:t>
            </a:r>
            <a:r>
              <a:rPr lang="en-US" dirty="0"/>
              <a:t> lines – paths that the robot is explicitly allowed to visit</a:t>
            </a:r>
          </a:p>
          <a:p>
            <a:pPr lvl="1"/>
            <a:r>
              <a:rPr lang="en-US" b="1" dirty="0"/>
              <a:t>Disallow:</a:t>
            </a:r>
            <a:r>
              <a:rPr lang="en-US" dirty="0"/>
              <a:t> lines – paths that the robot is not allowed to visit</a:t>
            </a:r>
          </a:p>
          <a:p>
            <a:pPr lvl="1"/>
            <a:r>
              <a:rPr lang="en-US" b="1" dirty="0"/>
              <a:t>Crawl-delay:</a:t>
            </a:r>
            <a:r>
              <a:rPr lang="en-US" dirty="0"/>
              <a:t> lines – time, in seconds that the robot must allow to pass between requests.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DE713-F727-2EFC-612C-21C293171336}"/>
              </a:ext>
            </a:extLst>
          </p:cNvPr>
          <p:cNvSpPr txBox="1"/>
          <p:nvPr/>
        </p:nvSpPr>
        <p:spPr>
          <a:xfrm>
            <a:off x="1016700" y="4569643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70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AA0B-3580-D07B-9E25-955D8BBB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a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3C43-BD84-6ADC-893B-5B4E690FA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process a robots.txt file, you proceed top to bottom and stop at the first match</a:t>
            </a:r>
          </a:p>
          <a:p>
            <a:r>
              <a:rPr lang="en-US" dirty="0"/>
              <a:t>You use the rules in the first section that matches your user agent (more on that on the next slide)</a:t>
            </a:r>
          </a:p>
          <a:p>
            <a:r>
              <a:rPr lang="en-US" dirty="0"/>
              <a:t>When looking at a link, you start down the list of allow and disallow rules and the first one that match the link you're looking at is the one that applies.</a:t>
            </a:r>
          </a:p>
        </p:txBody>
      </p:sp>
    </p:spTree>
    <p:extLst>
      <p:ext uri="{BB962C8B-B14F-4D97-AF65-F5344CB8AC3E}">
        <p14:creationId xmlns:p14="http://schemas.microsoft.com/office/powerpoint/2010/main" val="1003840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5465-0963-6AE1-1CA1-9968671F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User-agent: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1335-C347-A7FB-7678-51A5C2DB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As part of the HTTP protocol, every program performing a we query must send a "User-agent" string identifying it.</a:t>
            </a:r>
          </a:p>
          <a:p>
            <a:r>
              <a:rPr lang="en-US" dirty="0"/>
              <a:t>This can be anything the program wants it to be:</a:t>
            </a:r>
          </a:p>
          <a:p>
            <a:pPr lvl="1"/>
            <a:r>
              <a:rPr lang="en-US" dirty="0"/>
              <a:t>My current Firefox browser uses: "</a:t>
            </a:r>
            <a:r>
              <a:rPr lang="en-US" i="1" dirty="0"/>
              <a:t>Mozilla/5.0 (Windows NT 10.0; Win64; x64; rv:109.0) Gecko/20100101 Firefox/115.0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Python's request library uses: "</a:t>
            </a:r>
            <a:r>
              <a:rPr lang="en-US" i="1" dirty="0"/>
              <a:t>Python-requests/2.31.0</a:t>
            </a:r>
            <a:r>
              <a:rPr lang="en-US" dirty="0"/>
              <a:t>" (the number at the end is the version number of the library)</a:t>
            </a:r>
          </a:p>
          <a:p>
            <a:r>
              <a:rPr lang="en-US" dirty="0"/>
              <a:t>In the robots.txt file, you can specify different rules for different robots by specifying what user agent applies to which section of the file.</a:t>
            </a:r>
          </a:p>
          <a:p>
            <a:r>
              <a:rPr lang="en-US" dirty="0"/>
              <a:t>However, most robots.txt files just specify '*' signifying that the rules apply to all bots.</a:t>
            </a:r>
          </a:p>
        </p:txBody>
      </p:sp>
    </p:spTree>
    <p:extLst>
      <p:ext uri="{BB962C8B-B14F-4D97-AF65-F5344CB8AC3E}">
        <p14:creationId xmlns:p14="http://schemas.microsoft.com/office/powerpoint/2010/main" val="4076868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CC14-ABF5-16A2-FB6A-7EC39BD6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7408-FB31-79A6-C1F9-7F954C0E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Lines that begin with Allow: contain paths that bots are explicitly allowed to visit.</a:t>
            </a:r>
          </a:p>
          <a:p>
            <a:r>
              <a:rPr lang="en-US" dirty="0"/>
              <a:t>These are often used to allow access to certain file types or subdirectories within directories that are disallowed generally.</a:t>
            </a:r>
          </a:p>
          <a:p>
            <a:r>
              <a:rPr lang="en-US" dirty="0"/>
              <a:t>Since robots.txt files are processed top to bottom, if you hit an allowed path before a disallowed path, you can visit that page, thus the Allowed: lines typically proceed the Disallow: 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38F66-94AB-0DB5-1706-8744DEB4500A}"/>
              </a:ext>
            </a:extLst>
          </p:cNvPr>
          <p:cNvSpPr txBox="1"/>
          <p:nvPr/>
        </p:nvSpPr>
        <p:spPr>
          <a:xfrm>
            <a:off x="1016700" y="4569643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Allow: /data/ship-templates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79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BF7B-5A7F-A69B-DA0A-4576596D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8158-5723-C65E-0602-DCEA20C5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common entry in a robots.txt file</a:t>
            </a:r>
          </a:p>
          <a:p>
            <a:r>
              <a:rPr lang="en-US" dirty="0"/>
              <a:t>Each line gives a path that a robot is not supposed to visit.</a:t>
            </a:r>
          </a:p>
          <a:p>
            <a:r>
              <a:rPr lang="en-US" dirty="0"/>
              <a:t>If a link matches a path in a Disallow line before matching an Allow line, the link should not be visited.</a:t>
            </a:r>
          </a:p>
          <a:p>
            <a:r>
              <a:rPr lang="en-US" dirty="0"/>
              <a:t>There are a couple of special cases for the Disallow entries: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allows everything – it's the same as not having a robots.txt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disallows everything on the site as '/' matches every path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AB09C-DEDC-14D4-39DC-67FAC298C06D}"/>
              </a:ext>
            </a:extLst>
          </p:cNvPr>
          <p:cNvSpPr txBox="1"/>
          <p:nvPr/>
        </p:nvSpPr>
        <p:spPr>
          <a:xfrm>
            <a:off x="1016700" y="484302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FE342-C3BD-7ED5-4C3F-95401FDE02E2}"/>
              </a:ext>
            </a:extLst>
          </p:cNvPr>
          <p:cNvSpPr txBox="1"/>
          <p:nvPr/>
        </p:nvSpPr>
        <p:spPr>
          <a:xfrm>
            <a:off x="1016700" y="403606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CE00-0249-96F2-8EBC-D22981BA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F509-EEDE-25FC-55CD-AE54116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easiest way to see if a path matches or not is to build a regular expression from the specified path</a:t>
            </a:r>
          </a:p>
          <a:p>
            <a:r>
              <a:rPr lang="en-US" dirty="0"/>
              <a:t>The one thing to be aware of is the wildcards</a:t>
            </a:r>
          </a:p>
          <a:p>
            <a:pPr lvl="1"/>
            <a:r>
              <a:rPr lang="en-US" dirty="0"/>
              <a:t>* - zero or more characters</a:t>
            </a:r>
          </a:p>
          <a:p>
            <a:pPr lvl="1"/>
            <a:r>
              <a:rPr lang="en-US" dirty="0"/>
              <a:t>? - a single character</a:t>
            </a:r>
          </a:p>
          <a:p>
            <a:r>
              <a:rPr lang="en-US" dirty="0"/>
              <a:t>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C3EA78-BA96-43B2-B021-2A5E5A619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962377"/>
              </p:ext>
            </p:extLst>
          </p:nvPr>
        </p:nvGraphicFramePr>
        <p:xfrm>
          <a:off x="952107" y="4301851"/>
          <a:ext cx="83218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948">
                  <a:extLst>
                    <a:ext uri="{9D8B030D-6E8A-4147-A177-3AD203B41FA5}">
                      <a16:colId xmlns:a16="http://schemas.microsoft.com/office/drawing/2014/main" val="1656337591"/>
                    </a:ext>
                  </a:extLst>
                </a:gridCol>
                <a:gridCol w="4160948">
                  <a:extLst>
                    <a:ext uri="{9D8B030D-6E8A-4147-A177-3AD203B41FA5}">
                      <a16:colId xmlns:a16="http://schemas.microsoft.com/office/drawing/2014/main" val="126844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Path in Disallow: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8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39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/data/images/*.jpg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r"/data/images/.*\.jpg"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4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/data/images/character??.</a:t>
                      </a:r>
                      <a:r>
                        <a:rPr lang="en-US" dirty="0" err="1"/>
                        <a:t>png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r"/data/images/character..\.</a:t>
                      </a:r>
                      <a:r>
                        <a:rPr lang="en-US" dirty="0" err="1"/>
                        <a:t>png</a:t>
                      </a:r>
                      <a:r>
                        <a:rPr lang="en-US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7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6775-AD35-A416-9E72-6CCF11BB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Crawl-delay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AA6B-431B-22F9-F45D-0980200A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not and "official" part of a robots.txt file but some bots do honor it (Google does not)</a:t>
            </a:r>
          </a:p>
          <a:p>
            <a:r>
              <a:rPr lang="en-US" dirty="0"/>
              <a:t>The number specified is basically a number of seconds that must elapse between requests to the site.</a:t>
            </a:r>
          </a:p>
          <a:p>
            <a:pPr lvl="1"/>
            <a:r>
              <a:rPr lang="en-US" dirty="0"/>
              <a:t>e.g. a value of 10 means the bot should limit its requests to one very 10 seconds.</a:t>
            </a:r>
          </a:p>
          <a:p>
            <a:r>
              <a:rPr lang="en-US" dirty="0"/>
              <a:t>While you are not "required" to follow this command, it is good etiquette to do so.</a:t>
            </a:r>
          </a:p>
        </p:txBody>
      </p:sp>
    </p:spTree>
    <p:extLst>
      <p:ext uri="{BB962C8B-B14F-4D97-AF65-F5344CB8AC3E}">
        <p14:creationId xmlns:p14="http://schemas.microsoft.com/office/powerpoint/2010/main" val="2036961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9E66-7DC6-A263-81A5-365B64E8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AB0E-91C8-D2B7-1910-C89CC0D6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81484"/>
          </a:xfrm>
        </p:spPr>
        <p:txBody>
          <a:bodyPr/>
          <a:lstStyle/>
          <a:p>
            <a:r>
              <a:rPr lang="en-US" dirty="0"/>
              <a:t>Previously we showed you how to find all instances of a tag within a document using the </a:t>
            </a:r>
            <a:r>
              <a:rPr lang="en-US" dirty="0" err="1"/>
              <a:t>find_all</a:t>
            </a:r>
            <a:r>
              <a:rPr lang="en-US" dirty="0"/>
              <a:t>() method. But it can do more</a:t>
            </a:r>
          </a:p>
          <a:p>
            <a:r>
              <a:rPr lang="en-US" dirty="0"/>
              <a:t>Often you don't want all the tags but rather ones with specific attributes or even attribute values.</a:t>
            </a:r>
          </a:p>
          <a:p>
            <a:r>
              <a:rPr lang="en-US" dirty="0"/>
              <a:t>To find all instances of a tag with a specific, known attribute name, you can use the </a:t>
            </a:r>
            <a:r>
              <a:rPr lang="en-US" dirty="0" err="1"/>
              <a:t>find_all</a:t>
            </a:r>
            <a:r>
              <a:rPr lang="en-US" dirty="0"/>
              <a:t>() function in this form</a:t>
            </a:r>
          </a:p>
          <a:p>
            <a:endParaRPr lang="en-US" dirty="0"/>
          </a:p>
          <a:p>
            <a:pPr lvl="1"/>
            <a:r>
              <a:rPr lang="en-US" dirty="0"/>
              <a:t>This finds all instances of &lt;tag&gt; that have the &lt;attribute&gt; attribute (regardless of its value) and ignores all others</a:t>
            </a:r>
          </a:p>
          <a:p>
            <a:pPr lvl="1"/>
            <a:r>
              <a:rPr lang="en-US" dirty="0"/>
              <a:t>It returns a list of Tag objects</a:t>
            </a:r>
          </a:p>
          <a:p>
            <a:r>
              <a:rPr lang="en-US" dirty="0"/>
              <a:t>The following would find all the images with a height attribute: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D461BC-545B-87DF-AB42-A01974B7A1E4}"/>
              </a:ext>
            </a:extLst>
          </p:cNvPr>
          <p:cNvSpPr txBox="1"/>
          <p:nvPr/>
        </p:nvSpPr>
        <p:spPr>
          <a:xfrm>
            <a:off x="1016700" y="411540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('&lt;tag&gt;',&lt;attribute&gt;=True)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4111B-6DE7-64F5-0F77-5299BB119E4C}"/>
              </a:ext>
            </a:extLst>
          </p:cNvPr>
          <p:cNvSpPr txBox="1"/>
          <p:nvPr/>
        </p:nvSpPr>
        <p:spPr>
          <a:xfrm>
            <a:off x="1016700" y="60637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',height=True)</a:t>
            </a:r>
          </a:p>
        </p:txBody>
      </p:sp>
    </p:spTree>
    <p:extLst>
      <p:ext uri="{BB962C8B-B14F-4D97-AF65-F5344CB8AC3E}">
        <p14:creationId xmlns:p14="http://schemas.microsoft.com/office/powerpoint/2010/main" val="122797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856B-22BC-598F-6BCF-385DC167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2020-1D0F-C899-5F23-22D7EBA16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want to find tags with specific attributes and attribute values, we can use the </a:t>
            </a:r>
            <a:r>
              <a:rPr lang="en-US" dirty="0" err="1"/>
              <a:t>find_all</a:t>
            </a:r>
            <a:r>
              <a:rPr lang="en-US" dirty="0"/>
              <a:t>() function again:</a:t>
            </a:r>
          </a:p>
          <a:p>
            <a:endParaRPr lang="en-US" dirty="0"/>
          </a:p>
          <a:p>
            <a:pPr lvl="1"/>
            <a:r>
              <a:rPr lang="en-US" dirty="0"/>
              <a:t>The first argument is the tag name</a:t>
            </a:r>
          </a:p>
          <a:p>
            <a:pPr lvl="1"/>
            <a:r>
              <a:rPr lang="en-US" dirty="0"/>
              <a:t>The second argument is a dictionary with the attribute as the key and the attribute value as the dictionary value</a:t>
            </a:r>
          </a:p>
          <a:p>
            <a:r>
              <a:rPr lang="en-US" dirty="0"/>
              <a:t>This would find all the 'tr' tags with an 'id' attribute with "data" as its value: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83EE1-C0B1-B776-CD30-160AA29344E5}"/>
              </a:ext>
            </a:extLst>
          </p:cNvPr>
          <p:cNvSpPr txBox="1"/>
          <p:nvPr/>
        </p:nvSpPr>
        <p:spPr>
          <a:xfrm>
            <a:off x="1016700" y="261654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('&lt;tag&gt;',{'&lt;attribute&gt;':'&lt;value&gt;'})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0D070-78C4-62F3-75F3-3E8871DD35C4}"/>
              </a:ext>
            </a:extLst>
          </p:cNvPr>
          <p:cNvSpPr txBox="1"/>
          <p:nvPr/>
        </p:nvSpPr>
        <p:spPr>
          <a:xfrm>
            <a:off x="1016700" y="488997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</a:t>
            </a:r>
          </a:p>
        </p:txBody>
      </p:sp>
    </p:spTree>
    <p:extLst>
      <p:ext uri="{BB962C8B-B14F-4D97-AF65-F5344CB8AC3E}">
        <p14:creationId xmlns:p14="http://schemas.microsoft.com/office/powerpoint/2010/main" val="249164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394C-E96A-36C2-2A28-442364A0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multiple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90497-E791-B027-471F-70533F509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also possible to search for different tags that have the same attribute or same attribute and value.</a:t>
            </a:r>
          </a:p>
          <a:p>
            <a:r>
              <a:rPr lang="en-US" dirty="0"/>
              <a:t>Instead of passing in a single tag as the first argument to </a:t>
            </a:r>
            <a:r>
              <a:rPr lang="en-US" dirty="0" err="1"/>
              <a:t>find_all</a:t>
            </a:r>
            <a:r>
              <a:rPr lang="en-US" dirty="0"/>
              <a:t>() you pass in a list of tags</a:t>
            </a:r>
          </a:p>
          <a:p>
            <a:r>
              <a:rPr lang="en-US" dirty="0"/>
              <a:t>This finds all the 'p' and 'h1' tags that have an 'id' attribute</a:t>
            </a:r>
          </a:p>
          <a:p>
            <a:endParaRPr lang="en-US" dirty="0"/>
          </a:p>
          <a:p>
            <a:r>
              <a:rPr lang="en-US" dirty="0"/>
              <a:t>This finds all the 'h1' and 'tr' tags that have the 'id' attribute with "header" as its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B66807-677E-A261-B53C-F2A0B7E3F57B}"/>
              </a:ext>
            </a:extLst>
          </p:cNvPr>
          <p:cNvSpPr txBox="1"/>
          <p:nvPr/>
        </p:nvSpPr>
        <p:spPr>
          <a:xfrm>
            <a:off x="1016700" y="382007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(['p','h1'], id=True)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ED67C9-6D3C-50AC-B174-AE4912E9FE34}"/>
              </a:ext>
            </a:extLst>
          </p:cNvPr>
          <p:cNvSpPr txBox="1"/>
          <p:nvPr/>
        </p:nvSpPr>
        <p:spPr>
          <a:xfrm>
            <a:off x="1016700" y="499914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(['h1','tr'],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13394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EDE6-76A4-FCE7-5630-0590D7AC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for multiple attributes and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1F883-97BF-7B57-86F0-0416576A8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collection of attributes and values to search for is a dictionary, we can add additional attribute-value pairs by adding entries to the dictionary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dirty="0"/>
              <a:t>The tag must have all the attribute-value pairs specified to match</a:t>
            </a:r>
          </a:p>
          <a:p>
            <a:pPr lvl="1"/>
            <a:endParaRPr lang="en-US" sz="1200" dirty="0"/>
          </a:p>
          <a:p>
            <a:r>
              <a:rPr lang="en-US" dirty="0"/>
              <a:t>If you want to have different possible values for a single attribute, make the value for that attribute in the dictionary into a list containing the possible values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FBD71-2942-BA0C-2430-42E568A12F3D}"/>
              </a:ext>
            </a:extLst>
          </p:cNvPr>
          <p:cNvSpPr txBox="1"/>
          <p:nvPr/>
        </p:nvSpPr>
        <p:spPr>
          <a:xfrm>
            <a:off x="1016700" y="298180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id':'header','data':'index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C0A20C-EBE9-E11D-EC36-1AE98C28B0F7}"/>
              </a:ext>
            </a:extLst>
          </p:cNvPr>
          <p:cNvSpPr txBox="1"/>
          <p:nvPr/>
        </p:nvSpPr>
        <p:spPr>
          <a:xfrm>
            <a:off x="1016700" y="528351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{'id':['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header','start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0834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95E02-96E1-C191-CA43-6B61229C3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FFEC0-9789-BF1C-A491-A730A76C1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mentioned in a previous lecture, you can use regular expressions to select tags, attributes, or values</a:t>
            </a:r>
          </a:p>
          <a:p>
            <a:r>
              <a:rPr lang="en-US" dirty="0"/>
              <a:t>To do so, you must first compile the regular expression to it can be used.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re.compile</a:t>
            </a:r>
            <a:r>
              <a:rPr lang="en-US" dirty="0"/>
              <a:t>() function</a:t>
            </a:r>
          </a:p>
          <a:p>
            <a:endParaRPr lang="en-US" dirty="0"/>
          </a:p>
          <a:p>
            <a:r>
              <a:rPr lang="en-US" dirty="0"/>
              <a:t>This returns a regular expression object that you can bind to a name and use repeatedly or just put the </a:t>
            </a:r>
            <a:r>
              <a:rPr lang="en-US" dirty="0" err="1"/>
              <a:t>re.compile</a:t>
            </a:r>
            <a:r>
              <a:rPr lang="en-US" dirty="0"/>
              <a:t>() expression right where you want the regex to be used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B1F9B0-CB97-2855-27CE-03282FD21D3D}"/>
              </a:ext>
            </a:extLst>
          </p:cNvPr>
          <p:cNvSpPr txBox="1"/>
          <p:nvPr/>
        </p:nvSpPr>
        <p:spPr>
          <a:xfrm>
            <a:off x="1016700" y="382079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(&lt;regex string&gt;)</a:t>
            </a:r>
          </a:p>
        </p:txBody>
      </p:sp>
    </p:spTree>
    <p:extLst>
      <p:ext uri="{BB962C8B-B14F-4D97-AF65-F5344CB8AC3E}">
        <p14:creationId xmlns:p14="http://schemas.microsoft.com/office/powerpoint/2010/main" val="2119595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793F-8E2C-E351-EF1A-9F204235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 (examples)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B94E5-97D0-8002-7695-D6EE7A804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This creates a regular expression that matches </a:t>
            </a:r>
            <a:r>
              <a:rPr lang="en-US" i="1" dirty="0"/>
              <a:t>data</a:t>
            </a:r>
            <a:r>
              <a:rPr lang="en-US" dirty="0"/>
              <a:t> followed by zero or more digits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searches for any 'td' or 'p' tags that have the 'id' attribute with a value that matches the regular expression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uses the regex multiple time as the value for different attributes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C626D-5FF9-F163-CBBE-866D377AC335}"/>
              </a:ext>
            </a:extLst>
          </p:cNvPr>
          <p:cNvSpPr txBox="1"/>
          <p:nvPr/>
        </p:nvSpPr>
        <p:spPr>
          <a:xfrm>
            <a:off x="1016700" y="193040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9D5603-3FEA-4E09-6C34-F8AF0637CFB4}"/>
              </a:ext>
            </a:extLst>
          </p:cNvPr>
          <p:cNvSpPr txBox="1"/>
          <p:nvPr/>
        </p:nvSpPr>
        <p:spPr>
          <a:xfrm>
            <a:off x="1016700" y="3297366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\d*')})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ED2ED-E950-386A-040E-C3B781D739E5}"/>
              </a:ext>
            </a:extLst>
          </p:cNvPr>
          <p:cNvSpPr txBox="1"/>
          <p:nvPr/>
        </p:nvSpPr>
        <p:spPr>
          <a:xfrm>
            <a:off x="1016700" y="4902654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td','p','tr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{'id':data_index,'title':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</p:txBody>
      </p:sp>
    </p:spTree>
    <p:extLst>
      <p:ext uri="{BB962C8B-B14F-4D97-AF65-F5344CB8AC3E}">
        <p14:creationId xmlns:p14="http://schemas.microsoft.com/office/powerpoint/2010/main" val="42720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1645</TotalTime>
  <Words>2754</Words>
  <Application>Microsoft Office PowerPoint</Application>
  <PresentationFormat>Widescreen</PresentationFormat>
  <Paragraphs>270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Courier New</vt:lpstr>
      <vt:lpstr>Trebuchet MS</vt:lpstr>
      <vt:lpstr>Wingdings 3</vt:lpstr>
      <vt:lpstr>Facet</vt:lpstr>
      <vt:lpstr>Data Scraping</vt:lpstr>
      <vt:lpstr>Data Scraping</vt:lpstr>
      <vt:lpstr>Understanding the data</vt:lpstr>
      <vt:lpstr>Finding Tags with specific attributes</vt:lpstr>
      <vt:lpstr>Finding tags with specific attribute values</vt:lpstr>
      <vt:lpstr>Searching multiple tags</vt:lpstr>
      <vt:lpstr>Searching for multiple attributes and values</vt:lpstr>
      <vt:lpstr>Using Regular Expressions</vt:lpstr>
      <vt:lpstr>Using Regular Expressions (examples)</vt:lpstr>
      <vt:lpstr>Reading Tables</vt:lpstr>
      <vt:lpstr>Reading Tables</vt:lpstr>
      <vt:lpstr>The table as HTML</vt:lpstr>
      <vt:lpstr>Exercise: Read the table's data</vt:lpstr>
      <vt:lpstr>Exercise: Read the table's data (solution)</vt:lpstr>
      <vt:lpstr>Handling Images</vt:lpstr>
      <vt:lpstr>Reading and Saving Images</vt:lpstr>
      <vt:lpstr>Finding the URLs</vt:lpstr>
      <vt:lpstr>Requesting the images</vt:lpstr>
      <vt:lpstr>Saving binary data to a file</vt:lpstr>
      <vt:lpstr>Using the image in the program</vt:lpstr>
      <vt:lpstr>Robots.txt</vt:lpstr>
      <vt:lpstr>Human vs. Computer web browsing</vt:lpstr>
      <vt:lpstr>The robots.txt file</vt:lpstr>
      <vt:lpstr>Robots.txt contents</vt:lpstr>
      <vt:lpstr>Processing a robots.txt file</vt:lpstr>
      <vt:lpstr>User-agent:</vt:lpstr>
      <vt:lpstr>Allow:</vt:lpstr>
      <vt:lpstr>Disallow:</vt:lpstr>
      <vt:lpstr>Matching paths</vt:lpstr>
      <vt:lpstr>Crawl-delay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Scraping</dc:title>
  <dc:creator>Tom Stephens</dc:creator>
  <cp:lastModifiedBy>Tom Stephens</cp:lastModifiedBy>
  <cp:revision>6</cp:revision>
  <dcterms:created xsi:type="dcterms:W3CDTF">2023-08-05T16:52:46Z</dcterms:created>
  <dcterms:modified xsi:type="dcterms:W3CDTF">2023-08-08T18:13:51Z</dcterms:modified>
</cp:coreProperties>
</file>