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54"/>
  </p:notesMasterIdLst>
  <p:sldIdLst>
    <p:sldId id="343" r:id="rId2"/>
    <p:sldId id="257" r:id="rId3"/>
    <p:sldId id="345" r:id="rId4"/>
    <p:sldId id="346" r:id="rId5"/>
    <p:sldId id="347" r:id="rId6"/>
    <p:sldId id="348" r:id="rId7"/>
    <p:sldId id="278" r:id="rId8"/>
    <p:sldId id="349" r:id="rId9"/>
    <p:sldId id="279" r:id="rId10"/>
    <p:sldId id="350" r:id="rId11"/>
    <p:sldId id="351" r:id="rId12"/>
    <p:sldId id="276" r:id="rId13"/>
    <p:sldId id="277" r:id="rId14"/>
    <p:sldId id="286" r:id="rId15"/>
    <p:sldId id="318" r:id="rId16"/>
    <p:sldId id="297" r:id="rId17"/>
    <p:sldId id="352" r:id="rId18"/>
    <p:sldId id="319" r:id="rId19"/>
    <p:sldId id="320" r:id="rId20"/>
    <p:sldId id="321" r:id="rId21"/>
    <p:sldId id="322" r:id="rId22"/>
    <p:sldId id="323" r:id="rId23"/>
    <p:sldId id="324" r:id="rId24"/>
    <p:sldId id="325" r:id="rId25"/>
    <p:sldId id="326" r:id="rId26"/>
    <p:sldId id="267" r:id="rId27"/>
    <p:sldId id="268" r:id="rId28"/>
    <p:sldId id="258" r:id="rId29"/>
    <p:sldId id="259" r:id="rId30"/>
    <p:sldId id="260" r:id="rId31"/>
    <p:sldId id="261" r:id="rId32"/>
    <p:sldId id="262" r:id="rId33"/>
    <p:sldId id="263" r:id="rId34"/>
    <p:sldId id="342" r:id="rId35"/>
    <p:sldId id="264" r:id="rId36"/>
    <p:sldId id="265" r:id="rId37"/>
    <p:sldId id="327" r:id="rId38"/>
    <p:sldId id="269" r:id="rId39"/>
    <p:sldId id="270" r:id="rId40"/>
    <p:sldId id="301" r:id="rId41"/>
    <p:sldId id="271" r:id="rId42"/>
    <p:sldId id="272" r:id="rId43"/>
    <p:sldId id="273" r:id="rId44"/>
    <p:sldId id="274" r:id="rId45"/>
    <p:sldId id="275" r:id="rId46"/>
    <p:sldId id="302" r:id="rId47"/>
    <p:sldId id="339" r:id="rId48"/>
    <p:sldId id="288" r:id="rId49"/>
    <p:sldId id="340" r:id="rId50"/>
    <p:sldId id="289" r:id="rId51"/>
    <p:sldId id="290" r:id="rId52"/>
    <p:sldId id="341"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89681" autoAdjust="0"/>
  </p:normalViewPr>
  <p:slideViewPr>
    <p:cSldViewPr snapToGrid="0">
      <p:cViewPr varScale="1">
        <p:scale>
          <a:sx n="94" d="100"/>
          <a:sy n="94" d="100"/>
        </p:scale>
        <p:origin x="110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1B41E5-26F6-4291-9115-E0C08B3F599B}" type="datetimeFigureOut">
              <a:rPr lang="en-US" smtClean="0"/>
              <a:t>6/27/2024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5BC197-479A-4FF6-889A-69C4A364D446}" type="slidenum">
              <a:rPr lang="en-US" smtClean="0"/>
              <a:t>‹#›</a:t>
            </a:fld>
            <a:endParaRPr lang="en-US"/>
          </a:p>
        </p:txBody>
      </p:sp>
    </p:spTree>
    <p:extLst>
      <p:ext uri="{BB962C8B-B14F-4D97-AF65-F5344CB8AC3E}">
        <p14:creationId xmlns:p14="http://schemas.microsoft.com/office/powerpoint/2010/main" val="4142885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F5BC197-479A-4FF6-889A-69C4A364D446}" type="slidenum">
              <a:rPr lang="en-US" smtClean="0"/>
              <a:t>1</a:t>
            </a:fld>
            <a:endParaRPr lang="en-US"/>
          </a:p>
        </p:txBody>
      </p:sp>
    </p:spTree>
    <p:extLst>
      <p:ext uri="{BB962C8B-B14F-4D97-AF65-F5344CB8AC3E}">
        <p14:creationId xmlns:p14="http://schemas.microsoft.com/office/powerpoint/2010/main" val="3379666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Bonus slide for someone that reads the notes.  Not really needed in lecture.</a:t>
            </a:r>
          </a:p>
        </p:txBody>
      </p:sp>
      <p:sp>
        <p:nvSpPr>
          <p:cNvPr id="4" name="Slide Number Placeholder 3"/>
          <p:cNvSpPr>
            <a:spLocks noGrp="1"/>
          </p:cNvSpPr>
          <p:nvPr>
            <p:ph type="sldNum" sz="quarter" idx="5"/>
          </p:nvPr>
        </p:nvSpPr>
        <p:spPr/>
        <p:txBody>
          <a:bodyPr/>
          <a:lstStyle/>
          <a:p>
            <a:fld id="{CF5BC197-479A-4FF6-889A-69C4A364D446}" type="slidenum">
              <a:rPr lang="en-US" smtClean="0"/>
              <a:t>31</a:t>
            </a:fld>
            <a:endParaRPr lang="en-US"/>
          </a:p>
        </p:txBody>
      </p:sp>
    </p:spTree>
    <p:extLst>
      <p:ext uri="{BB962C8B-B14F-4D97-AF65-F5344CB8AC3E}">
        <p14:creationId xmlns:p14="http://schemas.microsoft.com/office/powerpoint/2010/main" val="4104935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6/27/2024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6/27/2024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6/27/2024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6/27/2024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6/27/2024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6/27/2024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6/27/2024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descr="A comic strip of a child and a child&#10;&#10;Description automatically generated">
            <a:extLst>
              <a:ext uri="{FF2B5EF4-FFF2-40B4-BE49-F238E27FC236}">
                <a16:creationId xmlns:a16="http://schemas.microsoft.com/office/drawing/2014/main" id="{361F315C-FC0F-C63D-EAFC-02FEDE4F40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8425" y="0"/>
            <a:ext cx="4515149" cy="6858000"/>
          </a:xfrm>
          <a:prstGeom prst="rect">
            <a:avLst/>
          </a:prstGeom>
        </p:spPr>
      </p:pic>
    </p:spTree>
    <p:extLst>
      <p:ext uri="{BB962C8B-B14F-4D97-AF65-F5344CB8AC3E}">
        <p14:creationId xmlns:p14="http://schemas.microsoft.com/office/powerpoint/2010/main" val="245734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AE4A0-4B41-D2B0-0325-7BAB5B63EB55}"/>
              </a:ext>
            </a:extLst>
          </p:cNvPr>
          <p:cNvSpPr>
            <a:spLocks noGrp="1"/>
          </p:cNvSpPr>
          <p:nvPr>
            <p:ph type="title"/>
          </p:nvPr>
        </p:nvSpPr>
        <p:spPr/>
        <p:txBody>
          <a:bodyPr/>
          <a:lstStyle/>
          <a:p>
            <a:r>
              <a:rPr lang="en-US" dirty="0"/>
              <a:t>Spot the bug #1</a:t>
            </a:r>
          </a:p>
        </p:txBody>
      </p:sp>
      <p:sp>
        <p:nvSpPr>
          <p:cNvPr id="3" name="Content Placeholder 2">
            <a:extLst>
              <a:ext uri="{FF2B5EF4-FFF2-40B4-BE49-F238E27FC236}">
                <a16:creationId xmlns:a16="http://schemas.microsoft.com/office/drawing/2014/main" id="{4696D9F1-E41C-6E43-E982-CFF461E75C72}"/>
              </a:ext>
            </a:extLst>
          </p:cNvPr>
          <p:cNvSpPr>
            <a:spLocks noGrp="1"/>
          </p:cNvSpPr>
          <p:nvPr>
            <p:ph idx="1"/>
          </p:nvPr>
        </p:nvSpPr>
        <p:spPr/>
        <p:txBody>
          <a:bodyPr/>
          <a:lstStyle/>
          <a:p>
            <a:r>
              <a:rPr lang="en-US" dirty="0"/>
              <a:t>What is wrong with this code?</a:t>
            </a:r>
          </a:p>
          <a:p>
            <a:endParaRPr lang="en-US" dirty="0"/>
          </a:p>
          <a:p>
            <a:endParaRPr lang="en-US" dirty="0"/>
          </a:p>
          <a:p>
            <a:endParaRPr lang="en-US" dirty="0"/>
          </a:p>
          <a:p>
            <a:endParaRPr lang="en-US" dirty="0"/>
          </a:p>
          <a:p>
            <a:r>
              <a:rPr lang="en-US" dirty="0"/>
              <a:t>The code after the return statement will not be executed, that line belongs before the return.</a:t>
            </a:r>
          </a:p>
        </p:txBody>
      </p:sp>
      <p:sp>
        <p:nvSpPr>
          <p:cNvPr id="4" name="TextBox 3">
            <a:extLst>
              <a:ext uri="{FF2B5EF4-FFF2-40B4-BE49-F238E27FC236}">
                <a16:creationId xmlns:a16="http://schemas.microsoft.com/office/drawing/2014/main" id="{E8562898-0CDB-E759-8962-97DDCF631D10}"/>
              </a:ext>
            </a:extLst>
          </p:cNvPr>
          <p:cNvSpPr txBox="1"/>
          <p:nvPr/>
        </p:nvSpPr>
        <p:spPr>
          <a:xfrm>
            <a:off x="1077118" y="2309091"/>
            <a:ext cx="6631709" cy="1477328"/>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add(num1, num2):</a:t>
            </a:r>
          </a:p>
          <a:p>
            <a:r>
              <a:rPr lang="pt-BR" b="1" dirty="0">
                <a:latin typeface="Courier New" panose="02070309020205020404" pitchFamily="49" charset="0"/>
                <a:cs typeface="Courier New" panose="02070309020205020404" pitchFamily="49" charset="0"/>
              </a:rPr>
              <a:t>    return sum</a:t>
            </a:r>
          </a:p>
          <a:p>
            <a:r>
              <a:rPr lang="pt-BR" b="1" dirty="0">
                <a:latin typeface="Courier New" panose="02070309020205020404" pitchFamily="49" charset="0"/>
                <a:cs typeface="Courier New" panose="02070309020205020404" pitchFamily="49" charset="0"/>
              </a:rPr>
              <a:t>    sum = num1 + num2</a:t>
            </a:r>
          </a:p>
          <a:p>
            <a:endParaRPr lang="pt-BR" b="1" dirty="0">
              <a:latin typeface="Courier New" panose="02070309020205020404" pitchFamily="49" charset="0"/>
              <a:cs typeface="Courier New" panose="02070309020205020404" pitchFamily="49" charset="0"/>
            </a:endParaRPr>
          </a:p>
          <a:p>
            <a:r>
              <a:rPr lang="pt-BR" b="1" dirty="0">
                <a:latin typeface="Courier New" panose="02070309020205020404" pitchFamily="49" charset="0"/>
                <a:cs typeface="Courier New" panose="02070309020205020404" pitchFamily="49" charset="0"/>
              </a:rPr>
              <a:t>sum = add(2, 4)</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687004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A3E9C-6FEE-8D92-76F6-11F8F52981E9}"/>
              </a:ext>
            </a:extLst>
          </p:cNvPr>
          <p:cNvSpPr>
            <a:spLocks noGrp="1"/>
          </p:cNvSpPr>
          <p:nvPr>
            <p:ph type="title"/>
          </p:nvPr>
        </p:nvSpPr>
        <p:spPr/>
        <p:txBody>
          <a:bodyPr/>
          <a:lstStyle/>
          <a:p>
            <a:r>
              <a:rPr lang="en-US" dirty="0"/>
              <a:t>Spot the bug #2</a:t>
            </a:r>
          </a:p>
        </p:txBody>
      </p:sp>
      <p:sp>
        <p:nvSpPr>
          <p:cNvPr id="3" name="Content Placeholder 2">
            <a:extLst>
              <a:ext uri="{FF2B5EF4-FFF2-40B4-BE49-F238E27FC236}">
                <a16:creationId xmlns:a16="http://schemas.microsoft.com/office/drawing/2014/main" id="{F5C6A10E-2546-169D-9D70-5CBAA8A8C093}"/>
              </a:ext>
            </a:extLst>
          </p:cNvPr>
          <p:cNvSpPr>
            <a:spLocks noGrp="1"/>
          </p:cNvSpPr>
          <p:nvPr>
            <p:ph idx="1"/>
          </p:nvPr>
        </p:nvSpPr>
        <p:spPr/>
        <p:txBody>
          <a:bodyPr/>
          <a:lstStyle/>
          <a:p>
            <a:r>
              <a:rPr lang="en-US" dirty="0"/>
              <a:t>What is wrong with this code?</a:t>
            </a:r>
          </a:p>
          <a:p>
            <a:endParaRPr lang="en-US" dirty="0"/>
          </a:p>
          <a:p>
            <a:endParaRPr lang="en-US" dirty="0"/>
          </a:p>
          <a:p>
            <a:endParaRPr lang="en-US" dirty="0"/>
          </a:p>
          <a:p>
            <a:r>
              <a:rPr lang="en-US" dirty="0"/>
              <a:t>The function body is referring to variables that don't seem to exist. Most likely, they should be parameters in the function signature.</a:t>
            </a:r>
          </a:p>
        </p:txBody>
      </p:sp>
      <p:sp>
        <p:nvSpPr>
          <p:cNvPr id="4" name="TextBox 3">
            <a:extLst>
              <a:ext uri="{FF2B5EF4-FFF2-40B4-BE49-F238E27FC236}">
                <a16:creationId xmlns:a16="http://schemas.microsoft.com/office/drawing/2014/main" id="{7D649564-10A1-DA9F-359E-2F8E3657FAC7}"/>
              </a:ext>
            </a:extLst>
          </p:cNvPr>
          <p:cNvSpPr txBox="1"/>
          <p:nvPr/>
        </p:nvSpPr>
        <p:spPr>
          <a:xfrm>
            <a:off x="1077118" y="2309091"/>
            <a:ext cx="6631709" cy="1200329"/>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add():</a:t>
            </a:r>
          </a:p>
          <a:p>
            <a:r>
              <a:rPr lang="pt-BR" b="1" dirty="0">
                <a:latin typeface="Courier New" panose="02070309020205020404" pitchFamily="49" charset="0"/>
                <a:cs typeface="Courier New" panose="02070309020205020404" pitchFamily="49" charset="0"/>
              </a:rPr>
              <a:t>    return num1 + num2</a:t>
            </a:r>
          </a:p>
          <a:p>
            <a:endParaRPr lang="pt-BR" b="1" dirty="0">
              <a:latin typeface="Courier New" panose="02070309020205020404" pitchFamily="49" charset="0"/>
              <a:cs typeface="Courier New" panose="02070309020205020404" pitchFamily="49" charset="0"/>
            </a:endParaRPr>
          </a:p>
          <a:p>
            <a:r>
              <a:rPr lang="pt-BR" b="1" dirty="0">
                <a:latin typeface="Courier New" panose="02070309020205020404" pitchFamily="49" charset="0"/>
                <a:cs typeface="Courier New" panose="02070309020205020404" pitchFamily="49" charset="0"/>
              </a:rPr>
              <a:t>sum = add(2, 4)</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71102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B1607-F7AC-07E4-4092-3D3E0A3D2D77}"/>
              </a:ext>
            </a:extLst>
          </p:cNvPr>
          <p:cNvSpPr>
            <a:spLocks noGrp="1"/>
          </p:cNvSpPr>
          <p:nvPr>
            <p:ph type="title"/>
          </p:nvPr>
        </p:nvSpPr>
        <p:spPr/>
        <p:txBody>
          <a:bodyPr/>
          <a:lstStyle/>
          <a:p>
            <a:r>
              <a:rPr lang="en-US" dirty="0"/>
              <a:t>Spot the bug #3</a:t>
            </a:r>
          </a:p>
        </p:txBody>
      </p:sp>
      <p:sp>
        <p:nvSpPr>
          <p:cNvPr id="3" name="Content Placeholder 2">
            <a:extLst>
              <a:ext uri="{FF2B5EF4-FFF2-40B4-BE49-F238E27FC236}">
                <a16:creationId xmlns:a16="http://schemas.microsoft.com/office/drawing/2014/main" id="{BF3526CB-24CB-C524-C3BF-E714757AFF6D}"/>
              </a:ext>
            </a:extLst>
          </p:cNvPr>
          <p:cNvSpPr>
            <a:spLocks noGrp="1"/>
          </p:cNvSpPr>
          <p:nvPr>
            <p:ph idx="1"/>
          </p:nvPr>
        </p:nvSpPr>
        <p:spPr/>
        <p:txBody>
          <a:bodyPr/>
          <a:lstStyle/>
          <a:p>
            <a:r>
              <a:rPr lang="en-US" dirty="0"/>
              <a:t>What is wrong with this code?</a:t>
            </a:r>
          </a:p>
          <a:p>
            <a:endParaRPr lang="en-US" dirty="0"/>
          </a:p>
          <a:p>
            <a:endParaRPr lang="en-US" dirty="0"/>
          </a:p>
          <a:p>
            <a:endParaRPr lang="en-US" dirty="0"/>
          </a:p>
          <a:p>
            <a:r>
              <a:rPr lang="en-US" dirty="0"/>
              <a:t>The function body does not return any value. However, the code that calls it tries to use the result of the expression. It should have a return statement that returns the sum.</a:t>
            </a:r>
          </a:p>
        </p:txBody>
      </p:sp>
      <p:sp>
        <p:nvSpPr>
          <p:cNvPr id="4" name="TextBox 3">
            <a:extLst>
              <a:ext uri="{FF2B5EF4-FFF2-40B4-BE49-F238E27FC236}">
                <a16:creationId xmlns:a16="http://schemas.microsoft.com/office/drawing/2014/main" id="{12A045B7-326F-461F-7231-F6AD3A481D6C}"/>
              </a:ext>
            </a:extLst>
          </p:cNvPr>
          <p:cNvSpPr txBox="1"/>
          <p:nvPr/>
        </p:nvSpPr>
        <p:spPr>
          <a:xfrm>
            <a:off x="1077118" y="2309091"/>
            <a:ext cx="6631709" cy="1200329"/>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add(num1, num2):</a:t>
            </a:r>
          </a:p>
          <a:p>
            <a:r>
              <a:rPr lang="pt-BR" b="1" dirty="0">
                <a:latin typeface="Courier New" panose="02070309020205020404" pitchFamily="49" charset="0"/>
                <a:cs typeface="Courier New" panose="02070309020205020404" pitchFamily="49" charset="0"/>
              </a:rPr>
              <a:t>    sum = num1 + num2</a:t>
            </a:r>
          </a:p>
          <a:p>
            <a:endParaRPr lang="pt-BR" b="1" dirty="0">
              <a:latin typeface="Courier New" panose="02070309020205020404" pitchFamily="49" charset="0"/>
              <a:cs typeface="Courier New" panose="02070309020205020404" pitchFamily="49" charset="0"/>
            </a:endParaRPr>
          </a:p>
          <a:p>
            <a:r>
              <a:rPr lang="pt-BR" b="1" dirty="0">
                <a:latin typeface="Courier New" panose="02070309020205020404" pitchFamily="49" charset="0"/>
                <a:cs typeface="Courier New" panose="02070309020205020404" pitchFamily="49" charset="0"/>
              </a:rPr>
              <a:t>sum = add(2, 4)</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215696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D7BE-2599-46E7-BE84-9910D787D4FA}"/>
              </a:ext>
            </a:extLst>
          </p:cNvPr>
          <p:cNvSpPr>
            <a:spLocks noGrp="1"/>
          </p:cNvSpPr>
          <p:nvPr>
            <p:ph type="title"/>
          </p:nvPr>
        </p:nvSpPr>
        <p:spPr/>
        <p:txBody>
          <a:bodyPr/>
          <a:lstStyle/>
          <a:p>
            <a:r>
              <a:rPr lang="en-US" dirty="0"/>
              <a:t>The None value</a:t>
            </a:r>
          </a:p>
        </p:txBody>
      </p:sp>
      <p:sp>
        <p:nvSpPr>
          <p:cNvPr id="3" name="Content Placeholder 2">
            <a:extLst>
              <a:ext uri="{FF2B5EF4-FFF2-40B4-BE49-F238E27FC236}">
                <a16:creationId xmlns:a16="http://schemas.microsoft.com/office/drawing/2014/main" id="{7B600BB2-A269-AB05-C6E9-672458476E56}"/>
              </a:ext>
            </a:extLst>
          </p:cNvPr>
          <p:cNvSpPr>
            <a:spLocks noGrp="1"/>
          </p:cNvSpPr>
          <p:nvPr>
            <p:ph idx="1"/>
          </p:nvPr>
        </p:nvSpPr>
        <p:spPr>
          <a:xfrm>
            <a:off x="677334" y="1930401"/>
            <a:ext cx="8596668" cy="858981"/>
          </a:xfrm>
        </p:spPr>
        <p:txBody>
          <a:bodyPr/>
          <a:lstStyle/>
          <a:p>
            <a:r>
              <a:rPr lang="en-US" dirty="0"/>
              <a:t>The special value </a:t>
            </a:r>
            <a:r>
              <a:rPr lang="en-US" b="1" i="1" dirty="0"/>
              <a:t>None</a:t>
            </a:r>
            <a:r>
              <a:rPr lang="en-US" dirty="0"/>
              <a:t> represents nothingness in Python.</a:t>
            </a:r>
          </a:p>
          <a:p>
            <a:r>
              <a:rPr lang="en-US" dirty="0"/>
              <a:t>Any function that doesn't explicitly return a value will return </a:t>
            </a:r>
            <a:r>
              <a:rPr lang="en-US" b="1" i="1" dirty="0"/>
              <a:t>None</a:t>
            </a:r>
            <a:r>
              <a:rPr lang="en-US" dirty="0"/>
              <a:t>: </a:t>
            </a:r>
          </a:p>
        </p:txBody>
      </p:sp>
      <p:sp>
        <p:nvSpPr>
          <p:cNvPr id="4" name="TextBox 3">
            <a:extLst>
              <a:ext uri="{FF2B5EF4-FFF2-40B4-BE49-F238E27FC236}">
                <a16:creationId xmlns:a16="http://schemas.microsoft.com/office/drawing/2014/main" id="{DA72D263-19F5-94EB-DE8B-92B2FB650BF4}"/>
              </a:ext>
            </a:extLst>
          </p:cNvPr>
          <p:cNvSpPr txBox="1"/>
          <p:nvPr/>
        </p:nvSpPr>
        <p:spPr>
          <a:xfrm>
            <a:off x="1077118" y="2789382"/>
            <a:ext cx="6631709"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square_it(x):</a:t>
            </a:r>
          </a:p>
          <a:p>
            <a:r>
              <a:rPr lang="pt-BR" b="1" dirty="0">
                <a:latin typeface="Courier New" panose="02070309020205020404" pitchFamily="49" charset="0"/>
                <a:cs typeface="Courier New" panose="02070309020205020404" pitchFamily="49" charset="0"/>
              </a:rPr>
              <a:t>    x * x</a:t>
            </a:r>
          </a:p>
        </p:txBody>
      </p:sp>
      <p:sp>
        <p:nvSpPr>
          <p:cNvPr id="5" name="Content Placeholder 2">
            <a:extLst>
              <a:ext uri="{FF2B5EF4-FFF2-40B4-BE49-F238E27FC236}">
                <a16:creationId xmlns:a16="http://schemas.microsoft.com/office/drawing/2014/main" id="{53F269A6-AF85-1DCA-F8F8-9B61786FCC41}"/>
              </a:ext>
            </a:extLst>
          </p:cNvPr>
          <p:cNvSpPr txBox="1">
            <a:spLocks/>
          </p:cNvSpPr>
          <p:nvPr/>
        </p:nvSpPr>
        <p:spPr>
          <a:xfrm>
            <a:off x="677334" y="3435713"/>
            <a:ext cx="8596668" cy="43432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When a function returns </a:t>
            </a:r>
            <a:r>
              <a:rPr lang="en-US" b="1" i="1" dirty="0"/>
              <a:t>None</a:t>
            </a:r>
            <a:r>
              <a:rPr lang="en-US" dirty="0"/>
              <a:t>, the console shows no output at all:</a:t>
            </a:r>
          </a:p>
        </p:txBody>
      </p:sp>
      <p:sp>
        <p:nvSpPr>
          <p:cNvPr id="8" name="TextBox 7">
            <a:extLst>
              <a:ext uri="{FF2B5EF4-FFF2-40B4-BE49-F238E27FC236}">
                <a16:creationId xmlns:a16="http://schemas.microsoft.com/office/drawing/2014/main" id="{F65534B7-3E6C-28D1-025F-92F1428AE71A}"/>
              </a:ext>
            </a:extLst>
          </p:cNvPr>
          <p:cNvSpPr txBox="1"/>
          <p:nvPr/>
        </p:nvSpPr>
        <p:spPr>
          <a:xfrm>
            <a:off x="1077117" y="3874654"/>
            <a:ext cx="6631709" cy="369332"/>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square_it(4)</a:t>
            </a:r>
          </a:p>
        </p:txBody>
      </p:sp>
      <p:sp>
        <p:nvSpPr>
          <p:cNvPr id="9" name="Content Placeholder 2">
            <a:extLst>
              <a:ext uri="{FF2B5EF4-FFF2-40B4-BE49-F238E27FC236}">
                <a16:creationId xmlns:a16="http://schemas.microsoft.com/office/drawing/2014/main" id="{D1123466-FE7C-B635-5CC3-9E6D9AD6BA0B}"/>
              </a:ext>
            </a:extLst>
          </p:cNvPr>
          <p:cNvSpPr txBox="1">
            <a:spLocks/>
          </p:cNvSpPr>
          <p:nvPr/>
        </p:nvSpPr>
        <p:spPr>
          <a:xfrm>
            <a:off x="677334" y="4243986"/>
            <a:ext cx="8596668" cy="43432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Attempting to treat the </a:t>
            </a:r>
            <a:r>
              <a:rPr lang="en-US" b="1" i="1" dirty="0"/>
              <a:t>None</a:t>
            </a:r>
            <a:r>
              <a:rPr lang="en-US" dirty="0"/>
              <a:t> like a number will result in an error:</a:t>
            </a:r>
          </a:p>
        </p:txBody>
      </p:sp>
      <p:sp>
        <p:nvSpPr>
          <p:cNvPr id="14" name="TextBox 13">
            <a:extLst>
              <a:ext uri="{FF2B5EF4-FFF2-40B4-BE49-F238E27FC236}">
                <a16:creationId xmlns:a16="http://schemas.microsoft.com/office/drawing/2014/main" id="{EC6E9646-C08D-7A33-3369-DA0169123E65}"/>
              </a:ext>
            </a:extLst>
          </p:cNvPr>
          <p:cNvSpPr txBox="1"/>
          <p:nvPr/>
        </p:nvSpPr>
        <p:spPr>
          <a:xfrm>
            <a:off x="1077116" y="4675955"/>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sixteen = </a:t>
            </a:r>
            <a:r>
              <a:rPr lang="en-US" b="1" dirty="0" err="1">
                <a:latin typeface="Courier New" panose="02070309020205020404" pitchFamily="49" charset="0"/>
                <a:cs typeface="Courier New" panose="02070309020205020404" pitchFamily="49" charset="0"/>
              </a:rPr>
              <a:t>square_it</a:t>
            </a:r>
            <a:r>
              <a:rPr lang="en-US" b="1" dirty="0">
                <a:latin typeface="Courier New" panose="02070309020205020404" pitchFamily="49" charset="0"/>
                <a:cs typeface="Courier New" panose="02070309020205020404" pitchFamily="49" charset="0"/>
              </a:rPr>
              <a:t>(4)</a:t>
            </a:r>
          </a:p>
          <a:p>
            <a:r>
              <a:rPr lang="en-US" b="1" dirty="0">
                <a:latin typeface="Courier New" panose="02070309020205020404" pitchFamily="49" charset="0"/>
                <a:cs typeface="Courier New" panose="02070309020205020404" pitchFamily="49" charset="0"/>
              </a:rPr>
              <a:t>sum = sixteen + 4     # 🚫 </a:t>
            </a:r>
            <a:r>
              <a:rPr lang="en-US" b="1" dirty="0" err="1">
                <a:latin typeface="Courier New" panose="02070309020205020404" pitchFamily="49" charset="0"/>
                <a:cs typeface="Courier New" panose="02070309020205020404" pitchFamily="49" charset="0"/>
              </a:rPr>
              <a:t>TypeError</a:t>
            </a:r>
            <a:r>
              <a:rPr lang="en-US" b="1" dirty="0">
                <a:latin typeface="Courier New" panose="02070309020205020404" pitchFamily="49" charset="0"/>
                <a:cs typeface="Courier New" panose="02070309020205020404" pitchFamily="49" charset="0"/>
              </a:rPr>
              <a:t>!</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28584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77823-DE64-8715-2B25-D414837C6587}"/>
              </a:ext>
            </a:extLst>
          </p:cNvPr>
          <p:cNvSpPr>
            <a:spLocks noGrp="1"/>
          </p:cNvSpPr>
          <p:nvPr>
            <p:ph type="title"/>
          </p:nvPr>
        </p:nvSpPr>
        <p:spPr/>
        <p:txBody>
          <a:bodyPr/>
          <a:lstStyle/>
          <a:p>
            <a:r>
              <a:rPr lang="en-US" dirty="0"/>
              <a:t>Boolean expressions in functions</a:t>
            </a:r>
          </a:p>
        </p:txBody>
      </p:sp>
      <p:sp>
        <p:nvSpPr>
          <p:cNvPr id="3" name="Content Placeholder 2">
            <a:extLst>
              <a:ext uri="{FF2B5EF4-FFF2-40B4-BE49-F238E27FC236}">
                <a16:creationId xmlns:a16="http://schemas.microsoft.com/office/drawing/2014/main" id="{B16AF162-03C5-DA21-4628-CF59087FADE9}"/>
              </a:ext>
            </a:extLst>
          </p:cNvPr>
          <p:cNvSpPr>
            <a:spLocks noGrp="1"/>
          </p:cNvSpPr>
          <p:nvPr>
            <p:ph idx="1"/>
          </p:nvPr>
        </p:nvSpPr>
        <p:spPr>
          <a:xfrm>
            <a:off x="677334" y="1930401"/>
            <a:ext cx="8596668" cy="738908"/>
          </a:xfrm>
        </p:spPr>
        <p:txBody>
          <a:bodyPr/>
          <a:lstStyle/>
          <a:p>
            <a:r>
              <a:rPr lang="en-US" dirty="0"/>
              <a:t>A function can use a Boolean expression to return a result based on the values of the parameters.</a:t>
            </a:r>
          </a:p>
        </p:txBody>
      </p:sp>
      <p:sp>
        <p:nvSpPr>
          <p:cNvPr id="4" name="TextBox 3">
            <a:extLst>
              <a:ext uri="{FF2B5EF4-FFF2-40B4-BE49-F238E27FC236}">
                <a16:creationId xmlns:a16="http://schemas.microsoft.com/office/drawing/2014/main" id="{1A1D9BD6-9F3D-F92A-C104-18C501EB842F}"/>
              </a:ext>
            </a:extLst>
          </p:cNvPr>
          <p:cNvSpPr txBox="1"/>
          <p:nvPr/>
        </p:nvSpPr>
        <p:spPr>
          <a:xfrm>
            <a:off x="1086355" y="2669309"/>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passed_class</a:t>
            </a:r>
            <a:r>
              <a:rPr lang="en-US" b="1" dirty="0">
                <a:latin typeface="Courier New" panose="02070309020205020404" pitchFamily="49" charset="0"/>
                <a:cs typeface="Courier New" panose="02070309020205020404" pitchFamily="49" charset="0"/>
              </a:rPr>
              <a:t>(grade):</a:t>
            </a:r>
          </a:p>
          <a:p>
            <a:r>
              <a:rPr lang="en-US" b="1" dirty="0">
                <a:latin typeface="Courier New" panose="02070309020205020404" pitchFamily="49" charset="0"/>
                <a:cs typeface="Courier New" panose="02070309020205020404" pitchFamily="49" charset="0"/>
              </a:rPr>
              <a:t>    return grade &gt; 65</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D40B2A07-40DD-7CC5-A705-DE124BD124C1}"/>
              </a:ext>
            </a:extLst>
          </p:cNvPr>
          <p:cNvSpPr txBox="1"/>
          <p:nvPr/>
        </p:nvSpPr>
        <p:spPr>
          <a:xfrm>
            <a:off x="1086355" y="3429000"/>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should_wear_jacket</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is_rainy</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is_windy</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is_rainy</a:t>
            </a:r>
            <a:r>
              <a:rPr lang="en-US" b="1" dirty="0">
                <a:latin typeface="Courier New" panose="02070309020205020404" pitchFamily="49" charset="0"/>
                <a:cs typeface="Courier New" panose="02070309020205020404" pitchFamily="49" charset="0"/>
              </a:rPr>
              <a:t> or </a:t>
            </a:r>
            <a:r>
              <a:rPr lang="en-US" b="1" dirty="0" err="1">
                <a:latin typeface="Courier New" panose="02070309020205020404" pitchFamily="49" charset="0"/>
                <a:cs typeface="Courier New" panose="02070309020205020404" pitchFamily="49" charset="0"/>
              </a:rPr>
              <a:t>is_windy</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58117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9AD70-EB0F-D529-3CC8-F508DA838DF6}"/>
              </a:ext>
            </a:extLst>
          </p:cNvPr>
          <p:cNvSpPr>
            <a:spLocks noGrp="1"/>
          </p:cNvSpPr>
          <p:nvPr>
            <p:ph type="title"/>
          </p:nvPr>
        </p:nvSpPr>
        <p:spPr/>
        <p:txBody>
          <a:bodyPr/>
          <a:lstStyle/>
          <a:p>
            <a:r>
              <a:rPr lang="en-US" dirty="0"/>
              <a:t>Conditionals in functions</a:t>
            </a:r>
          </a:p>
        </p:txBody>
      </p:sp>
      <p:sp>
        <p:nvSpPr>
          <p:cNvPr id="3" name="Content Placeholder 2">
            <a:extLst>
              <a:ext uri="{FF2B5EF4-FFF2-40B4-BE49-F238E27FC236}">
                <a16:creationId xmlns:a16="http://schemas.microsoft.com/office/drawing/2014/main" id="{F970C1D8-A1CF-14A9-1C44-6A85C05805D8}"/>
              </a:ext>
            </a:extLst>
          </p:cNvPr>
          <p:cNvSpPr>
            <a:spLocks noGrp="1"/>
          </p:cNvSpPr>
          <p:nvPr>
            <p:ph idx="1"/>
          </p:nvPr>
        </p:nvSpPr>
        <p:spPr>
          <a:xfrm>
            <a:off x="677334" y="1930401"/>
            <a:ext cx="8596668" cy="744705"/>
          </a:xfrm>
        </p:spPr>
        <p:txBody>
          <a:bodyPr/>
          <a:lstStyle/>
          <a:p>
            <a:r>
              <a:rPr lang="en-US" dirty="0"/>
              <a:t>It's common for a conditional to be based on the value of the parameters to a function.</a:t>
            </a:r>
          </a:p>
        </p:txBody>
      </p:sp>
      <p:sp>
        <p:nvSpPr>
          <p:cNvPr id="4" name="TextBox 3">
            <a:extLst>
              <a:ext uri="{FF2B5EF4-FFF2-40B4-BE49-F238E27FC236}">
                <a16:creationId xmlns:a16="http://schemas.microsoft.com/office/drawing/2014/main" id="{2337A8C6-CFBC-EA26-0FEE-342568D3C580}"/>
              </a:ext>
            </a:extLst>
          </p:cNvPr>
          <p:cNvSpPr txBox="1"/>
          <p:nvPr/>
        </p:nvSpPr>
        <p:spPr>
          <a:xfrm>
            <a:off x="1086355" y="2675106"/>
            <a:ext cx="6631709" cy="2308324"/>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get_number_sign</a:t>
            </a:r>
            <a:r>
              <a:rPr lang="en-US" b="1" dirty="0">
                <a:latin typeface="Courier New" panose="02070309020205020404" pitchFamily="49" charset="0"/>
                <a:cs typeface="Courier New" panose="02070309020205020404" pitchFamily="49" charset="0"/>
              </a:rPr>
              <a:t>(num):</a:t>
            </a:r>
          </a:p>
          <a:p>
            <a:r>
              <a:rPr lang="en-US" b="1" dirty="0">
                <a:latin typeface="Courier New" panose="02070309020205020404" pitchFamily="49" charset="0"/>
                <a:cs typeface="Courier New" panose="02070309020205020404" pitchFamily="49" charset="0"/>
              </a:rPr>
              <a:t>    if num &lt; 0:</a:t>
            </a:r>
          </a:p>
          <a:p>
            <a:r>
              <a:rPr lang="en-US" b="1" dirty="0">
                <a:latin typeface="Courier New" panose="02070309020205020404" pitchFamily="49" charset="0"/>
                <a:cs typeface="Courier New" panose="02070309020205020404" pitchFamily="49" charset="0"/>
              </a:rPr>
              <a:t>        sign = "negative"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elif</a:t>
            </a:r>
            <a:r>
              <a:rPr lang="en-US" b="1" dirty="0">
                <a:latin typeface="Courier New" panose="02070309020205020404" pitchFamily="49" charset="0"/>
                <a:cs typeface="Courier New" panose="02070309020205020404" pitchFamily="49" charset="0"/>
              </a:rPr>
              <a:t> num &gt; 0:</a:t>
            </a:r>
          </a:p>
          <a:p>
            <a:r>
              <a:rPr lang="en-US" b="1" dirty="0">
                <a:latin typeface="Courier New" panose="02070309020205020404" pitchFamily="49" charset="0"/>
                <a:cs typeface="Courier New" panose="02070309020205020404" pitchFamily="49" charset="0"/>
              </a:rPr>
              <a:t>        sign = "positive"</a:t>
            </a:r>
          </a:p>
          <a:p>
            <a:r>
              <a:rPr lang="en-US" b="1" dirty="0">
                <a:latin typeface="Courier New" panose="02070309020205020404" pitchFamily="49" charset="0"/>
                <a:cs typeface="Courier New" panose="02070309020205020404" pitchFamily="49" charset="0"/>
              </a:rPr>
              <a:t>    else:</a:t>
            </a:r>
          </a:p>
          <a:p>
            <a:r>
              <a:rPr lang="en-US" b="1" dirty="0">
                <a:latin typeface="Courier New" panose="02070309020205020404" pitchFamily="49" charset="0"/>
                <a:cs typeface="Courier New" panose="02070309020205020404" pitchFamily="49" charset="0"/>
              </a:rPr>
              <a:t>        sign = "neutral"</a:t>
            </a:r>
          </a:p>
          <a:p>
            <a:r>
              <a:rPr lang="en-US" b="1" dirty="0">
                <a:latin typeface="Courier New" panose="02070309020205020404" pitchFamily="49" charset="0"/>
                <a:cs typeface="Courier New" panose="02070309020205020404" pitchFamily="49" charset="0"/>
              </a:rPr>
              <a:t>    return sign</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31CF438C-A3AB-A2BB-CEF5-6DD26C9123CE}"/>
              </a:ext>
            </a:extLst>
          </p:cNvPr>
          <p:cNvSpPr txBox="1"/>
          <p:nvPr/>
        </p:nvSpPr>
        <p:spPr>
          <a:xfrm>
            <a:off x="1086354" y="5094238"/>
            <a:ext cx="6631709"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get_number_sign</a:t>
            </a:r>
            <a:r>
              <a:rPr lang="en-US" b="1" dirty="0">
                <a:latin typeface="Courier New" panose="02070309020205020404" pitchFamily="49" charset="0"/>
                <a:cs typeface="Courier New" panose="02070309020205020404" pitchFamily="49" charset="0"/>
              </a:rPr>
              <a:t>(50)  </a:t>
            </a:r>
            <a:r>
              <a:rPr lang="en-US" b="1" dirty="0">
                <a:solidFill>
                  <a:schemeClr val="accent2"/>
                </a:solidFill>
                <a:latin typeface="Courier New" panose="02070309020205020404" pitchFamily="49" charset="0"/>
                <a:cs typeface="Courier New" panose="02070309020205020404" pitchFamily="49" charset="0"/>
              </a:rPr>
              <a:t># "positive"</a:t>
            </a:r>
          </a:p>
          <a:p>
            <a:r>
              <a:rPr lang="en-US" b="1" dirty="0" err="1">
                <a:latin typeface="Courier New" panose="02070309020205020404" pitchFamily="49" charset="0"/>
                <a:cs typeface="Courier New" panose="02070309020205020404" pitchFamily="49" charset="0"/>
              </a:rPr>
              <a:t>get_number_sign</a:t>
            </a:r>
            <a:r>
              <a:rPr lang="en-US" b="1" dirty="0">
                <a:latin typeface="Courier New" panose="02070309020205020404" pitchFamily="49" charset="0"/>
                <a:cs typeface="Courier New" panose="02070309020205020404" pitchFamily="49" charset="0"/>
              </a:rPr>
              <a:t>(-1)  </a:t>
            </a:r>
            <a:r>
              <a:rPr lang="en-US" b="1" dirty="0">
                <a:solidFill>
                  <a:schemeClr val="accent2"/>
                </a:solidFill>
                <a:latin typeface="Courier New" panose="02070309020205020404" pitchFamily="49" charset="0"/>
                <a:cs typeface="Courier New" panose="02070309020205020404" pitchFamily="49" charset="0"/>
              </a:rPr>
              <a:t># "negative"</a:t>
            </a:r>
          </a:p>
          <a:p>
            <a:r>
              <a:rPr lang="en-US" b="1" dirty="0" err="1">
                <a:latin typeface="Courier New" panose="02070309020205020404" pitchFamily="49" charset="0"/>
                <a:cs typeface="Courier New" panose="02070309020205020404" pitchFamily="49" charset="0"/>
              </a:rPr>
              <a:t>get_number_sign</a:t>
            </a:r>
            <a:r>
              <a:rPr lang="en-US" b="1" dirty="0">
                <a:latin typeface="Courier New" panose="02070309020205020404" pitchFamily="49" charset="0"/>
                <a:cs typeface="Courier New" panose="02070309020205020404" pitchFamily="49" charset="0"/>
              </a:rPr>
              <a:t>(0)   </a:t>
            </a:r>
            <a:r>
              <a:rPr lang="en-US" b="1" dirty="0">
                <a:solidFill>
                  <a:schemeClr val="accent2"/>
                </a:solidFill>
                <a:latin typeface="Courier New" panose="02070309020205020404" pitchFamily="49" charset="0"/>
                <a:cs typeface="Courier New" panose="02070309020205020404" pitchFamily="49" charset="0"/>
              </a:rPr>
              <a:t># "neutral"</a:t>
            </a:r>
            <a:endParaRPr lang="pt-BR"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593608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89A75-56EE-6356-17EA-75545048DA7C}"/>
              </a:ext>
            </a:extLst>
          </p:cNvPr>
          <p:cNvSpPr>
            <a:spLocks noGrp="1"/>
          </p:cNvSpPr>
          <p:nvPr>
            <p:ph type="title"/>
          </p:nvPr>
        </p:nvSpPr>
        <p:spPr/>
        <p:txBody>
          <a:bodyPr/>
          <a:lstStyle/>
          <a:p>
            <a:r>
              <a:rPr lang="en-US" dirty="0"/>
              <a:t>Returns inside conditionals</a:t>
            </a:r>
          </a:p>
        </p:txBody>
      </p:sp>
      <p:sp>
        <p:nvSpPr>
          <p:cNvPr id="3" name="Content Placeholder 2">
            <a:extLst>
              <a:ext uri="{FF2B5EF4-FFF2-40B4-BE49-F238E27FC236}">
                <a16:creationId xmlns:a16="http://schemas.microsoft.com/office/drawing/2014/main" id="{7F00AD39-D059-9ADB-EEA9-598F472B308D}"/>
              </a:ext>
            </a:extLst>
          </p:cNvPr>
          <p:cNvSpPr>
            <a:spLocks noGrp="1"/>
          </p:cNvSpPr>
          <p:nvPr>
            <p:ph idx="1"/>
          </p:nvPr>
        </p:nvSpPr>
        <p:spPr>
          <a:xfrm>
            <a:off x="677334" y="1930401"/>
            <a:ext cx="8596668" cy="725250"/>
          </a:xfrm>
        </p:spPr>
        <p:txBody>
          <a:bodyPr/>
          <a:lstStyle/>
          <a:p>
            <a:r>
              <a:rPr lang="en-US" dirty="0"/>
              <a:t>A branch of a conditional can end in a return, which exits the function entirely.</a:t>
            </a:r>
          </a:p>
        </p:txBody>
      </p:sp>
      <p:sp>
        <p:nvSpPr>
          <p:cNvPr id="4" name="TextBox 3">
            <a:extLst>
              <a:ext uri="{FF2B5EF4-FFF2-40B4-BE49-F238E27FC236}">
                <a16:creationId xmlns:a16="http://schemas.microsoft.com/office/drawing/2014/main" id="{6D1C1334-A641-147B-025C-C8F13471525B}"/>
              </a:ext>
            </a:extLst>
          </p:cNvPr>
          <p:cNvSpPr txBox="1"/>
          <p:nvPr/>
        </p:nvSpPr>
        <p:spPr>
          <a:xfrm>
            <a:off x="1086355" y="2675106"/>
            <a:ext cx="6631709"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get_number_sign</a:t>
            </a:r>
            <a:r>
              <a:rPr lang="en-US" b="1" dirty="0">
                <a:latin typeface="Courier New" panose="02070309020205020404" pitchFamily="49" charset="0"/>
                <a:cs typeface="Courier New" panose="02070309020205020404" pitchFamily="49" charset="0"/>
              </a:rPr>
              <a:t>(num):</a:t>
            </a:r>
          </a:p>
          <a:p>
            <a:r>
              <a:rPr lang="en-US" b="1" dirty="0">
                <a:latin typeface="Courier New" panose="02070309020205020404" pitchFamily="49" charset="0"/>
                <a:cs typeface="Courier New" panose="02070309020205020404" pitchFamily="49" charset="0"/>
              </a:rPr>
              <a:t>    if num &lt; 0:</a:t>
            </a:r>
          </a:p>
          <a:p>
            <a:r>
              <a:rPr lang="en-US" b="1" dirty="0">
                <a:latin typeface="Courier New" panose="02070309020205020404" pitchFamily="49" charset="0"/>
                <a:cs typeface="Courier New" panose="02070309020205020404" pitchFamily="49" charset="0"/>
              </a:rPr>
              <a:t>        return "negative"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elif</a:t>
            </a:r>
            <a:r>
              <a:rPr lang="en-US" b="1" dirty="0">
                <a:latin typeface="Courier New" panose="02070309020205020404" pitchFamily="49" charset="0"/>
                <a:cs typeface="Courier New" panose="02070309020205020404" pitchFamily="49" charset="0"/>
              </a:rPr>
              <a:t> num &gt; 0:</a:t>
            </a:r>
          </a:p>
          <a:p>
            <a:r>
              <a:rPr lang="en-US" b="1" dirty="0">
                <a:latin typeface="Courier New" panose="02070309020205020404" pitchFamily="49" charset="0"/>
                <a:cs typeface="Courier New" panose="02070309020205020404" pitchFamily="49" charset="0"/>
              </a:rPr>
              <a:t>        return "positive"</a:t>
            </a:r>
          </a:p>
          <a:p>
            <a:r>
              <a:rPr lang="en-US" b="1" dirty="0">
                <a:latin typeface="Courier New" panose="02070309020205020404" pitchFamily="49" charset="0"/>
                <a:cs typeface="Courier New" panose="02070309020205020404" pitchFamily="49" charset="0"/>
              </a:rPr>
              <a:t>    else:</a:t>
            </a:r>
          </a:p>
          <a:p>
            <a:r>
              <a:rPr lang="en-US" b="1" dirty="0">
                <a:latin typeface="Courier New" panose="02070309020205020404" pitchFamily="49" charset="0"/>
                <a:cs typeface="Courier New" panose="02070309020205020404" pitchFamily="49" charset="0"/>
              </a:rPr>
              <a:t>        return "neutral"</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BB948CCD-C774-C88C-BA41-599800AE7E94}"/>
              </a:ext>
            </a:extLst>
          </p:cNvPr>
          <p:cNvSpPr txBox="1"/>
          <p:nvPr/>
        </p:nvSpPr>
        <p:spPr>
          <a:xfrm>
            <a:off x="1086354" y="4831591"/>
            <a:ext cx="6631709"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get_number_sign</a:t>
            </a:r>
            <a:r>
              <a:rPr lang="en-US" b="1" dirty="0">
                <a:latin typeface="Courier New" panose="02070309020205020404" pitchFamily="49" charset="0"/>
                <a:cs typeface="Courier New" panose="02070309020205020404" pitchFamily="49" charset="0"/>
              </a:rPr>
              <a:t>(50)  </a:t>
            </a:r>
            <a:r>
              <a:rPr lang="en-US" b="1" dirty="0">
                <a:solidFill>
                  <a:schemeClr val="accent2"/>
                </a:solidFill>
                <a:latin typeface="Courier New" panose="02070309020205020404" pitchFamily="49" charset="0"/>
                <a:cs typeface="Courier New" panose="02070309020205020404" pitchFamily="49" charset="0"/>
              </a:rPr>
              <a:t># "positive"</a:t>
            </a:r>
          </a:p>
          <a:p>
            <a:r>
              <a:rPr lang="en-US" b="1" dirty="0" err="1">
                <a:latin typeface="Courier New" panose="02070309020205020404" pitchFamily="49" charset="0"/>
                <a:cs typeface="Courier New" panose="02070309020205020404" pitchFamily="49" charset="0"/>
              </a:rPr>
              <a:t>get_number_sign</a:t>
            </a:r>
            <a:r>
              <a:rPr lang="en-US" b="1" dirty="0">
                <a:latin typeface="Courier New" panose="02070309020205020404" pitchFamily="49" charset="0"/>
                <a:cs typeface="Courier New" panose="02070309020205020404" pitchFamily="49" charset="0"/>
              </a:rPr>
              <a:t>(-1)  </a:t>
            </a:r>
            <a:r>
              <a:rPr lang="en-US" b="1" dirty="0">
                <a:solidFill>
                  <a:schemeClr val="accent2"/>
                </a:solidFill>
                <a:latin typeface="Courier New" panose="02070309020205020404" pitchFamily="49" charset="0"/>
                <a:cs typeface="Courier New" panose="02070309020205020404" pitchFamily="49" charset="0"/>
              </a:rPr>
              <a:t># "negative"</a:t>
            </a:r>
          </a:p>
          <a:p>
            <a:r>
              <a:rPr lang="en-US" b="1" dirty="0" err="1">
                <a:latin typeface="Courier New" panose="02070309020205020404" pitchFamily="49" charset="0"/>
                <a:cs typeface="Courier New" panose="02070309020205020404" pitchFamily="49" charset="0"/>
              </a:rPr>
              <a:t>get_number_sign</a:t>
            </a:r>
            <a:r>
              <a:rPr lang="en-US" b="1" dirty="0">
                <a:latin typeface="Courier New" panose="02070309020205020404" pitchFamily="49" charset="0"/>
                <a:cs typeface="Courier New" panose="02070309020205020404" pitchFamily="49" charset="0"/>
              </a:rPr>
              <a:t>(0)   </a:t>
            </a:r>
            <a:r>
              <a:rPr lang="en-US" b="1" dirty="0">
                <a:solidFill>
                  <a:schemeClr val="accent2"/>
                </a:solidFill>
                <a:latin typeface="Courier New" panose="02070309020205020404" pitchFamily="49" charset="0"/>
                <a:cs typeface="Courier New" panose="02070309020205020404" pitchFamily="49" charset="0"/>
              </a:rPr>
              <a:t># "neutral"</a:t>
            </a:r>
            <a:endParaRPr lang="pt-BR"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595455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1C524-5B43-22A4-B782-504E4FDD333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878C19-5046-38BA-95AB-39048E3F19B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09606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82FFAB-F164-D974-0BD7-4561A9FFAF1D}"/>
              </a:ext>
            </a:extLst>
          </p:cNvPr>
          <p:cNvSpPr>
            <a:spLocks noGrp="1"/>
          </p:cNvSpPr>
          <p:nvPr>
            <p:ph type="title"/>
          </p:nvPr>
        </p:nvSpPr>
        <p:spPr/>
        <p:txBody>
          <a:bodyPr/>
          <a:lstStyle/>
          <a:p>
            <a:r>
              <a:rPr lang="en-US" dirty="0"/>
              <a:t>While loops</a:t>
            </a:r>
          </a:p>
        </p:txBody>
      </p:sp>
      <p:sp>
        <p:nvSpPr>
          <p:cNvPr id="5" name="Text Placeholder 4">
            <a:extLst>
              <a:ext uri="{FF2B5EF4-FFF2-40B4-BE49-F238E27FC236}">
                <a16:creationId xmlns:a16="http://schemas.microsoft.com/office/drawing/2014/main" id="{5CBAD2F8-0BEC-F0AD-1BC8-6121F24AE12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33522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196C4B-FCF0-8EE7-6725-6EDC1E71C7EC}"/>
              </a:ext>
            </a:extLst>
          </p:cNvPr>
          <p:cNvSpPr>
            <a:spLocks noGrp="1"/>
          </p:cNvSpPr>
          <p:nvPr>
            <p:ph type="title"/>
          </p:nvPr>
        </p:nvSpPr>
        <p:spPr/>
        <p:txBody>
          <a:bodyPr/>
          <a:lstStyle/>
          <a:p>
            <a:r>
              <a:rPr lang="en-US" dirty="0"/>
              <a:t>While loops</a:t>
            </a:r>
          </a:p>
        </p:txBody>
      </p:sp>
      <p:sp>
        <p:nvSpPr>
          <p:cNvPr id="5" name="Content Placeholder 4">
            <a:extLst>
              <a:ext uri="{FF2B5EF4-FFF2-40B4-BE49-F238E27FC236}">
                <a16:creationId xmlns:a16="http://schemas.microsoft.com/office/drawing/2014/main" id="{9EAB20FD-92E5-B887-EB4A-1983D02BB1AA}"/>
              </a:ext>
            </a:extLst>
          </p:cNvPr>
          <p:cNvSpPr>
            <a:spLocks noGrp="1"/>
          </p:cNvSpPr>
          <p:nvPr>
            <p:ph idx="1"/>
          </p:nvPr>
        </p:nvSpPr>
        <p:spPr/>
        <p:txBody>
          <a:bodyPr/>
          <a:lstStyle/>
          <a:p>
            <a:r>
              <a:rPr lang="en-US" dirty="0"/>
              <a:t>The while loop syntax:</a:t>
            </a:r>
          </a:p>
          <a:p>
            <a:endParaRPr lang="en-US" dirty="0"/>
          </a:p>
          <a:p>
            <a:endParaRPr lang="en-US" dirty="0"/>
          </a:p>
          <a:p>
            <a:r>
              <a:rPr lang="en-US" dirty="0"/>
              <a:t>As long as the condition is true, the statements below it are executed.</a:t>
            </a:r>
          </a:p>
          <a:p>
            <a:endParaRPr lang="en-US" dirty="0"/>
          </a:p>
          <a:p>
            <a:endParaRPr lang="en-US" dirty="0"/>
          </a:p>
          <a:p>
            <a:endParaRPr lang="en-US" dirty="0"/>
          </a:p>
          <a:p>
            <a:r>
              <a:rPr lang="en-US" dirty="0"/>
              <a:t>The code is significantly shorter than writing all print statements, and it can easily be extended to loop for more or less iterations. </a:t>
            </a:r>
          </a:p>
        </p:txBody>
      </p:sp>
      <p:sp>
        <p:nvSpPr>
          <p:cNvPr id="6" name="TextBox 5">
            <a:extLst>
              <a:ext uri="{FF2B5EF4-FFF2-40B4-BE49-F238E27FC236}">
                <a16:creationId xmlns:a16="http://schemas.microsoft.com/office/drawing/2014/main" id="{925B2C4D-1543-ADAB-FEB8-69BF4CBEED23}"/>
              </a:ext>
            </a:extLst>
          </p:cNvPr>
          <p:cNvSpPr txBox="1"/>
          <p:nvPr/>
        </p:nvSpPr>
        <p:spPr>
          <a:xfrm>
            <a:off x="1105810" y="2276272"/>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while &lt;condition&gt;:</a:t>
            </a:r>
          </a:p>
          <a:p>
            <a:r>
              <a:rPr lang="en-US" b="1" dirty="0">
                <a:latin typeface="Courier New" panose="02070309020205020404" pitchFamily="49" charset="0"/>
                <a:cs typeface="Courier New" panose="02070309020205020404" pitchFamily="49" charset="0"/>
              </a:rPr>
              <a:t>    &lt;statement&gt;</a:t>
            </a:r>
          </a:p>
          <a:p>
            <a:r>
              <a:rPr lang="en-US" b="1" dirty="0">
                <a:latin typeface="Courier New" panose="02070309020205020404" pitchFamily="49" charset="0"/>
                <a:cs typeface="Courier New" panose="02070309020205020404" pitchFamily="49" charset="0"/>
              </a:rPr>
              <a:t>    &lt;statement&gt;</a:t>
            </a:r>
            <a:endParaRPr lang="pt-BR"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1A2ED44D-B509-AC34-7A0E-1FED2B0E3413}"/>
              </a:ext>
            </a:extLst>
          </p:cNvPr>
          <p:cNvSpPr txBox="1"/>
          <p:nvPr/>
        </p:nvSpPr>
        <p:spPr>
          <a:xfrm>
            <a:off x="1105810" y="3658399"/>
            <a:ext cx="6631709" cy="1200329"/>
          </a:xfrm>
          <a:prstGeom prst="rect">
            <a:avLst/>
          </a:prstGeom>
          <a:solidFill>
            <a:schemeClr val="bg1">
              <a:lumMod val="95000"/>
            </a:schemeClr>
          </a:solidFill>
        </p:spPr>
        <p:txBody>
          <a:bodyPr wrap="square" rtlCol="0">
            <a:spAutoFit/>
          </a:bodyPr>
          <a:lstStyle/>
          <a:p>
            <a:r>
              <a:rPr lang="fr-FR" b="1" dirty="0">
                <a:latin typeface="Courier New" panose="02070309020205020404" pitchFamily="49" charset="0"/>
                <a:cs typeface="Courier New" panose="02070309020205020404" pitchFamily="49" charset="0"/>
              </a:rPr>
              <a:t>multiplier = 1</a:t>
            </a:r>
          </a:p>
          <a:p>
            <a:r>
              <a:rPr lang="fr-FR" b="1" dirty="0" err="1">
                <a:latin typeface="Courier New" panose="02070309020205020404" pitchFamily="49" charset="0"/>
                <a:cs typeface="Courier New" panose="02070309020205020404" pitchFamily="49" charset="0"/>
              </a:rPr>
              <a:t>while</a:t>
            </a:r>
            <a:r>
              <a:rPr lang="fr-FR" b="1" dirty="0">
                <a:latin typeface="Courier New" panose="02070309020205020404" pitchFamily="49" charset="0"/>
                <a:cs typeface="Courier New" panose="02070309020205020404" pitchFamily="49" charset="0"/>
              </a:rPr>
              <a:t> multiplier &lt;= 5:</a:t>
            </a:r>
          </a:p>
          <a:p>
            <a:r>
              <a:rPr lang="fr-FR" b="1" dirty="0">
                <a:latin typeface="Courier New" panose="02070309020205020404" pitchFamily="49" charset="0"/>
                <a:cs typeface="Courier New" panose="02070309020205020404" pitchFamily="49" charset="0"/>
              </a:rPr>
              <a:t>    </a:t>
            </a:r>
            <a:r>
              <a:rPr lang="fr-FR" b="1" dirty="0" err="1">
                <a:latin typeface="Courier New" panose="02070309020205020404" pitchFamily="49" charset="0"/>
                <a:cs typeface="Courier New" panose="02070309020205020404" pitchFamily="49" charset="0"/>
              </a:rPr>
              <a:t>print</a:t>
            </a:r>
            <a:r>
              <a:rPr lang="fr-FR" b="1" dirty="0">
                <a:latin typeface="Courier New" panose="02070309020205020404" pitchFamily="49" charset="0"/>
                <a:cs typeface="Courier New" panose="02070309020205020404" pitchFamily="49" charset="0"/>
              </a:rPr>
              <a:t>(9 * multiplier)</a:t>
            </a:r>
          </a:p>
          <a:p>
            <a:r>
              <a:rPr lang="fr-FR" b="1" dirty="0">
                <a:latin typeface="Courier New" panose="02070309020205020404" pitchFamily="49" charset="0"/>
                <a:cs typeface="Courier New" panose="02070309020205020404" pitchFamily="49" charset="0"/>
              </a:rPr>
              <a:t>    multiplier += 1</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395409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Functions, Loops,</a:t>
            </a:r>
            <a:br>
              <a:rPr lang="en-US" dirty="0"/>
            </a:br>
            <a:r>
              <a:rPr lang="en-US" dirty="0"/>
              <a:t> Lists, &amp; Files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3933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027F1-7AE5-F280-1123-6EDDDEF94A70}"/>
              </a:ext>
            </a:extLst>
          </p:cNvPr>
          <p:cNvSpPr>
            <a:spLocks noGrp="1"/>
          </p:cNvSpPr>
          <p:nvPr>
            <p:ph type="title"/>
          </p:nvPr>
        </p:nvSpPr>
        <p:spPr/>
        <p:txBody>
          <a:bodyPr/>
          <a:lstStyle/>
          <a:p>
            <a:r>
              <a:rPr lang="en-US" dirty="0"/>
              <a:t>Using a counter variable</a:t>
            </a:r>
          </a:p>
        </p:txBody>
      </p:sp>
      <p:sp>
        <p:nvSpPr>
          <p:cNvPr id="3" name="Content Placeholder 2">
            <a:extLst>
              <a:ext uri="{FF2B5EF4-FFF2-40B4-BE49-F238E27FC236}">
                <a16:creationId xmlns:a16="http://schemas.microsoft.com/office/drawing/2014/main" id="{F7DDD7B0-A736-C03A-B5E7-11CD96081861}"/>
              </a:ext>
            </a:extLst>
          </p:cNvPr>
          <p:cNvSpPr>
            <a:spLocks noGrp="1"/>
          </p:cNvSpPr>
          <p:nvPr>
            <p:ph idx="1"/>
          </p:nvPr>
        </p:nvSpPr>
        <p:spPr/>
        <p:txBody>
          <a:bodyPr/>
          <a:lstStyle/>
          <a:p>
            <a:r>
              <a:rPr lang="en-US" dirty="0"/>
              <a:t>It's common to use a </a:t>
            </a:r>
            <a:r>
              <a:rPr lang="en-US" b="1" dirty="0"/>
              <a:t>counter variable </a:t>
            </a:r>
            <a:r>
              <a:rPr lang="en-US" dirty="0"/>
              <a:t>whose job is keeping track of the number of iterations. </a:t>
            </a:r>
          </a:p>
          <a:p>
            <a:endParaRPr lang="en-US" dirty="0"/>
          </a:p>
          <a:p>
            <a:endParaRPr lang="en-US" dirty="0"/>
          </a:p>
          <a:p>
            <a:endParaRPr lang="en-US" dirty="0"/>
          </a:p>
          <a:p>
            <a:endParaRPr lang="en-US" dirty="0"/>
          </a:p>
          <a:p>
            <a:r>
              <a:rPr lang="en-US" dirty="0"/>
              <a:t>The counter variable may also be involved in the loop computation:</a:t>
            </a:r>
          </a:p>
        </p:txBody>
      </p:sp>
      <p:sp>
        <p:nvSpPr>
          <p:cNvPr id="4" name="TextBox 3">
            <a:extLst>
              <a:ext uri="{FF2B5EF4-FFF2-40B4-BE49-F238E27FC236}">
                <a16:creationId xmlns:a16="http://schemas.microsoft.com/office/drawing/2014/main" id="{4123DE70-A979-6875-6BF0-C9878B44DD20}"/>
              </a:ext>
            </a:extLst>
          </p:cNvPr>
          <p:cNvSpPr txBox="1"/>
          <p:nvPr/>
        </p:nvSpPr>
        <p:spPr>
          <a:xfrm>
            <a:off x="1096082" y="2636195"/>
            <a:ext cx="6631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total = 0</a:t>
            </a:r>
          </a:p>
          <a:p>
            <a:r>
              <a:rPr lang="en-US" b="1" dirty="0">
                <a:latin typeface="Courier New" panose="02070309020205020404" pitchFamily="49" charset="0"/>
                <a:cs typeface="Courier New" panose="02070309020205020404" pitchFamily="49" charset="0"/>
              </a:rPr>
              <a:t>counter = 0</a:t>
            </a:r>
          </a:p>
          <a:p>
            <a:r>
              <a:rPr lang="en-US" b="1" dirty="0">
                <a:latin typeface="Courier New" panose="02070309020205020404" pitchFamily="49" charset="0"/>
                <a:cs typeface="Courier New" panose="02070309020205020404" pitchFamily="49" charset="0"/>
              </a:rPr>
              <a:t>while counter &lt; 5:</a:t>
            </a:r>
          </a:p>
          <a:p>
            <a:r>
              <a:rPr lang="en-US" b="1" dirty="0">
                <a:latin typeface="Courier New" panose="02070309020205020404" pitchFamily="49" charset="0"/>
                <a:cs typeface="Courier New" panose="02070309020205020404" pitchFamily="49" charset="0"/>
              </a:rPr>
              <a:t>    total += pow(2, 1)</a:t>
            </a:r>
          </a:p>
          <a:p>
            <a:r>
              <a:rPr lang="en-US" b="1" dirty="0">
                <a:latin typeface="Courier New" panose="02070309020205020404" pitchFamily="49" charset="0"/>
                <a:cs typeface="Courier New" panose="02070309020205020404" pitchFamily="49" charset="0"/>
              </a:rPr>
              <a:t>    counter += 1</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73CDF085-3213-6E5F-B83E-8896CCD14ABC}"/>
              </a:ext>
            </a:extLst>
          </p:cNvPr>
          <p:cNvSpPr txBox="1"/>
          <p:nvPr/>
        </p:nvSpPr>
        <p:spPr>
          <a:xfrm>
            <a:off x="1096082" y="4819317"/>
            <a:ext cx="6631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total = 0</a:t>
            </a:r>
          </a:p>
          <a:p>
            <a:r>
              <a:rPr lang="en-US" b="1" dirty="0">
                <a:latin typeface="Courier New" panose="02070309020205020404" pitchFamily="49" charset="0"/>
                <a:cs typeface="Courier New" panose="02070309020205020404" pitchFamily="49" charset="0"/>
              </a:rPr>
              <a:t>counter = 0</a:t>
            </a:r>
          </a:p>
          <a:p>
            <a:r>
              <a:rPr lang="en-US" b="1" dirty="0">
                <a:latin typeface="Courier New" panose="02070309020205020404" pitchFamily="49" charset="0"/>
                <a:cs typeface="Courier New" panose="02070309020205020404" pitchFamily="49" charset="0"/>
              </a:rPr>
              <a:t>while counter &lt; 5:</a:t>
            </a:r>
          </a:p>
          <a:p>
            <a:r>
              <a:rPr lang="en-US" b="1" dirty="0">
                <a:latin typeface="Courier New" panose="02070309020205020404" pitchFamily="49" charset="0"/>
                <a:cs typeface="Courier New" panose="02070309020205020404" pitchFamily="49" charset="0"/>
              </a:rPr>
              <a:t>    total += pow(2, counter)</a:t>
            </a:r>
          </a:p>
          <a:p>
            <a:r>
              <a:rPr lang="en-US" b="1" dirty="0">
                <a:latin typeface="Courier New" panose="02070309020205020404" pitchFamily="49" charset="0"/>
                <a:cs typeface="Courier New" panose="02070309020205020404" pitchFamily="49" charset="0"/>
              </a:rPr>
              <a:t>    counter += 1</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191408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C5D17-2367-8FFF-3A00-FC9125963A49}"/>
              </a:ext>
            </a:extLst>
          </p:cNvPr>
          <p:cNvSpPr>
            <a:spLocks noGrp="1"/>
          </p:cNvSpPr>
          <p:nvPr>
            <p:ph type="title"/>
          </p:nvPr>
        </p:nvSpPr>
        <p:spPr/>
        <p:txBody>
          <a:bodyPr/>
          <a:lstStyle/>
          <a:p>
            <a:r>
              <a:rPr lang="en-US" dirty="0"/>
              <a:t>Beware infinite loops</a:t>
            </a:r>
          </a:p>
        </p:txBody>
      </p:sp>
      <p:sp>
        <p:nvSpPr>
          <p:cNvPr id="3" name="Content Placeholder 2">
            <a:extLst>
              <a:ext uri="{FF2B5EF4-FFF2-40B4-BE49-F238E27FC236}">
                <a16:creationId xmlns:a16="http://schemas.microsoft.com/office/drawing/2014/main" id="{5B8D0DA6-7C61-B67F-4839-D92F1D9B2F64}"/>
              </a:ext>
            </a:extLst>
          </p:cNvPr>
          <p:cNvSpPr>
            <a:spLocks noGrp="1"/>
          </p:cNvSpPr>
          <p:nvPr>
            <p:ph idx="1"/>
          </p:nvPr>
        </p:nvSpPr>
        <p:spPr>
          <a:xfrm>
            <a:off x="677334" y="1930400"/>
            <a:ext cx="8596668" cy="1795293"/>
          </a:xfrm>
        </p:spPr>
        <p:txBody>
          <a:bodyPr>
            <a:normAutofit/>
          </a:bodyPr>
          <a:lstStyle/>
          <a:p>
            <a:r>
              <a:rPr lang="en-US" dirty="0"/>
              <a:t>Uh oh …</a:t>
            </a:r>
          </a:p>
          <a:p>
            <a:endParaRPr lang="en-US" dirty="0"/>
          </a:p>
          <a:p>
            <a:endParaRPr lang="en-US" dirty="0"/>
          </a:p>
          <a:p>
            <a:r>
              <a:rPr lang="en-US" dirty="0"/>
              <a:t>What one line of code would fix this?</a:t>
            </a:r>
          </a:p>
        </p:txBody>
      </p:sp>
      <p:sp>
        <p:nvSpPr>
          <p:cNvPr id="4" name="TextBox 3">
            <a:extLst>
              <a:ext uri="{FF2B5EF4-FFF2-40B4-BE49-F238E27FC236}">
                <a16:creationId xmlns:a16="http://schemas.microsoft.com/office/drawing/2014/main" id="{63498437-EF09-E46A-DBDC-107939335B54}"/>
              </a:ext>
            </a:extLst>
          </p:cNvPr>
          <p:cNvSpPr txBox="1"/>
          <p:nvPr/>
        </p:nvSpPr>
        <p:spPr>
          <a:xfrm>
            <a:off x="1096082" y="2334638"/>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counter = 1</a:t>
            </a:r>
          </a:p>
          <a:p>
            <a:r>
              <a:rPr lang="en-US" b="1" dirty="0">
                <a:latin typeface="Courier New" panose="02070309020205020404" pitchFamily="49" charset="0"/>
                <a:cs typeface="Courier New" panose="02070309020205020404" pitchFamily="49" charset="0"/>
              </a:rPr>
              <a:t>while counter &lt; 5:</a:t>
            </a:r>
          </a:p>
          <a:p>
            <a:r>
              <a:rPr lang="en-US" b="1" dirty="0">
                <a:latin typeface="Courier New" panose="02070309020205020404" pitchFamily="49" charset="0"/>
                <a:cs typeface="Courier New" panose="02070309020205020404" pitchFamily="49" charset="0"/>
              </a:rPr>
              <a:t>    total += pow(2, counter)</a:t>
            </a:r>
            <a:endParaRPr lang="pt-BR"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86FEE720-3CF0-236E-052F-8F3C9AE22C80}"/>
              </a:ext>
            </a:extLst>
          </p:cNvPr>
          <p:cNvSpPr txBox="1"/>
          <p:nvPr/>
        </p:nvSpPr>
        <p:spPr>
          <a:xfrm>
            <a:off x="1096081" y="3662206"/>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counter += 1</a:t>
            </a:r>
          </a:p>
        </p:txBody>
      </p:sp>
      <p:sp>
        <p:nvSpPr>
          <p:cNvPr id="8" name="TextBox 7">
            <a:extLst>
              <a:ext uri="{FF2B5EF4-FFF2-40B4-BE49-F238E27FC236}">
                <a16:creationId xmlns:a16="http://schemas.microsoft.com/office/drawing/2014/main" id="{CA29DF4C-178E-2128-19CD-BB5FDC42EC7E}"/>
              </a:ext>
            </a:extLst>
          </p:cNvPr>
          <p:cNvSpPr txBox="1"/>
          <p:nvPr/>
        </p:nvSpPr>
        <p:spPr>
          <a:xfrm>
            <a:off x="1096081" y="4251110"/>
            <a:ext cx="6631709"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counter = 6</a:t>
            </a:r>
          </a:p>
          <a:p>
            <a:r>
              <a:rPr lang="en-US" b="1" dirty="0">
                <a:latin typeface="Courier New" panose="02070309020205020404" pitchFamily="49" charset="0"/>
                <a:cs typeface="Courier New" panose="02070309020205020404" pitchFamily="49" charset="0"/>
              </a:rPr>
              <a:t>while counter &gt; 5:</a:t>
            </a:r>
          </a:p>
          <a:p>
            <a:r>
              <a:rPr lang="en-US" b="1" dirty="0">
                <a:latin typeface="Courier New" panose="02070309020205020404" pitchFamily="49" charset="0"/>
                <a:cs typeface="Courier New" panose="02070309020205020404" pitchFamily="49" charset="0"/>
              </a:rPr>
              <a:t>    total += pow(2, counter)</a:t>
            </a:r>
          </a:p>
          <a:p>
            <a:r>
              <a:rPr lang="en-US" b="1" dirty="0">
                <a:latin typeface="Courier New" panose="02070309020205020404" pitchFamily="49" charset="0"/>
                <a:cs typeface="Courier New" panose="02070309020205020404" pitchFamily="49" charset="0"/>
              </a:rPr>
              <a:t>    counter += 1</a:t>
            </a:r>
          </a:p>
        </p:txBody>
      </p:sp>
      <p:sp>
        <p:nvSpPr>
          <p:cNvPr id="9" name="Content Placeholder 2">
            <a:extLst>
              <a:ext uri="{FF2B5EF4-FFF2-40B4-BE49-F238E27FC236}">
                <a16:creationId xmlns:a16="http://schemas.microsoft.com/office/drawing/2014/main" id="{777C9FBD-281A-684B-CCA0-CFB00CB059E6}"/>
              </a:ext>
            </a:extLst>
          </p:cNvPr>
          <p:cNvSpPr txBox="1">
            <a:spLocks/>
          </p:cNvSpPr>
          <p:nvPr/>
        </p:nvSpPr>
        <p:spPr>
          <a:xfrm>
            <a:off x="677334" y="5451440"/>
            <a:ext cx="8596668" cy="91045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How do we save this code?</a:t>
            </a:r>
          </a:p>
          <a:p>
            <a:r>
              <a:rPr lang="en-US" dirty="0"/>
              <a:t>Intentions are unclear! Change the initial value and condition?</a:t>
            </a:r>
          </a:p>
        </p:txBody>
      </p:sp>
    </p:spTree>
    <p:extLst>
      <p:ext uri="{BB962C8B-B14F-4D97-AF65-F5344CB8AC3E}">
        <p14:creationId xmlns:p14="http://schemas.microsoft.com/office/powerpoint/2010/main" val="78448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D68CF-ACA6-C2FB-B9E4-F0DDBBE48799}"/>
              </a:ext>
            </a:extLst>
          </p:cNvPr>
          <p:cNvSpPr>
            <a:spLocks noGrp="1"/>
          </p:cNvSpPr>
          <p:nvPr>
            <p:ph type="title"/>
          </p:nvPr>
        </p:nvSpPr>
        <p:spPr/>
        <p:txBody>
          <a:bodyPr/>
          <a:lstStyle/>
          <a:p>
            <a:r>
              <a:rPr lang="en-US" dirty="0"/>
              <a:t>Execution of loops</a:t>
            </a:r>
          </a:p>
        </p:txBody>
      </p:sp>
      <p:sp>
        <p:nvSpPr>
          <p:cNvPr id="3" name="Content Placeholder 2">
            <a:extLst>
              <a:ext uri="{FF2B5EF4-FFF2-40B4-BE49-F238E27FC236}">
                <a16:creationId xmlns:a16="http://schemas.microsoft.com/office/drawing/2014/main" id="{31839A4B-2E5C-A52E-20D5-293E3D84EE36}"/>
              </a:ext>
            </a:extLst>
          </p:cNvPr>
          <p:cNvSpPr>
            <a:spLocks noGrp="1"/>
          </p:cNvSpPr>
          <p:nvPr>
            <p:ph idx="1"/>
          </p:nvPr>
        </p:nvSpPr>
        <p:spPr/>
        <p:txBody>
          <a:bodyPr/>
          <a:lstStyle/>
          <a:p>
            <a:pPr marL="457200" indent="-457200">
              <a:buFont typeface="+mj-lt"/>
              <a:buAutoNum type="arabicPeriod"/>
            </a:pPr>
            <a:r>
              <a:rPr lang="en-US" dirty="0"/>
              <a:t>Evaluate the header’s Boolean expression.</a:t>
            </a:r>
          </a:p>
          <a:p>
            <a:pPr marL="457200" indent="-457200">
              <a:buFont typeface="+mj-lt"/>
              <a:buAutoNum type="arabicPeriod"/>
            </a:pPr>
            <a:r>
              <a:rPr lang="en-US" dirty="0"/>
              <a:t>If it is a true value, execute the suite of statements, then return to step 1.</a:t>
            </a:r>
          </a:p>
          <a:p>
            <a:pPr marL="457200" indent="-457200">
              <a:buFont typeface="+mj-lt"/>
              <a:buAutoNum type="arabicPeriod"/>
            </a:pPr>
            <a:r>
              <a:rPr lang="en-US" dirty="0"/>
              <a:t>If it is false, skip the suite and continue on the next line of code.</a:t>
            </a:r>
          </a:p>
          <a:p>
            <a:endParaRPr lang="en-US" dirty="0"/>
          </a:p>
        </p:txBody>
      </p:sp>
    </p:spTree>
    <p:extLst>
      <p:ext uri="{BB962C8B-B14F-4D97-AF65-F5344CB8AC3E}">
        <p14:creationId xmlns:p14="http://schemas.microsoft.com/office/powerpoint/2010/main" val="19251926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07F5C-DFA9-445B-16F1-A8D95D2EE361}"/>
              </a:ext>
            </a:extLst>
          </p:cNvPr>
          <p:cNvSpPr>
            <a:spLocks noGrp="1"/>
          </p:cNvSpPr>
          <p:nvPr>
            <p:ph type="title"/>
          </p:nvPr>
        </p:nvSpPr>
        <p:spPr/>
        <p:txBody>
          <a:bodyPr/>
          <a:lstStyle/>
          <a:p>
            <a:r>
              <a:rPr lang="en-US" dirty="0"/>
              <a:t>Loops in functions</a:t>
            </a:r>
          </a:p>
        </p:txBody>
      </p:sp>
      <p:sp>
        <p:nvSpPr>
          <p:cNvPr id="3" name="Content Placeholder 2">
            <a:extLst>
              <a:ext uri="{FF2B5EF4-FFF2-40B4-BE49-F238E27FC236}">
                <a16:creationId xmlns:a16="http://schemas.microsoft.com/office/drawing/2014/main" id="{23FA34B6-1CE4-913C-C3FA-D9C825C84963}"/>
              </a:ext>
            </a:extLst>
          </p:cNvPr>
          <p:cNvSpPr>
            <a:spLocks noGrp="1"/>
          </p:cNvSpPr>
          <p:nvPr>
            <p:ph idx="1"/>
          </p:nvPr>
        </p:nvSpPr>
        <p:spPr/>
        <p:txBody>
          <a:bodyPr/>
          <a:lstStyle/>
          <a:p>
            <a:r>
              <a:rPr lang="en-US" dirty="0"/>
              <a:t>A loop in a function will commonly use a parameter to determine some aspect of its repetition.</a:t>
            </a:r>
          </a:p>
        </p:txBody>
      </p:sp>
      <p:sp>
        <p:nvSpPr>
          <p:cNvPr id="4" name="TextBox 3">
            <a:extLst>
              <a:ext uri="{FF2B5EF4-FFF2-40B4-BE49-F238E27FC236}">
                <a16:creationId xmlns:a16="http://schemas.microsoft.com/office/drawing/2014/main" id="{34DEF286-4E64-327B-9318-23EB64D2A01B}"/>
              </a:ext>
            </a:extLst>
          </p:cNvPr>
          <p:cNvSpPr txBox="1"/>
          <p:nvPr/>
        </p:nvSpPr>
        <p:spPr>
          <a:xfrm>
            <a:off x="1096082" y="2636195"/>
            <a:ext cx="6631709"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sum_up_squares</a:t>
            </a:r>
            <a:r>
              <a:rPr lang="en-US" b="1" dirty="0">
                <a:latin typeface="Courier New" panose="02070309020205020404" pitchFamily="49" charset="0"/>
                <a:cs typeface="Courier New" panose="02070309020205020404" pitchFamily="49" charset="0"/>
              </a:rPr>
              <a:t>(start, end):</a:t>
            </a:r>
          </a:p>
          <a:p>
            <a:r>
              <a:rPr lang="en-US" b="1" dirty="0">
                <a:latin typeface="Courier New" panose="02070309020205020404" pitchFamily="49" charset="0"/>
                <a:cs typeface="Courier New" panose="02070309020205020404" pitchFamily="49" charset="0"/>
              </a:rPr>
              <a:t>    counter = start</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while counter &lt;= end:</a:t>
            </a:r>
          </a:p>
          <a:p>
            <a:r>
              <a:rPr lang="en-US" b="1" dirty="0">
                <a:latin typeface="Courier New" panose="02070309020205020404" pitchFamily="49" charset="0"/>
                <a:cs typeface="Courier New" panose="02070309020205020404" pitchFamily="49" charset="0"/>
              </a:rPr>
              <a:t>        total += pow(counter, 2)</a:t>
            </a:r>
          </a:p>
          <a:p>
            <a:r>
              <a:rPr lang="en-US" b="1" dirty="0">
                <a:latin typeface="Courier New" panose="02070309020205020404" pitchFamily="49" charset="0"/>
                <a:cs typeface="Courier New" panose="02070309020205020404" pitchFamily="49" charset="0"/>
              </a:rPr>
              <a:t>        counter += 1</a:t>
            </a:r>
          </a:p>
          <a:p>
            <a:r>
              <a:rPr lang="en-US" b="1" dirty="0">
                <a:latin typeface="Courier New" panose="02070309020205020404" pitchFamily="49" charset="0"/>
                <a:cs typeface="Courier New" panose="02070309020205020404" pitchFamily="49" charset="0"/>
              </a:rPr>
              <a:t>    return total</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sum_up_squares</a:t>
            </a:r>
            <a:r>
              <a:rPr lang="en-US" b="1" dirty="0">
                <a:latin typeface="Courier New" panose="02070309020205020404" pitchFamily="49" charset="0"/>
                <a:cs typeface="Courier New" panose="02070309020205020404" pitchFamily="49" charset="0"/>
              </a:rPr>
              <a:t>(1, 5)</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324846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B7AD2-BF1C-80CB-5A50-7839C2E5444E}"/>
              </a:ext>
            </a:extLst>
          </p:cNvPr>
          <p:cNvSpPr>
            <a:spLocks noGrp="1"/>
          </p:cNvSpPr>
          <p:nvPr>
            <p:ph type="title"/>
          </p:nvPr>
        </p:nvSpPr>
        <p:spPr/>
        <p:txBody>
          <a:bodyPr/>
          <a:lstStyle/>
          <a:p>
            <a:r>
              <a:rPr lang="en-US" dirty="0"/>
              <a:t>The </a:t>
            </a:r>
            <a:r>
              <a:rPr lang="en-US" b="1" i="1" dirty="0"/>
              <a:t>break</a:t>
            </a:r>
            <a:r>
              <a:rPr lang="en-US" dirty="0"/>
              <a:t> statement</a:t>
            </a:r>
          </a:p>
        </p:txBody>
      </p:sp>
      <p:sp>
        <p:nvSpPr>
          <p:cNvPr id="3" name="Content Placeholder 2">
            <a:extLst>
              <a:ext uri="{FF2B5EF4-FFF2-40B4-BE49-F238E27FC236}">
                <a16:creationId xmlns:a16="http://schemas.microsoft.com/office/drawing/2014/main" id="{E0133185-99DB-5E14-189E-29319C4FA0CF}"/>
              </a:ext>
            </a:extLst>
          </p:cNvPr>
          <p:cNvSpPr>
            <a:spLocks noGrp="1"/>
          </p:cNvSpPr>
          <p:nvPr>
            <p:ph idx="1"/>
          </p:nvPr>
        </p:nvSpPr>
        <p:spPr>
          <a:xfrm>
            <a:off x="677334" y="1930401"/>
            <a:ext cx="8596668" cy="454580"/>
          </a:xfrm>
        </p:spPr>
        <p:txBody>
          <a:bodyPr/>
          <a:lstStyle/>
          <a:p>
            <a:r>
              <a:rPr lang="en-US" dirty="0"/>
              <a:t>To prematurely exit a loop, use the </a:t>
            </a:r>
            <a:r>
              <a:rPr lang="en-US" b="1" i="1" dirty="0"/>
              <a:t>break</a:t>
            </a:r>
            <a:r>
              <a:rPr lang="en-US" dirty="0"/>
              <a:t> statement:</a:t>
            </a:r>
          </a:p>
        </p:txBody>
      </p:sp>
      <p:sp>
        <p:nvSpPr>
          <p:cNvPr id="5" name="TextBox 4">
            <a:extLst>
              <a:ext uri="{FF2B5EF4-FFF2-40B4-BE49-F238E27FC236}">
                <a16:creationId xmlns:a16="http://schemas.microsoft.com/office/drawing/2014/main" id="{6B83696B-A2DB-303F-FEA9-23AC893D515F}"/>
              </a:ext>
            </a:extLst>
          </p:cNvPr>
          <p:cNvSpPr txBox="1"/>
          <p:nvPr/>
        </p:nvSpPr>
        <p:spPr>
          <a:xfrm>
            <a:off x="1096082" y="2384981"/>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counter = 100</a:t>
            </a:r>
          </a:p>
          <a:p>
            <a:r>
              <a:rPr lang="en-US" b="1" dirty="0">
                <a:latin typeface="Courier New" panose="02070309020205020404" pitchFamily="49" charset="0"/>
                <a:cs typeface="Courier New" panose="02070309020205020404" pitchFamily="49" charset="0"/>
              </a:rPr>
              <a:t>while counter &lt; 200:</a:t>
            </a:r>
          </a:p>
          <a:p>
            <a:r>
              <a:rPr lang="en-US" b="1" dirty="0">
                <a:latin typeface="Courier New" panose="02070309020205020404" pitchFamily="49" charset="0"/>
                <a:cs typeface="Courier New" panose="02070309020205020404" pitchFamily="49" charset="0"/>
              </a:rPr>
              <a:t>    if counter % 7 == 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first_multiple</a:t>
            </a:r>
            <a:r>
              <a:rPr lang="en-US" b="1" dirty="0">
                <a:latin typeface="Courier New" panose="02070309020205020404" pitchFamily="49" charset="0"/>
                <a:cs typeface="Courier New" panose="02070309020205020404" pitchFamily="49" charset="0"/>
              </a:rPr>
              <a:t> = counter</a:t>
            </a:r>
          </a:p>
          <a:p>
            <a:r>
              <a:rPr lang="en-US" b="1" dirty="0">
                <a:latin typeface="Courier New" panose="02070309020205020404" pitchFamily="49" charset="0"/>
                <a:cs typeface="Courier New" panose="02070309020205020404" pitchFamily="49" charset="0"/>
              </a:rPr>
              <a:t>        break</a:t>
            </a:r>
          </a:p>
          <a:p>
            <a:r>
              <a:rPr lang="en-US" b="1" dirty="0">
                <a:latin typeface="Courier New" panose="02070309020205020404" pitchFamily="49" charset="0"/>
                <a:cs typeface="Courier New" panose="02070309020205020404" pitchFamily="49" charset="0"/>
              </a:rPr>
              <a:t>    counter += 1</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062857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891D3-33BE-2C29-C820-C2E5C823A84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CDDA3CF-E4C2-1C82-6778-2D898DB0580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70053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261AD-7F81-5EE3-977C-25B604B8775D}"/>
              </a:ext>
            </a:extLst>
          </p:cNvPr>
          <p:cNvSpPr>
            <a:spLocks noGrp="1"/>
          </p:cNvSpPr>
          <p:nvPr>
            <p:ph type="title"/>
          </p:nvPr>
        </p:nvSpPr>
        <p:spPr/>
        <p:txBody>
          <a:bodyPr/>
          <a:lstStyle/>
          <a:p>
            <a:r>
              <a:rPr lang="en-US" dirty="0"/>
              <a:t>Lists</a:t>
            </a:r>
            <a:br>
              <a:rPr lang="en-US" dirty="0"/>
            </a:br>
            <a:endParaRPr lang="en-US" dirty="0"/>
          </a:p>
        </p:txBody>
      </p:sp>
      <p:sp>
        <p:nvSpPr>
          <p:cNvPr id="3" name="Text Placeholder 2">
            <a:extLst>
              <a:ext uri="{FF2B5EF4-FFF2-40B4-BE49-F238E27FC236}">
                <a16:creationId xmlns:a16="http://schemas.microsoft.com/office/drawing/2014/main" id="{9945A349-28FD-46B8-5730-D1A8A412440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79263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6A642-420E-6FBB-E2B5-26CC30DACAE8}"/>
              </a:ext>
            </a:extLst>
          </p:cNvPr>
          <p:cNvSpPr>
            <a:spLocks noGrp="1"/>
          </p:cNvSpPr>
          <p:nvPr>
            <p:ph type="title"/>
          </p:nvPr>
        </p:nvSpPr>
        <p:spPr/>
        <p:txBody>
          <a:bodyPr/>
          <a:lstStyle/>
          <a:p>
            <a:r>
              <a:rPr lang="en-US" dirty="0"/>
              <a:t>Lists</a:t>
            </a:r>
          </a:p>
        </p:txBody>
      </p:sp>
      <p:sp>
        <p:nvSpPr>
          <p:cNvPr id="3" name="Content Placeholder 2">
            <a:extLst>
              <a:ext uri="{FF2B5EF4-FFF2-40B4-BE49-F238E27FC236}">
                <a16:creationId xmlns:a16="http://schemas.microsoft.com/office/drawing/2014/main" id="{550FBC7E-E33D-CFA9-7841-1EFB11B6A5F6}"/>
              </a:ext>
            </a:extLst>
          </p:cNvPr>
          <p:cNvSpPr>
            <a:spLocks noGrp="1"/>
          </p:cNvSpPr>
          <p:nvPr>
            <p:ph idx="1"/>
          </p:nvPr>
        </p:nvSpPr>
        <p:spPr/>
        <p:txBody>
          <a:bodyPr/>
          <a:lstStyle/>
          <a:p>
            <a:r>
              <a:rPr lang="en-US" dirty="0"/>
              <a:t>A list is a container that holds a sequence of related pieces of information.</a:t>
            </a:r>
          </a:p>
          <a:p>
            <a:r>
              <a:rPr lang="en-US" dirty="0"/>
              <a:t>The shortest list is an empty list, just 2 square brackets:</a:t>
            </a:r>
          </a:p>
          <a:p>
            <a:endParaRPr lang="en-US" dirty="0"/>
          </a:p>
          <a:p>
            <a:r>
              <a:rPr lang="en-US" dirty="0"/>
              <a:t>Lists can hold any Python values, separated by commas:</a:t>
            </a:r>
          </a:p>
        </p:txBody>
      </p:sp>
      <p:sp>
        <p:nvSpPr>
          <p:cNvPr id="4" name="TextBox 3">
            <a:extLst>
              <a:ext uri="{FF2B5EF4-FFF2-40B4-BE49-F238E27FC236}">
                <a16:creationId xmlns:a16="http://schemas.microsoft.com/office/drawing/2014/main" id="{41C7B3EF-1262-88C0-B42F-6648664795F6}"/>
              </a:ext>
            </a:extLst>
          </p:cNvPr>
          <p:cNvSpPr txBox="1"/>
          <p:nvPr/>
        </p:nvSpPr>
        <p:spPr>
          <a:xfrm>
            <a:off x="1096081" y="3059668"/>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members = []</a:t>
            </a:r>
          </a:p>
        </p:txBody>
      </p:sp>
      <p:sp>
        <p:nvSpPr>
          <p:cNvPr id="5" name="TextBox 4">
            <a:extLst>
              <a:ext uri="{FF2B5EF4-FFF2-40B4-BE49-F238E27FC236}">
                <a16:creationId xmlns:a16="http://schemas.microsoft.com/office/drawing/2014/main" id="{FAD3EEDD-9B06-0D82-5398-398D3F20438E}"/>
              </a:ext>
            </a:extLst>
          </p:cNvPr>
          <p:cNvSpPr txBox="1"/>
          <p:nvPr/>
        </p:nvSpPr>
        <p:spPr>
          <a:xfrm>
            <a:off x="1096081" y="3985882"/>
            <a:ext cx="6631709"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members = ["Pamela", "Tinu", "Brenda", "Kaya"]</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ages_of_kids</a:t>
            </a:r>
            <a:r>
              <a:rPr lang="en-US" b="1" dirty="0">
                <a:latin typeface="Courier New" panose="02070309020205020404" pitchFamily="49" charset="0"/>
                <a:cs typeface="Courier New" panose="02070309020205020404" pitchFamily="49" charset="0"/>
              </a:rPr>
              <a:t> = [1, 2, 7]</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prices = [79.99, 49.99, 89.99]</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digits = [2//2, 2+2+2+2, 2, 2*2*2]</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remixed = ["Pamela", 7, 79.99, 2*2*2]</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05527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7056D-A31C-B137-2952-4A10CB0319B0}"/>
              </a:ext>
            </a:extLst>
          </p:cNvPr>
          <p:cNvSpPr>
            <a:spLocks noGrp="1"/>
          </p:cNvSpPr>
          <p:nvPr>
            <p:ph type="title"/>
          </p:nvPr>
        </p:nvSpPr>
        <p:spPr/>
        <p:txBody>
          <a:bodyPr/>
          <a:lstStyle/>
          <a:p>
            <a:r>
              <a:rPr lang="en-US" dirty="0"/>
              <a:t>List length</a:t>
            </a:r>
          </a:p>
        </p:txBody>
      </p:sp>
      <p:sp>
        <p:nvSpPr>
          <p:cNvPr id="3" name="Content Placeholder 2">
            <a:extLst>
              <a:ext uri="{FF2B5EF4-FFF2-40B4-BE49-F238E27FC236}">
                <a16:creationId xmlns:a16="http://schemas.microsoft.com/office/drawing/2014/main" id="{22754866-0126-FD33-FCE3-E388835268A4}"/>
              </a:ext>
            </a:extLst>
          </p:cNvPr>
          <p:cNvSpPr>
            <a:spLocks noGrp="1"/>
          </p:cNvSpPr>
          <p:nvPr>
            <p:ph idx="1"/>
          </p:nvPr>
        </p:nvSpPr>
        <p:spPr/>
        <p:txBody>
          <a:bodyPr/>
          <a:lstStyle/>
          <a:p>
            <a:r>
              <a:rPr lang="en-US" dirty="0"/>
              <a:t>Use the global </a:t>
            </a:r>
            <a:r>
              <a:rPr lang="en-US" b="1" i="1" dirty="0" err="1"/>
              <a:t>len</a:t>
            </a:r>
            <a:r>
              <a:rPr lang="en-US" b="1" i="1" dirty="0"/>
              <a:t>()</a:t>
            </a:r>
            <a:r>
              <a:rPr lang="en-US" dirty="0"/>
              <a:t> function to find the length of a list.</a:t>
            </a:r>
          </a:p>
          <a:p>
            <a:endParaRPr lang="en-US" dirty="0"/>
          </a:p>
          <a:p>
            <a:endParaRPr lang="en-US" dirty="0"/>
          </a:p>
          <a:p>
            <a:endParaRPr lang="en-US" dirty="0"/>
          </a:p>
          <a:p>
            <a:endParaRPr lang="en-US" dirty="0"/>
          </a:p>
          <a:p>
            <a:endParaRPr lang="en-US" dirty="0"/>
          </a:p>
          <a:p>
            <a:pPr marL="0" indent="0">
              <a:buNone/>
            </a:pPr>
            <a:r>
              <a:rPr lang="en-US" dirty="0"/>
              <a:t>🤔 What could go wrong with storing the length?</a:t>
            </a:r>
          </a:p>
        </p:txBody>
      </p:sp>
      <p:sp>
        <p:nvSpPr>
          <p:cNvPr id="5" name="TextBox 4">
            <a:extLst>
              <a:ext uri="{FF2B5EF4-FFF2-40B4-BE49-F238E27FC236}">
                <a16:creationId xmlns:a16="http://schemas.microsoft.com/office/drawing/2014/main" id="{3F234A7F-B028-BFBA-37C9-B22E68C5E297}"/>
              </a:ext>
            </a:extLst>
          </p:cNvPr>
          <p:cNvSpPr txBox="1"/>
          <p:nvPr/>
        </p:nvSpPr>
        <p:spPr>
          <a:xfrm>
            <a:off x="1096082" y="2334638"/>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attendees = ["Tammy", "Shonda", "Tina"]</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(attendees))   </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num_of_attendees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(attendees)</a:t>
            </a:r>
          </a:p>
          <a:p>
            <a:r>
              <a:rPr lang="en-US" b="1" dirty="0">
                <a:latin typeface="Courier New" panose="02070309020205020404" pitchFamily="49" charset="0"/>
                <a:cs typeface="Courier New" panose="02070309020205020404" pitchFamily="49" charset="0"/>
              </a:rPr>
              <a:t>print(</a:t>
            </a:r>
            <a:r>
              <a:rPr lang="en-US" b="1" dirty="0" err="1">
                <a:latin typeface="Courier New" panose="02070309020205020404" pitchFamily="49" charset="0"/>
                <a:cs typeface="Courier New" panose="02070309020205020404" pitchFamily="49" charset="0"/>
              </a:rPr>
              <a:t>num_of_attendees</a:t>
            </a:r>
            <a:r>
              <a:rPr lang="en-US" b="1" dirty="0">
                <a:latin typeface="Courier New" panose="02070309020205020404" pitchFamily="49" charset="0"/>
                <a:cs typeface="Courier New" panose="02070309020205020404" pitchFamily="49" charset="0"/>
              </a:rPr>
              <a:t>)</a:t>
            </a:r>
            <a:endParaRPr lang="pt-BR"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13F09607-89C8-8A21-1E92-C07AE8123235}"/>
              </a:ext>
            </a:extLst>
          </p:cNvPr>
          <p:cNvSpPr txBox="1"/>
          <p:nvPr/>
        </p:nvSpPr>
        <p:spPr>
          <a:xfrm>
            <a:off x="4352621" y="2900206"/>
            <a:ext cx="1246094"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3</a:t>
            </a:r>
          </a:p>
        </p:txBody>
      </p:sp>
    </p:spTree>
    <p:extLst>
      <p:ext uri="{BB962C8B-B14F-4D97-AF65-F5344CB8AC3E}">
        <p14:creationId xmlns:p14="http://schemas.microsoft.com/office/powerpoint/2010/main" val="272241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EEEE-5D6C-BD9F-69AD-C84BAA59189A}"/>
              </a:ext>
            </a:extLst>
          </p:cNvPr>
          <p:cNvSpPr>
            <a:spLocks noGrp="1"/>
          </p:cNvSpPr>
          <p:nvPr>
            <p:ph type="title"/>
          </p:nvPr>
        </p:nvSpPr>
        <p:spPr/>
        <p:txBody>
          <a:bodyPr/>
          <a:lstStyle/>
          <a:p>
            <a:r>
              <a:rPr lang="en-US" dirty="0"/>
              <a:t>Accessing list items (brackets)</a:t>
            </a:r>
          </a:p>
        </p:txBody>
      </p:sp>
      <p:sp>
        <p:nvSpPr>
          <p:cNvPr id="3" name="Content Placeholder 2">
            <a:extLst>
              <a:ext uri="{FF2B5EF4-FFF2-40B4-BE49-F238E27FC236}">
                <a16:creationId xmlns:a16="http://schemas.microsoft.com/office/drawing/2014/main" id="{D9905CDA-E85E-A1B5-958C-32A22294B3AD}"/>
              </a:ext>
            </a:extLst>
          </p:cNvPr>
          <p:cNvSpPr>
            <a:spLocks noGrp="1"/>
          </p:cNvSpPr>
          <p:nvPr>
            <p:ph idx="1"/>
          </p:nvPr>
        </p:nvSpPr>
        <p:spPr/>
        <p:txBody>
          <a:bodyPr/>
          <a:lstStyle/>
          <a:p>
            <a:r>
              <a:rPr lang="en-US" dirty="0"/>
              <a:t>Each list item has an index, starting from 0.</a:t>
            </a:r>
          </a:p>
          <a:p>
            <a:endParaRPr lang="en-US" dirty="0"/>
          </a:p>
          <a:p>
            <a:endParaRPr lang="en-US" sz="700" dirty="0"/>
          </a:p>
          <a:p>
            <a:r>
              <a:rPr lang="en-US" dirty="0"/>
              <a:t>Access each item by putting the index in brackets:</a:t>
            </a:r>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60B73D04-DBB1-8E4D-73D1-F1D38B5E9951}"/>
              </a:ext>
            </a:extLst>
          </p:cNvPr>
          <p:cNvSpPr txBox="1"/>
          <p:nvPr/>
        </p:nvSpPr>
        <p:spPr>
          <a:xfrm>
            <a:off x="1096082" y="233463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a:t>
            </a:r>
          </a:p>
          <a:p>
            <a:r>
              <a:rPr lang="en-US" b="1" dirty="0">
                <a:latin typeface="Courier New" panose="02070309020205020404" pitchFamily="49" charset="0"/>
                <a:cs typeface="Courier New" panose="02070309020205020404" pitchFamily="49" charset="0"/>
              </a:rPr>
              <a:t># Index:   0     1     2</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170EF3C-4AA0-79AA-A7F4-F0943165B691}"/>
              </a:ext>
            </a:extLst>
          </p:cNvPr>
          <p:cNvSpPr txBox="1"/>
          <p:nvPr/>
        </p:nvSpPr>
        <p:spPr>
          <a:xfrm>
            <a:off x="1096082" y="3430031"/>
            <a:ext cx="6631709" cy="1200329"/>
          </a:xfrm>
          <a:prstGeom prst="rect">
            <a:avLst/>
          </a:prstGeom>
          <a:solidFill>
            <a:schemeClr val="bg1">
              <a:lumMod val="95000"/>
            </a:schemeClr>
          </a:solidFill>
        </p:spPr>
        <p:txBody>
          <a:bodyPr wrap="square" rtlCol="0">
            <a:spAutoFit/>
          </a:bodyPr>
          <a:lstStyle/>
          <a:p>
            <a:r>
              <a:rPr lang="nb-NO" b="1" dirty="0">
                <a:latin typeface="Courier New" panose="02070309020205020404" pitchFamily="49" charset="0"/>
                <a:cs typeface="Courier New" panose="02070309020205020404" pitchFamily="49" charset="0"/>
              </a:rPr>
              <a:t>letters[0]  </a:t>
            </a:r>
          </a:p>
          <a:p>
            <a:r>
              <a:rPr lang="nb-NO" b="1" dirty="0">
                <a:latin typeface="Courier New" panose="02070309020205020404" pitchFamily="49" charset="0"/>
                <a:cs typeface="Courier New" panose="02070309020205020404" pitchFamily="49" charset="0"/>
              </a:rPr>
              <a:t>letters[1]  </a:t>
            </a:r>
          </a:p>
          <a:p>
            <a:r>
              <a:rPr lang="nb-NO" b="1" dirty="0">
                <a:latin typeface="Courier New" panose="02070309020205020404" pitchFamily="49" charset="0"/>
                <a:cs typeface="Courier New" panose="02070309020205020404" pitchFamily="49" charset="0"/>
              </a:rPr>
              <a:t>letters[2]  </a:t>
            </a:r>
          </a:p>
          <a:p>
            <a:r>
              <a:rPr lang="nb-NO" b="1" dirty="0">
                <a:latin typeface="Courier New" panose="02070309020205020404" pitchFamily="49" charset="0"/>
                <a:cs typeface="Courier New" panose="02070309020205020404" pitchFamily="49" charset="0"/>
              </a:rPr>
              <a:t>letters[3] </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44633036-C0AF-D8F5-8B43-4061F74B2875}"/>
              </a:ext>
            </a:extLst>
          </p:cNvPr>
          <p:cNvSpPr txBox="1"/>
          <p:nvPr/>
        </p:nvSpPr>
        <p:spPr>
          <a:xfrm>
            <a:off x="1096081" y="4814060"/>
            <a:ext cx="6631709" cy="646331"/>
          </a:xfrm>
          <a:prstGeom prst="rect">
            <a:avLst/>
          </a:prstGeom>
          <a:solidFill>
            <a:schemeClr val="bg1">
              <a:lumMod val="95000"/>
            </a:schemeClr>
          </a:solidFill>
        </p:spPr>
        <p:txBody>
          <a:bodyPr wrap="square" rtlCol="0">
            <a:spAutoFit/>
          </a:bodyPr>
          <a:lstStyle/>
          <a:p>
            <a:r>
              <a:rPr lang="da-DK" b="1" dirty="0">
                <a:latin typeface="Courier New" panose="02070309020205020404" pitchFamily="49" charset="0"/>
                <a:cs typeface="Courier New" panose="02070309020205020404" pitchFamily="49" charset="0"/>
              </a:rPr>
              <a:t>curr_ind = 1</a:t>
            </a:r>
          </a:p>
          <a:p>
            <a:r>
              <a:rPr lang="da-DK" b="1" dirty="0">
                <a:latin typeface="Courier New" panose="02070309020205020404" pitchFamily="49" charset="0"/>
                <a:cs typeface="Courier New" panose="02070309020205020404" pitchFamily="49" charset="0"/>
              </a:rPr>
              <a:t>letters[curr_ind] </a:t>
            </a:r>
            <a:endParaRPr lang="pt-BR"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3589EA0C-3567-3A23-272D-84B2F0ABCB9B}"/>
              </a:ext>
            </a:extLst>
          </p:cNvPr>
          <p:cNvSpPr txBox="1"/>
          <p:nvPr/>
        </p:nvSpPr>
        <p:spPr>
          <a:xfrm>
            <a:off x="2917999" y="3430031"/>
            <a:ext cx="2084308" cy="1200329"/>
          </a:xfrm>
          <a:prstGeom prst="rect">
            <a:avLst/>
          </a:prstGeom>
          <a:solidFill>
            <a:schemeClr val="bg1">
              <a:lumMod val="95000"/>
            </a:schemeClr>
          </a:solidFill>
        </p:spPr>
        <p:txBody>
          <a:bodyPr wrap="square" rtlCol="0">
            <a:spAutoFit/>
          </a:bodyPr>
          <a:lstStyle/>
          <a:p>
            <a:r>
              <a:rPr lang="nb-NO" b="1" dirty="0">
                <a:solidFill>
                  <a:schemeClr val="accent2"/>
                </a:solidFill>
                <a:latin typeface="Courier New" panose="02070309020205020404" pitchFamily="49" charset="0"/>
                <a:cs typeface="Courier New" panose="02070309020205020404" pitchFamily="49" charset="0"/>
              </a:rPr>
              <a:t># 'A'</a:t>
            </a:r>
          </a:p>
          <a:p>
            <a:r>
              <a:rPr lang="nb-NO" b="1" dirty="0">
                <a:solidFill>
                  <a:schemeClr val="accent2"/>
                </a:solidFill>
                <a:latin typeface="Courier New" panose="02070309020205020404" pitchFamily="49" charset="0"/>
                <a:cs typeface="Courier New" panose="02070309020205020404" pitchFamily="49" charset="0"/>
              </a:rPr>
              <a:t># 'B'</a:t>
            </a:r>
          </a:p>
          <a:p>
            <a:r>
              <a:rPr lang="nb-NO" b="1" dirty="0">
                <a:solidFill>
                  <a:schemeClr val="accent2"/>
                </a:solidFill>
                <a:latin typeface="Courier New" panose="02070309020205020404" pitchFamily="49" charset="0"/>
                <a:cs typeface="Courier New" panose="02070309020205020404" pitchFamily="49" charset="0"/>
              </a:rPr>
              <a:t># </a:t>
            </a:r>
            <a:r>
              <a:rPr lang="pt-BR" b="1" dirty="0">
                <a:solidFill>
                  <a:schemeClr val="accent2"/>
                </a:solidFill>
                <a:latin typeface="Courier New" panose="02070309020205020404" pitchFamily="49" charset="0"/>
                <a:cs typeface="Courier New" panose="02070309020205020404" pitchFamily="49" charset="0"/>
              </a:rPr>
              <a:t>'C'</a:t>
            </a:r>
          </a:p>
          <a:p>
            <a:r>
              <a:rPr lang="nb-NO" b="1" dirty="0">
                <a:solidFill>
                  <a:schemeClr val="accent2"/>
                </a:solidFill>
                <a:latin typeface="Courier New" panose="02070309020205020404" pitchFamily="49" charset="0"/>
                <a:cs typeface="Courier New" panose="02070309020205020404" pitchFamily="49" charset="0"/>
              </a:rPr>
              <a:t># 🚫 Error!</a:t>
            </a:r>
          </a:p>
        </p:txBody>
      </p:sp>
      <p:sp>
        <p:nvSpPr>
          <p:cNvPr id="9" name="TextBox 8">
            <a:extLst>
              <a:ext uri="{FF2B5EF4-FFF2-40B4-BE49-F238E27FC236}">
                <a16:creationId xmlns:a16="http://schemas.microsoft.com/office/drawing/2014/main" id="{D1D53CA7-A4A8-D584-1A3D-BBDDA2178745}"/>
              </a:ext>
            </a:extLst>
          </p:cNvPr>
          <p:cNvSpPr txBox="1"/>
          <p:nvPr/>
        </p:nvSpPr>
        <p:spPr>
          <a:xfrm>
            <a:off x="3695847" y="4814060"/>
            <a:ext cx="3260766" cy="646331"/>
          </a:xfrm>
          <a:prstGeom prst="rect">
            <a:avLst/>
          </a:prstGeom>
          <a:solidFill>
            <a:schemeClr val="bg1">
              <a:lumMod val="95000"/>
            </a:schemeClr>
          </a:solidFill>
        </p:spPr>
        <p:txBody>
          <a:bodyPr wrap="square" rtlCol="0">
            <a:spAutoFit/>
          </a:bodyPr>
          <a:lstStyle/>
          <a:p>
            <a:endParaRPr lang="da-DK" b="1" dirty="0">
              <a:latin typeface="Courier New" panose="02070309020205020404" pitchFamily="49" charset="0"/>
              <a:cs typeface="Courier New" panose="02070309020205020404" pitchFamily="49" charset="0"/>
            </a:endParaRPr>
          </a:p>
          <a:p>
            <a:r>
              <a:rPr lang="da-DK" b="1" dirty="0">
                <a:solidFill>
                  <a:schemeClr val="accent2"/>
                </a:solidFill>
                <a:latin typeface="Courier New" panose="02070309020205020404" pitchFamily="49" charset="0"/>
                <a:cs typeface="Courier New" panose="02070309020205020404" pitchFamily="49" charset="0"/>
              </a:rPr>
              <a:t># 'B'</a:t>
            </a:r>
            <a:endParaRPr lang="pt-BR"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8721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28E499-AD26-2B41-600C-315F9B0D00A9}"/>
              </a:ext>
            </a:extLst>
          </p:cNvPr>
          <p:cNvSpPr>
            <a:spLocks noGrp="1"/>
          </p:cNvSpPr>
          <p:nvPr>
            <p:ph type="title"/>
          </p:nvPr>
        </p:nvSpPr>
        <p:spPr/>
        <p:txBody>
          <a:bodyPr/>
          <a:lstStyle/>
          <a:p>
            <a:r>
              <a:rPr lang="en-US" dirty="0"/>
              <a:t>Functions</a:t>
            </a:r>
          </a:p>
        </p:txBody>
      </p:sp>
      <p:sp>
        <p:nvSpPr>
          <p:cNvPr id="5" name="Text Placeholder 4">
            <a:extLst>
              <a:ext uri="{FF2B5EF4-FFF2-40B4-BE49-F238E27FC236}">
                <a16:creationId xmlns:a16="http://schemas.microsoft.com/office/drawing/2014/main" id="{987ADB40-F7E9-5597-9735-70860C68D73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688698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EEEE-5D6C-BD9F-69AD-C84BAA59189A}"/>
              </a:ext>
            </a:extLst>
          </p:cNvPr>
          <p:cNvSpPr>
            <a:spLocks noGrp="1"/>
          </p:cNvSpPr>
          <p:nvPr>
            <p:ph type="title"/>
          </p:nvPr>
        </p:nvSpPr>
        <p:spPr/>
        <p:txBody>
          <a:bodyPr/>
          <a:lstStyle/>
          <a:p>
            <a:r>
              <a:rPr lang="en-US" dirty="0"/>
              <a:t>Accessing list items (brackets)</a:t>
            </a:r>
          </a:p>
        </p:txBody>
      </p:sp>
      <p:sp>
        <p:nvSpPr>
          <p:cNvPr id="3" name="Content Placeholder 2">
            <a:extLst>
              <a:ext uri="{FF2B5EF4-FFF2-40B4-BE49-F238E27FC236}">
                <a16:creationId xmlns:a16="http://schemas.microsoft.com/office/drawing/2014/main" id="{D9905CDA-E85E-A1B5-958C-32A22294B3AD}"/>
              </a:ext>
            </a:extLst>
          </p:cNvPr>
          <p:cNvSpPr>
            <a:spLocks noGrp="1"/>
          </p:cNvSpPr>
          <p:nvPr>
            <p:ph idx="1"/>
          </p:nvPr>
        </p:nvSpPr>
        <p:spPr/>
        <p:txBody>
          <a:bodyPr/>
          <a:lstStyle/>
          <a:p>
            <a:r>
              <a:rPr lang="en-US" dirty="0"/>
              <a:t>Negative indices are also possible:</a:t>
            </a:r>
          </a:p>
          <a:p>
            <a:endParaRPr lang="en-US" dirty="0"/>
          </a:p>
          <a:p>
            <a:endParaRPr lang="en-US" dirty="0"/>
          </a:p>
          <a:p>
            <a:endParaRPr lang="en-US" dirty="0"/>
          </a:p>
          <a:p>
            <a:endParaRPr lang="en-US" dirty="0"/>
          </a:p>
          <a:p>
            <a:r>
              <a:rPr lang="en-US" dirty="0"/>
              <a:t>When using negative indices, and index of -1 is the last element in the list and it moves toward the front of the list as the number increases.</a:t>
            </a:r>
          </a:p>
          <a:p>
            <a:endParaRPr lang="en-US" dirty="0"/>
          </a:p>
        </p:txBody>
      </p:sp>
      <p:sp>
        <p:nvSpPr>
          <p:cNvPr id="4" name="TextBox 3">
            <a:extLst>
              <a:ext uri="{FF2B5EF4-FFF2-40B4-BE49-F238E27FC236}">
                <a16:creationId xmlns:a16="http://schemas.microsoft.com/office/drawing/2014/main" id="{60B73D04-DBB1-8E4D-73D1-F1D38B5E9951}"/>
              </a:ext>
            </a:extLst>
          </p:cNvPr>
          <p:cNvSpPr txBox="1"/>
          <p:nvPr/>
        </p:nvSpPr>
        <p:spPr>
          <a:xfrm>
            <a:off x="1096082" y="233463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a:t>
            </a:r>
          </a:p>
          <a:p>
            <a:r>
              <a:rPr lang="en-US" b="1" dirty="0">
                <a:latin typeface="Courier New" panose="02070309020205020404" pitchFamily="49" charset="0"/>
                <a:cs typeface="Courier New" panose="02070309020205020404" pitchFamily="49" charset="0"/>
              </a:rPr>
              <a:t># Index:   0     1     2</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170EF3C-4AA0-79AA-A7F4-F0943165B691}"/>
              </a:ext>
            </a:extLst>
          </p:cNvPr>
          <p:cNvSpPr txBox="1"/>
          <p:nvPr/>
        </p:nvSpPr>
        <p:spPr>
          <a:xfrm>
            <a:off x="1096082" y="3152120"/>
            <a:ext cx="6631709" cy="923330"/>
          </a:xfrm>
          <a:prstGeom prst="rect">
            <a:avLst/>
          </a:prstGeom>
          <a:solidFill>
            <a:schemeClr val="bg1">
              <a:lumMod val="95000"/>
            </a:schemeClr>
          </a:solidFill>
        </p:spPr>
        <p:txBody>
          <a:bodyPr wrap="square" rtlCol="0">
            <a:spAutoFit/>
          </a:bodyPr>
          <a:lstStyle/>
          <a:p>
            <a:r>
              <a:rPr lang="nb-NO" b="1" dirty="0">
                <a:latin typeface="Courier New" panose="02070309020205020404" pitchFamily="49" charset="0"/>
                <a:cs typeface="Courier New" panose="02070309020205020404" pitchFamily="49" charset="0"/>
              </a:rPr>
              <a:t>letters[-1]  </a:t>
            </a:r>
          </a:p>
          <a:p>
            <a:r>
              <a:rPr lang="nb-NO" b="1" dirty="0">
                <a:latin typeface="Courier New" panose="02070309020205020404" pitchFamily="49" charset="0"/>
                <a:cs typeface="Courier New" panose="02070309020205020404" pitchFamily="49" charset="0"/>
              </a:rPr>
              <a:t>letters[-2]  </a:t>
            </a:r>
          </a:p>
          <a:p>
            <a:r>
              <a:rPr lang="nb-NO" b="1" dirty="0">
                <a:latin typeface="Courier New" panose="02070309020205020404" pitchFamily="49" charset="0"/>
                <a:cs typeface="Courier New" panose="02070309020205020404" pitchFamily="49" charset="0"/>
              </a:rPr>
              <a:t>letters[-4]   </a:t>
            </a:r>
            <a:endParaRPr lang="pt-BR"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3589EA0C-3567-3A23-272D-84B2F0ABCB9B}"/>
              </a:ext>
            </a:extLst>
          </p:cNvPr>
          <p:cNvSpPr txBox="1"/>
          <p:nvPr/>
        </p:nvSpPr>
        <p:spPr>
          <a:xfrm>
            <a:off x="2917999" y="3152120"/>
            <a:ext cx="2084308" cy="923330"/>
          </a:xfrm>
          <a:prstGeom prst="rect">
            <a:avLst/>
          </a:prstGeom>
          <a:solidFill>
            <a:schemeClr val="bg1">
              <a:lumMod val="95000"/>
            </a:schemeClr>
          </a:solidFill>
        </p:spPr>
        <p:txBody>
          <a:bodyPr wrap="square" rtlCol="0">
            <a:spAutoFit/>
          </a:bodyPr>
          <a:lstStyle/>
          <a:p>
            <a:r>
              <a:rPr lang="nb-NO" b="1" dirty="0">
                <a:solidFill>
                  <a:schemeClr val="accent2"/>
                </a:solidFill>
                <a:latin typeface="Courier New" panose="02070309020205020404" pitchFamily="49" charset="0"/>
                <a:cs typeface="Courier New" panose="02070309020205020404" pitchFamily="49" charset="0"/>
              </a:rPr>
              <a:t># 'C'</a:t>
            </a:r>
          </a:p>
          <a:p>
            <a:r>
              <a:rPr lang="nb-NO" b="1" dirty="0">
                <a:solidFill>
                  <a:schemeClr val="accent2"/>
                </a:solidFill>
                <a:latin typeface="Courier New" panose="02070309020205020404" pitchFamily="49" charset="0"/>
                <a:cs typeface="Courier New" panose="02070309020205020404" pitchFamily="49" charset="0"/>
              </a:rPr>
              <a:t># 'B'</a:t>
            </a:r>
            <a:endParaRPr lang="pt-BR" b="1" dirty="0">
              <a:solidFill>
                <a:schemeClr val="accent2"/>
              </a:solidFill>
              <a:latin typeface="Courier New" panose="02070309020205020404" pitchFamily="49" charset="0"/>
              <a:cs typeface="Courier New" panose="02070309020205020404" pitchFamily="49" charset="0"/>
            </a:endParaRPr>
          </a:p>
          <a:p>
            <a:r>
              <a:rPr lang="nb-NO" b="1" dirty="0">
                <a:solidFill>
                  <a:schemeClr val="accent2"/>
                </a:solidFill>
                <a:latin typeface="Courier New" panose="02070309020205020404" pitchFamily="49" charset="0"/>
                <a:cs typeface="Courier New" panose="02070309020205020404" pitchFamily="49" charset="0"/>
              </a:rPr>
              <a:t># 🚫 Error!</a:t>
            </a:r>
          </a:p>
        </p:txBody>
      </p:sp>
    </p:spTree>
    <p:extLst>
      <p:ext uri="{BB962C8B-B14F-4D97-AF65-F5344CB8AC3E}">
        <p14:creationId xmlns:p14="http://schemas.microsoft.com/office/powerpoint/2010/main" val="51471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2A207-D7DB-7E4C-6051-11FAC50FF72E}"/>
              </a:ext>
            </a:extLst>
          </p:cNvPr>
          <p:cNvSpPr>
            <a:spLocks noGrp="1"/>
          </p:cNvSpPr>
          <p:nvPr>
            <p:ph type="title"/>
          </p:nvPr>
        </p:nvSpPr>
        <p:spPr/>
        <p:txBody>
          <a:bodyPr/>
          <a:lstStyle/>
          <a:p>
            <a:r>
              <a:rPr lang="en-US" dirty="0"/>
              <a:t>Accessing list items (function)</a:t>
            </a:r>
          </a:p>
        </p:txBody>
      </p:sp>
      <p:sp>
        <p:nvSpPr>
          <p:cNvPr id="3" name="Content Placeholder 2">
            <a:extLst>
              <a:ext uri="{FF2B5EF4-FFF2-40B4-BE49-F238E27FC236}">
                <a16:creationId xmlns:a16="http://schemas.microsoft.com/office/drawing/2014/main" id="{B71A5F97-21B8-A621-0594-2CC07D2ED801}"/>
              </a:ext>
            </a:extLst>
          </p:cNvPr>
          <p:cNvSpPr>
            <a:spLocks noGrp="1"/>
          </p:cNvSpPr>
          <p:nvPr>
            <p:ph idx="1"/>
          </p:nvPr>
        </p:nvSpPr>
        <p:spPr/>
        <p:txBody>
          <a:bodyPr/>
          <a:lstStyle/>
          <a:p>
            <a:r>
              <a:rPr lang="en-US" dirty="0"/>
              <a:t>It's also possible to use a function from the operator module:</a:t>
            </a:r>
          </a:p>
          <a:p>
            <a:endParaRPr lang="en-US" dirty="0"/>
          </a:p>
          <a:p>
            <a:endParaRPr lang="en-US" dirty="0"/>
          </a:p>
          <a:p>
            <a:endParaRPr lang="en-US" dirty="0"/>
          </a:p>
          <a:p>
            <a:r>
              <a:rPr lang="en-US" dirty="0"/>
              <a:t>An aside: there are named functions (</a:t>
            </a:r>
            <a:r>
              <a:rPr lang="en-US" i="1" dirty="0"/>
              <a:t>add()</a:t>
            </a:r>
            <a:r>
              <a:rPr lang="en-US" dirty="0"/>
              <a:t>,</a:t>
            </a:r>
            <a:r>
              <a:rPr lang="en-US" i="1" dirty="0"/>
              <a:t> </a:t>
            </a:r>
            <a:r>
              <a:rPr lang="en-US" i="1" dirty="0" err="1"/>
              <a:t>mul</a:t>
            </a:r>
            <a:r>
              <a:rPr lang="en-US" i="1" dirty="0"/>
              <a:t>()</a:t>
            </a:r>
            <a:r>
              <a:rPr lang="en-US" dirty="0"/>
              <a:t>,</a:t>
            </a:r>
            <a:r>
              <a:rPr lang="en-US" i="1" dirty="0"/>
              <a:t> sub()</a:t>
            </a:r>
            <a:r>
              <a:rPr lang="en-US" dirty="0"/>
              <a:t>,</a:t>
            </a:r>
            <a:r>
              <a:rPr lang="en-US" i="1" dirty="0"/>
              <a:t> </a:t>
            </a:r>
            <a:r>
              <a:rPr lang="en-US" dirty="0"/>
              <a:t>etc.) for all of the standard operators (+, *, -, etc.) that you can import from the operator module</a:t>
            </a:r>
          </a:p>
        </p:txBody>
      </p:sp>
      <p:sp>
        <p:nvSpPr>
          <p:cNvPr id="4" name="TextBox 3">
            <a:extLst>
              <a:ext uri="{FF2B5EF4-FFF2-40B4-BE49-F238E27FC236}">
                <a16:creationId xmlns:a16="http://schemas.microsoft.com/office/drawing/2014/main" id="{60E8A346-8D5A-5D80-3455-75EFA623A438}"/>
              </a:ext>
            </a:extLst>
          </p:cNvPr>
          <p:cNvSpPr txBox="1"/>
          <p:nvPr/>
        </p:nvSpPr>
        <p:spPr>
          <a:xfrm>
            <a:off x="1096082" y="2334638"/>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getitem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getitem</a:t>
            </a:r>
            <a:r>
              <a:rPr lang="en-US" b="1" dirty="0">
                <a:latin typeface="Courier New" panose="02070309020205020404" pitchFamily="49" charset="0"/>
                <a:cs typeface="Courier New" panose="02070309020205020404" pitchFamily="49" charset="0"/>
              </a:rPr>
              <a:t>(letters, 0)</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435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4AF4-FBBC-10A0-96E0-77300A0AF71B}"/>
              </a:ext>
            </a:extLst>
          </p:cNvPr>
          <p:cNvSpPr>
            <a:spLocks noGrp="1"/>
          </p:cNvSpPr>
          <p:nvPr>
            <p:ph type="title"/>
          </p:nvPr>
        </p:nvSpPr>
        <p:spPr/>
        <p:txBody>
          <a:bodyPr/>
          <a:lstStyle/>
          <a:p>
            <a:r>
              <a:rPr lang="en-US" dirty="0"/>
              <a:t>List concatenation</a:t>
            </a:r>
          </a:p>
        </p:txBody>
      </p:sp>
      <p:sp>
        <p:nvSpPr>
          <p:cNvPr id="3" name="Content Placeholder 2">
            <a:extLst>
              <a:ext uri="{FF2B5EF4-FFF2-40B4-BE49-F238E27FC236}">
                <a16:creationId xmlns:a16="http://schemas.microsoft.com/office/drawing/2014/main" id="{41456E34-B1D0-8F4F-7F38-B5EBBAA54814}"/>
              </a:ext>
            </a:extLst>
          </p:cNvPr>
          <p:cNvSpPr>
            <a:spLocks noGrp="1"/>
          </p:cNvSpPr>
          <p:nvPr>
            <p:ph idx="1"/>
          </p:nvPr>
        </p:nvSpPr>
        <p:spPr/>
        <p:txBody>
          <a:bodyPr/>
          <a:lstStyle/>
          <a:p>
            <a:r>
              <a:rPr lang="en-US" dirty="0"/>
              <a:t>Add two lists together using the + operator:</a:t>
            </a:r>
          </a:p>
          <a:p>
            <a:endParaRPr lang="en-US" dirty="0"/>
          </a:p>
          <a:p>
            <a:endParaRPr lang="en-US" dirty="0"/>
          </a:p>
          <a:p>
            <a:r>
              <a:rPr lang="en-US" dirty="0"/>
              <a:t>Or the </a:t>
            </a:r>
            <a:r>
              <a:rPr lang="en-US" i="1" dirty="0"/>
              <a:t>add()</a:t>
            </a:r>
            <a:r>
              <a:rPr lang="en-US" dirty="0"/>
              <a:t> function:</a:t>
            </a:r>
          </a:p>
        </p:txBody>
      </p:sp>
      <p:sp>
        <p:nvSpPr>
          <p:cNvPr id="4" name="TextBox 3">
            <a:extLst>
              <a:ext uri="{FF2B5EF4-FFF2-40B4-BE49-F238E27FC236}">
                <a16:creationId xmlns:a16="http://schemas.microsoft.com/office/drawing/2014/main" id="{89C2C1E2-51AC-E42E-91D1-8460C0773EAF}"/>
              </a:ext>
            </a:extLst>
          </p:cNvPr>
          <p:cNvSpPr txBox="1"/>
          <p:nvPr/>
        </p:nvSpPr>
        <p:spPr>
          <a:xfrm>
            <a:off x="1077118" y="2309091"/>
            <a:ext cx="6631709"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 = [7.00, 7.50]</a:t>
            </a:r>
          </a:p>
          <a:p>
            <a:r>
              <a:rPr lang="en-US" b="1" dirty="0" err="1">
                <a:latin typeface="Courier New" panose="02070309020205020404" pitchFamily="49" charset="0"/>
                <a:cs typeface="Courier New" panose="02070309020205020404" pitchFamily="49" charset="0"/>
              </a:rPr>
              <a:t>all_prices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smoothie_prices</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DF9B7C07-50F0-D9DA-4900-57F962E6D758}"/>
              </a:ext>
            </a:extLst>
          </p:cNvPr>
          <p:cNvSpPr txBox="1"/>
          <p:nvPr/>
        </p:nvSpPr>
        <p:spPr>
          <a:xfrm>
            <a:off x="1077118" y="3634816"/>
            <a:ext cx="6631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add</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 = [7.00, 7.50]</a:t>
            </a:r>
          </a:p>
          <a:p>
            <a:r>
              <a:rPr lang="en-US" b="1" dirty="0" err="1">
                <a:latin typeface="Courier New" panose="02070309020205020404" pitchFamily="49" charset="0"/>
                <a:cs typeface="Courier New" panose="02070309020205020404" pitchFamily="49" charset="0"/>
              </a:rPr>
              <a:t>all_prices</a:t>
            </a:r>
            <a:r>
              <a:rPr lang="en-US" b="1" dirty="0">
                <a:latin typeface="Courier New" panose="02070309020205020404" pitchFamily="49" charset="0"/>
                <a:cs typeface="Courier New" panose="02070309020205020404" pitchFamily="49" charset="0"/>
              </a:rPr>
              <a:t> = add(</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405129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F973E-49F0-A365-F479-063B83303561}"/>
              </a:ext>
            </a:extLst>
          </p:cNvPr>
          <p:cNvSpPr>
            <a:spLocks noGrp="1"/>
          </p:cNvSpPr>
          <p:nvPr>
            <p:ph type="title"/>
          </p:nvPr>
        </p:nvSpPr>
        <p:spPr/>
        <p:txBody>
          <a:bodyPr/>
          <a:lstStyle/>
          <a:p>
            <a:r>
              <a:rPr lang="en-US" dirty="0"/>
              <a:t>List repetition</a:t>
            </a:r>
          </a:p>
        </p:txBody>
      </p:sp>
      <p:sp>
        <p:nvSpPr>
          <p:cNvPr id="3" name="Content Placeholder 2">
            <a:extLst>
              <a:ext uri="{FF2B5EF4-FFF2-40B4-BE49-F238E27FC236}">
                <a16:creationId xmlns:a16="http://schemas.microsoft.com/office/drawing/2014/main" id="{55FB4EB0-E264-1CF4-0B73-4DBCA03DFD56}"/>
              </a:ext>
            </a:extLst>
          </p:cNvPr>
          <p:cNvSpPr>
            <a:spLocks noGrp="1"/>
          </p:cNvSpPr>
          <p:nvPr>
            <p:ph idx="1"/>
          </p:nvPr>
        </p:nvSpPr>
        <p:spPr/>
        <p:txBody>
          <a:bodyPr/>
          <a:lstStyle/>
          <a:p>
            <a:r>
              <a:rPr lang="en-US" dirty="0"/>
              <a:t>Concatenate the same list multiple times using the * operator:</a:t>
            </a:r>
          </a:p>
          <a:p>
            <a:endParaRPr lang="en-US" dirty="0"/>
          </a:p>
          <a:p>
            <a:endParaRPr lang="en-US" dirty="0"/>
          </a:p>
          <a:p>
            <a:r>
              <a:rPr lang="en-US" dirty="0"/>
              <a:t>Or the </a:t>
            </a:r>
            <a:r>
              <a:rPr lang="en-US" dirty="0" err="1"/>
              <a:t>mul</a:t>
            </a:r>
            <a:r>
              <a:rPr lang="en-US" dirty="0"/>
              <a:t> function:</a:t>
            </a:r>
          </a:p>
          <a:p>
            <a:endParaRPr lang="en-US" dirty="0"/>
          </a:p>
          <a:p>
            <a:endParaRPr lang="en-US" dirty="0"/>
          </a:p>
          <a:p>
            <a:endParaRPr lang="en-US" dirty="0"/>
          </a:p>
          <a:p>
            <a:r>
              <a:rPr lang="en-US" dirty="0"/>
              <a:t>All together now:</a:t>
            </a:r>
          </a:p>
        </p:txBody>
      </p:sp>
      <p:sp>
        <p:nvSpPr>
          <p:cNvPr id="5" name="TextBox 4">
            <a:extLst>
              <a:ext uri="{FF2B5EF4-FFF2-40B4-BE49-F238E27FC236}">
                <a16:creationId xmlns:a16="http://schemas.microsoft.com/office/drawing/2014/main" id="{6FFB6BE1-5930-4E86-CDB3-9BBF3ED61847}"/>
              </a:ext>
            </a:extLst>
          </p:cNvPr>
          <p:cNvSpPr txBox="1"/>
          <p:nvPr/>
        </p:nvSpPr>
        <p:spPr>
          <a:xfrm>
            <a:off x="1077118" y="2309091"/>
            <a:ext cx="8596668"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more_boba</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2</a:t>
            </a:r>
          </a:p>
        </p:txBody>
      </p:sp>
      <p:sp>
        <p:nvSpPr>
          <p:cNvPr id="6" name="TextBox 5">
            <a:extLst>
              <a:ext uri="{FF2B5EF4-FFF2-40B4-BE49-F238E27FC236}">
                <a16:creationId xmlns:a16="http://schemas.microsoft.com/office/drawing/2014/main" id="{1E69294F-38E3-02F0-7B15-90D143D91C62}"/>
              </a:ext>
            </a:extLst>
          </p:cNvPr>
          <p:cNvSpPr txBox="1"/>
          <p:nvPr/>
        </p:nvSpPr>
        <p:spPr>
          <a:xfrm>
            <a:off x="4941454" y="2309091"/>
            <a:ext cx="4732331" cy="923330"/>
          </a:xfrm>
          <a:prstGeom prst="rect">
            <a:avLst/>
          </a:prstGeom>
          <a:noFill/>
        </p:spPr>
        <p:txBody>
          <a:bodyPr wrap="square" rtlCol="0">
            <a:spAutoFit/>
          </a:bodyPr>
          <a:lstStyle/>
          <a:p>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 [5.50,6.50,7.50,5.50,6.50,7.50]</a:t>
            </a:r>
          </a:p>
        </p:txBody>
      </p:sp>
      <p:sp>
        <p:nvSpPr>
          <p:cNvPr id="7" name="TextBox 6">
            <a:extLst>
              <a:ext uri="{FF2B5EF4-FFF2-40B4-BE49-F238E27FC236}">
                <a16:creationId xmlns:a16="http://schemas.microsoft.com/office/drawing/2014/main" id="{45891E3D-C3C4-956B-1720-ADE838902E20}"/>
              </a:ext>
            </a:extLst>
          </p:cNvPr>
          <p:cNvSpPr txBox="1"/>
          <p:nvPr/>
        </p:nvSpPr>
        <p:spPr>
          <a:xfrm>
            <a:off x="1077118" y="3638943"/>
            <a:ext cx="8596667"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mul</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more_boba</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3)</a:t>
            </a:r>
          </a:p>
        </p:txBody>
      </p:sp>
      <p:sp>
        <p:nvSpPr>
          <p:cNvPr id="8" name="TextBox 7">
            <a:extLst>
              <a:ext uri="{FF2B5EF4-FFF2-40B4-BE49-F238E27FC236}">
                <a16:creationId xmlns:a16="http://schemas.microsoft.com/office/drawing/2014/main" id="{9A52D48B-044F-1BCE-5008-271FE9F8B03C}"/>
              </a:ext>
            </a:extLst>
          </p:cNvPr>
          <p:cNvSpPr txBox="1"/>
          <p:nvPr/>
        </p:nvSpPr>
        <p:spPr>
          <a:xfrm>
            <a:off x="1077118" y="5347768"/>
            <a:ext cx="8596667"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digits = [1, 8, 2, 8]</a:t>
            </a:r>
          </a:p>
          <a:p>
            <a:r>
              <a:rPr lang="en-US" b="1" dirty="0">
                <a:latin typeface="Courier New" panose="02070309020205020404" pitchFamily="49" charset="0"/>
                <a:cs typeface="Courier New" panose="02070309020205020404" pitchFamily="49" charset="0"/>
              </a:rPr>
              <a:t>together = [6, 2, 4] + digits * 2 </a:t>
            </a:r>
          </a:p>
          <a:p>
            <a:r>
              <a:rPr lang="en-US" b="1" dirty="0">
                <a:latin typeface="Courier New" panose="02070309020205020404" pitchFamily="49" charset="0"/>
                <a:cs typeface="Courier New" panose="02070309020205020404" pitchFamily="49" charset="0"/>
              </a:rPr>
              <a:t>together = add([2, 7],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(digits, 2))</a:t>
            </a:r>
          </a:p>
        </p:txBody>
      </p:sp>
      <p:sp>
        <p:nvSpPr>
          <p:cNvPr id="9" name="TextBox 8">
            <a:extLst>
              <a:ext uri="{FF2B5EF4-FFF2-40B4-BE49-F238E27FC236}">
                <a16:creationId xmlns:a16="http://schemas.microsoft.com/office/drawing/2014/main" id="{F450FA22-D41E-D881-1AAB-8EB566531177}"/>
              </a:ext>
            </a:extLst>
          </p:cNvPr>
          <p:cNvSpPr txBox="1"/>
          <p:nvPr/>
        </p:nvSpPr>
        <p:spPr>
          <a:xfrm>
            <a:off x="5856052" y="5347768"/>
            <a:ext cx="3817734" cy="646331"/>
          </a:xfrm>
          <a:prstGeom prst="rect">
            <a:avLst/>
          </a:prstGeom>
          <a:solidFill>
            <a:schemeClr val="bg1">
              <a:lumMod val="95000"/>
            </a:schemeClr>
          </a:solidFill>
        </p:spPr>
        <p:txBody>
          <a:bodyPr wrap="square" rtlCol="0">
            <a:spAutoFit/>
          </a:bodyPr>
          <a:lstStyle/>
          <a:p>
            <a:endParaRPr lang="en-US" b="1" dirty="0">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#[6,2,4,1,8,2,8,1,8,2,8]</a:t>
            </a:r>
          </a:p>
        </p:txBody>
      </p:sp>
    </p:spTree>
    <p:extLst>
      <p:ext uri="{BB962C8B-B14F-4D97-AF65-F5344CB8AC3E}">
        <p14:creationId xmlns:p14="http://schemas.microsoft.com/office/powerpoint/2010/main" val="243649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843C-8251-5E26-FBF9-6F5B468EF917}"/>
              </a:ext>
            </a:extLst>
          </p:cNvPr>
          <p:cNvSpPr>
            <a:spLocks noGrp="1"/>
          </p:cNvSpPr>
          <p:nvPr>
            <p:ph type="title"/>
          </p:nvPr>
        </p:nvSpPr>
        <p:spPr/>
        <p:txBody>
          <a:bodyPr/>
          <a:lstStyle/>
          <a:p>
            <a:r>
              <a:rPr lang="en-US" dirty="0"/>
              <a:t>Adding to lists</a:t>
            </a:r>
          </a:p>
        </p:txBody>
      </p:sp>
      <p:sp>
        <p:nvSpPr>
          <p:cNvPr id="3" name="Content Placeholder 2">
            <a:extLst>
              <a:ext uri="{FF2B5EF4-FFF2-40B4-BE49-F238E27FC236}">
                <a16:creationId xmlns:a16="http://schemas.microsoft.com/office/drawing/2014/main" id="{17021A6A-E237-B1BD-F260-70A9081628BF}"/>
              </a:ext>
            </a:extLst>
          </p:cNvPr>
          <p:cNvSpPr>
            <a:spLocks noGrp="1"/>
          </p:cNvSpPr>
          <p:nvPr>
            <p:ph idx="1"/>
          </p:nvPr>
        </p:nvSpPr>
        <p:spPr/>
        <p:txBody>
          <a:bodyPr/>
          <a:lstStyle/>
          <a:p>
            <a:r>
              <a:rPr lang="en-US" dirty="0"/>
              <a:t>Often you may have an existing list that you need to add to.</a:t>
            </a:r>
          </a:p>
          <a:p>
            <a:r>
              <a:rPr lang="en-US" dirty="0"/>
              <a:t>You could create a new list with the information and then use list concatenation.</a:t>
            </a:r>
          </a:p>
          <a:p>
            <a:r>
              <a:rPr lang="en-US" dirty="0"/>
              <a:t>But you can also just </a:t>
            </a:r>
            <a:r>
              <a:rPr lang="en-US" b="1" i="1" dirty="0"/>
              <a:t>append()</a:t>
            </a:r>
            <a:r>
              <a:rPr lang="en-US" dirty="0"/>
              <a:t> an item to the end of the list.</a:t>
            </a:r>
          </a:p>
          <a:p>
            <a:endParaRPr lang="en-US" dirty="0"/>
          </a:p>
          <a:p>
            <a:endParaRPr lang="en-US" sz="2400" dirty="0"/>
          </a:p>
          <a:p>
            <a:r>
              <a:rPr lang="en-US" dirty="0"/>
              <a:t>You can also </a:t>
            </a:r>
            <a:r>
              <a:rPr lang="en-US" b="1" i="1" dirty="0"/>
              <a:t>insert()</a:t>
            </a:r>
            <a:r>
              <a:rPr lang="en-US" dirty="0"/>
              <a:t> an item at any position in a list by specifying the index where you want the item inserted</a:t>
            </a:r>
          </a:p>
        </p:txBody>
      </p:sp>
      <p:sp>
        <p:nvSpPr>
          <p:cNvPr id="4" name="TextBox 3">
            <a:extLst>
              <a:ext uri="{FF2B5EF4-FFF2-40B4-BE49-F238E27FC236}">
                <a16:creationId xmlns:a16="http://schemas.microsoft.com/office/drawing/2014/main" id="{EFF7E79F-C96E-9CC6-231D-860F91E546E2}"/>
              </a:ext>
            </a:extLst>
          </p:cNvPr>
          <p:cNvSpPr txBox="1"/>
          <p:nvPr/>
        </p:nvSpPr>
        <p:spPr>
          <a:xfrm>
            <a:off x="1026318" y="3524217"/>
            <a:ext cx="8247684"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new_price</a:t>
            </a:r>
            <a:r>
              <a:rPr lang="en-US" b="1" dirty="0">
                <a:latin typeface="Courier New" panose="02070309020205020404" pitchFamily="49" charset="0"/>
                <a:cs typeface="Courier New" panose="02070309020205020404" pitchFamily="49" charset="0"/>
              </a:rPr>
              <a:t> = 8.50</a:t>
            </a:r>
          </a:p>
          <a:p>
            <a:r>
              <a:rPr lang="en-US" b="1" dirty="0" err="1">
                <a:latin typeface="Courier New" panose="02070309020205020404" pitchFamily="49" charset="0"/>
                <a:cs typeface="Courier New" panose="02070309020205020404" pitchFamily="49" charset="0"/>
              </a:rPr>
              <a:t>boba_prices.append</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new_price</a:t>
            </a:r>
            <a:r>
              <a:rPr lang="en-US" b="1" dirty="0">
                <a:latin typeface="Courier New" panose="02070309020205020404" pitchFamily="49" charset="0"/>
                <a:cs typeface="Courier New" panose="02070309020205020404" pitchFamily="49" charset="0"/>
              </a:rPr>
              <a:t>)</a:t>
            </a:r>
            <a:r>
              <a:rPr lang="en-US" b="1" dirty="0">
                <a:solidFill>
                  <a:schemeClr val="accent2"/>
                </a:solidFill>
                <a:latin typeface="Courier New" panose="02070309020205020404" pitchFamily="49" charset="0"/>
                <a:cs typeface="Courier New" panose="02070309020205020404" pitchFamily="49" charset="0"/>
              </a:rPr>
              <a:t>   # [5.50,6.50,7.50,8.50]</a:t>
            </a:r>
            <a:r>
              <a:rPr lang="en-US" b="1" dirty="0">
                <a:latin typeface="Courier New" panose="02070309020205020404" pitchFamily="49" charset="0"/>
                <a:cs typeface="Courier New" panose="02070309020205020404" pitchFamily="49" charset="0"/>
              </a:rPr>
              <a:t> </a:t>
            </a:r>
          </a:p>
        </p:txBody>
      </p:sp>
      <p:sp>
        <p:nvSpPr>
          <p:cNvPr id="5" name="TextBox 4">
            <a:extLst>
              <a:ext uri="{FF2B5EF4-FFF2-40B4-BE49-F238E27FC236}">
                <a16:creationId xmlns:a16="http://schemas.microsoft.com/office/drawing/2014/main" id="{EA5156EE-23EF-21E0-A329-782E61A42137}"/>
              </a:ext>
            </a:extLst>
          </p:cNvPr>
          <p:cNvSpPr txBox="1"/>
          <p:nvPr/>
        </p:nvSpPr>
        <p:spPr>
          <a:xfrm>
            <a:off x="1026318" y="5148514"/>
            <a:ext cx="8247684"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new_price</a:t>
            </a:r>
            <a:r>
              <a:rPr lang="en-US" b="1" dirty="0">
                <a:latin typeface="Courier New" panose="02070309020205020404" pitchFamily="49" charset="0"/>
                <a:cs typeface="Courier New" panose="02070309020205020404" pitchFamily="49" charset="0"/>
              </a:rPr>
              <a:t> = 5.90</a:t>
            </a:r>
          </a:p>
          <a:p>
            <a:r>
              <a:rPr lang="en-US" b="1" dirty="0" err="1">
                <a:latin typeface="Courier New" panose="02070309020205020404" pitchFamily="49" charset="0"/>
                <a:cs typeface="Courier New" panose="02070309020205020404" pitchFamily="49" charset="0"/>
              </a:rPr>
              <a:t>boba_prices.insert</a:t>
            </a:r>
            <a:r>
              <a:rPr lang="en-US" b="1" dirty="0">
                <a:latin typeface="Courier New" panose="02070309020205020404" pitchFamily="49" charset="0"/>
                <a:cs typeface="Courier New" panose="02070309020205020404" pitchFamily="49" charset="0"/>
              </a:rPr>
              <a:t>(1,new_price)</a:t>
            </a:r>
            <a:r>
              <a:rPr lang="en-US" b="1" dirty="0">
                <a:solidFill>
                  <a:schemeClr val="accent2"/>
                </a:solidFill>
                <a:latin typeface="Courier New" panose="02070309020205020404" pitchFamily="49" charset="0"/>
                <a:cs typeface="Courier New" panose="02070309020205020404" pitchFamily="49" charset="0"/>
              </a:rPr>
              <a:t> # [5.50,5.90, 6.50,7.50]</a:t>
            </a:r>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3379393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2879F-10C2-2A59-2313-4DB9E7C0085B}"/>
              </a:ext>
            </a:extLst>
          </p:cNvPr>
          <p:cNvSpPr>
            <a:spLocks noGrp="1"/>
          </p:cNvSpPr>
          <p:nvPr>
            <p:ph type="title"/>
          </p:nvPr>
        </p:nvSpPr>
        <p:spPr/>
        <p:txBody>
          <a:bodyPr/>
          <a:lstStyle/>
          <a:p>
            <a:r>
              <a:rPr lang="en-US" dirty="0"/>
              <a:t>Nested lists</a:t>
            </a:r>
          </a:p>
        </p:txBody>
      </p:sp>
      <p:sp>
        <p:nvSpPr>
          <p:cNvPr id="3" name="Content Placeholder 2">
            <a:extLst>
              <a:ext uri="{FF2B5EF4-FFF2-40B4-BE49-F238E27FC236}">
                <a16:creationId xmlns:a16="http://schemas.microsoft.com/office/drawing/2014/main" id="{6CA6195F-F7FE-045B-4A7C-D760A7D3EA50}"/>
              </a:ext>
            </a:extLst>
          </p:cNvPr>
          <p:cNvSpPr>
            <a:spLocks noGrp="1"/>
          </p:cNvSpPr>
          <p:nvPr>
            <p:ph idx="1"/>
          </p:nvPr>
        </p:nvSpPr>
        <p:spPr/>
        <p:txBody>
          <a:bodyPr/>
          <a:lstStyle/>
          <a:p>
            <a:r>
              <a:rPr lang="en-US" dirty="0"/>
              <a:t>Since Python lists can contain any values, an item can itself be a list.</a:t>
            </a:r>
          </a:p>
          <a:p>
            <a:endParaRPr lang="en-US" dirty="0"/>
          </a:p>
          <a:p>
            <a:endParaRPr lang="en-US" dirty="0"/>
          </a:p>
          <a:p>
            <a:endParaRPr lang="en-US" dirty="0"/>
          </a:p>
          <a:p>
            <a:endParaRPr lang="en-US" dirty="0"/>
          </a:p>
          <a:p>
            <a:r>
              <a:rPr lang="en-US" dirty="0"/>
              <a:t>    What's the length of gymnasts?</a:t>
            </a:r>
          </a:p>
          <a:p>
            <a:r>
              <a:rPr lang="en-US" dirty="0"/>
              <a:t>    What's the length of gymnasts[0]?</a:t>
            </a:r>
          </a:p>
        </p:txBody>
      </p:sp>
      <p:sp>
        <p:nvSpPr>
          <p:cNvPr id="4" name="TextBox 3">
            <a:extLst>
              <a:ext uri="{FF2B5EF4-FFF2-40B4-BE49-F238E27FC236}">
                <a16:creationId xmlns:a16="http://schemas.microsoft.com/office/drawing/2014/main" id="{D2D30ABF-B5FB-1C95-83F4-C7213DC9BC6D}"/>
              </a:ext>
            </a:extLst>
          </p:cNvPr>
          <p:cNvSpPr txBox="1"/>
          <p:nvPr/>
        </p:nvSpPr>
        <p:spPr>
          <a:xfrm>
            <a:off x="1096082" y="2334638"/>
            <a:ext cx="6631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 </a:t>
            </a:r>
          </a:p>
          <a:p>
            <a:r>
              <a:rPr lang="en-US" b="1" dirty="0">
                <a:latin typeface="Courier New" panose="02070309020205020404" pitchFamily="49" charset="0"/>
                <a:cs typeface="Courier New" panose="02070309020205020404" pitchFamily="49" charset="0"/>
              </a:rPr>
              <a:t>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 </a:t>
            </a:r>
          </a:p>
          <a:p>
            <a:r>
              <a:rPr lang="en-US" b="1" dirty="0">
                <a:latin typeface="Courier New" panose="02070309020205020404" pitchFamily="49" charset="0"/>
                <a:cs typeface="Courier New" panose="02070309020205020404" pitchFamily="49" charset="0"/>
              </a:rPr>
              <a:t>           ]</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8849801C-DFDC-0282-1F52-F3C31DFD87C4}"/>
              </a:ext>
            </a:extLst>
          </p:cNvPr>
          <p:cNvSpPr txBox="1"/>
          <p:nvPr/>
        </p:nvSpPr>
        <p:spPr>
          <a:xfrm>
            <a:off x="5118755" y="4114521"/>
            <a:ext cx="306494" cy="369332"/>
          </a:xfrm>
          <a:prstGeom prst="rect">
            <a:avLst/>
          </a:prstGeom>
          <a:noFill/>
        </p:spPr>
        <p:txBody>
          <a:bodyPr wrap="none" rtlCol="0">
            <a:spAutoFit/>
          </a:bodyPr>
          <a:lstStyle/>
          <a:p>
            <a:r>
              <a:rPr lang="en-US" dirty="0"/>
              <a:t>3</a:t>
            </a:r>
          </a:p>
        </p:txBody>
      </p:sp>
      <p:sp>
        <p:nvSpPr>
          <p:cNvPr id="7" name="TextBox 6">
            <a:extLst>
              <a:ext uri="{FF2B5EF4-FFF2-40B4-BE49-F238E27FC236}">
                <a16:creationId xmlns:a16="http://schemas.microsoft.com/office/drawing/2014/main" id="{918FE239-9259-398F-94A0-AADD9587A7CF}"/>
              </a:ext>
            </a:extLst>
          </p:cNvPr>
          <p:cNvSpPr txBox="1"/>
          <p:nvPr/>
        </p:nvSpPr>
        <p:spPr>
          <a:xfrm>
            <a:off x="5425249" y="4549724"/>
            <a:ext cx="306494" cy="369332"/>
          </a:xfrm>
          <a:prstGeom prst="rect">
            <a:avLst/>
          </a:prstGeom>
          <a:noFill/>
        </p:spPr>
        <p:txBody>
          <a:bodyPr wrap="none" rtlCol="0">
            <a:spAutoFit/>
          </a:bodyPr>
          <a:lstStyle/>
          <a:p>
            <a:r>
              <a:rPr lang="en-US" dirty="0"/>
              <a:t>5</a:t>
            </a:r>
          </a:p>
        </p:txBody>
      </p:sp>
    </p:spTree>
    <p:extLst>
      <p:ext uri="{BB962C8B-B14F-4D97-AF65-F5344CB8AC3E}">
        <p14:creationId xmlns:p14="http://schemas.microsoft.com/office/powerpoint/2010/main" val="3036600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78189-7751-6F99-9D52-EA13A3E8BBCC}"/>
              </a:ext>
            </a:extLst>
          </p:cNvPr>
          <p:cNvSpPr>
            <a:spLocks noGrp="1"/>
          </p:cNvSpPr>
          <p:nvPr>
            <p:ph type="title"/>
          </p:nvPr>
        </p:nvSpPr>
        <p:spPr/>
        <p:txBody>
          <a:bodyPr/>
          <a:lstStyle/>
          <a:p>
            <a:r>
              <a:rPr lang="en-US" dirty="0"/>
              <a:t>Accessing nested list items</a:t>
            </a:r>
          </a:p>
        </p:txBody>
      </p:sp>
      <p:sp>
        <p:nvSpPr>
          <p:cNvPr id="3" name="Content Placeholder 2">
            <a:extLst>
              <a:ext uri="{FF2B5EF4-FFF2-40B4-BE49-F238E27FC236}">
                <a16:creationId xmlns:a16="http://schemas.microsoft.com/office/drawing/2014/main" id="{B5E2C006-7DFD-EC4C-6C5B-F428558EB459}"/>
              </a:ext>
            </a:extLst>
          </p:cNvPr>
          <p:cNvSpPr>
            <a:spLocks noGrp="1"/>
          </p:cNvSpPr>
          <p:nvPr>
            <p:ph idx="1"/>
          </p:nvPr>
        </p:nvSpPr>
        <p:spPr/>
        <p:txBody>
          <a:bodyPr/>
          <a:lstStyle/>
          <a:p>
            <a:endParaRPr lang="en-US" dirty="0"/>
          </a:p>
          <a:p>
            <a:endParaRPr lang="en-US" sz="1200" dirty="0"/>
          </a:p>
          <a:p>
            <a:endParaRPr lang="en-US" sz="1200" dirty="0"/>
          </a:p>
          <a:p>
            <a:endParaRPr lang="en-US" dirty="0"/>
          </a:p>
          <a:p>
            <a:r>
              <a:rPr lang="en-US" dirty="0"/>
              <a:t>Access using bracket notation, with more brackets as needed:</a:t>
            </a:r>
          </a:p>
        </p:txBody>
      </p:sp>
      <p:sp>
        <p:nvSpPr>
          <p:cNvPr id="4" name="TextBox 3">
            <a:extLst>
              <a:ext uri="{FF2B5EF4-FFF2-40B4-BE49-F238E27FC236}">
                <a16:creationId xmlns:a16="http://schemas.microsoft.com/office/drawing/2014/main" id="{8487E886-0330-6107-AB5F-F66F01217802}"/>
              </a:ext>
            </a:extLst>
          </p:cNvPr>
          <p:cNvSpPr txBox="1"/>
          <p:nvPr/>
        </p:nvSpPr>
        <p:spPr>
          <a:xfrm>
            <a:off x="1105509" y="1930400"/>
            <a:ext cx="816849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a:t>
            </a:r>
          </a:p>
          <a:p>
            <a:r>
              <a:rPr lang="en-US" b="1" dirty="0">
                <a:latin typeface="Courier New" panose="02070309020205020404" pitchFamily="49" charset="0"/>
                <a:cs typeface="Courier New" panose="02070309020205020404" pitchFamily="49" charset="0"/>
              </a:rPr>
              <a:t>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a:t>
            </a:r>
          </a:p>
          <a:p>
            <a:r>
              <a:rPr lang="en-US" b="1" dirty="0">
                <a:latin typeface="Courier New" panose="02070309020205020404" pitchFamily="49" charset="0"/>
                <a:cs typeface="Courier New" panose="02070309020205020404" pitchFamily="49" charset="0"/>
              </a:rPr>
              <a:t>           ]</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6716E979-A6EF-3E24-A33B-B6DFE8227F7B}"/>
              </a:ext>
            </a:extLst>
          </p:cNvPr>
          <p:cNvSpPr txBox="1"/>
          <p:nvPr/>
        </p:nvSpPr>
        <p:spPr>
          <a:xfrm>
            <a:off x="1105509" y="3873893"/>
            <a:ext cx="8168493"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gymnasts[0]    </a:t>
            </a:r>
          </a:p>
          <a:p>
            <a:r>
              <a:rPr lang="en-US" b="1" dirty="0">
                <a:latin typeface="Courier New" panose="02070309020205020404" pitchFamily="49" charset="0"/>
                <a:cs typeface="Courier New" panose="02070309020205020404" pitchFamily="49" charset="0"/>
              </a:rPr>
              <a:t>gymnasts[0][0] </a:t>
            </a:r>
          </a:p>
          <a:p>
            <a:r>
              <a:rPr lang="en-US" b="1" dirty="0">
                <a:latin typeface="Courier New" panose="02070309020205020404" pitchFamily="49" charset="0"/>
                <a:cs typeface="Courier New" panose="02070309020205020404" pitchFamily="49" charset="0"/>
              </a:rPr>
              <a:t>gymnasts[1][0] </a:t>
            </a:r>
          </a:p>
          <a:p>
            <a:r>
              <a:rPr lang="en-US" b="1" dirty="0">
                <a:latin typeface="Courier New" panose="02070309020205020404" pitchFamily="49" charset="0"/>
                <a:cs typeface="Courier New" panose="02070309020205020404" pitchFamily="49" charset="0"/>
              </a:rPr>
              <a:t>gymnasts[1][4] </a:t>
            </a:r>
          </a:p>
          <a:p>
            <a:r>
              <a:rPr lang="en-US" b="1" dirty="0">
                <a:latin typeface="Courier New" panose="02070309020205020404" pitchFamily="49" charset="0"/>
                <a:cs typeface="Courier New" panose="02070309020205020404" pitchFamily="49" charset="0"/>
              </a:rPr>
              <a:t>gymnasts[1][5] </a:t>
            </a:r>
          </a:p>
          <a:p>
            <a:r>
              <a:rPr lang="en-US" b="1" dirty="0">
                <a:latin typeface="Courier New" panose="02070309020205020404" pitchFamily="49" charset="0"/>
                <a:cs typeface="Courier New" panose="02070309020205020404" pitchFamily="49" charset="0"/>
              </a:rPr>
              <a:t>gymnasts[3][0] </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BC408647-244D-CBDE-234F-1B4CC511CB68}"/>
              </a:ext>
            </a:extLst>
          </p:cNvPr>
          <p:cNvSpPr txBox="1"/>
          <p:nvPr/>
        </p:nvSpPr>
        <p:spPr>
          <a:xfrm>
            <a:off x="3346173" y="3873893"/>
            <a:ext cx="5927829" cy="1754326"/>
          </a:xfrm>
          <a:prstGeom prst="rect">
            <a:avLst/>
          </a:prstGeom>
          <a:solidFill>
            <a:schemeClr val="bg1">
              <a:lumMod val="95000"/>
            </a:schemeClr>
          </a:solidFill>
        </p:spPr>
        <p:txBody>
          <a:bodyPr wrap="square" rtlCol="0">
            <a:spAutoFit/>
          </a:bodyPr>
          <a:lstStyle/>
          <a:p>
            <a:r>
              <a:rPr lang="pt-BR" b="1" dirty="0">
                <a:solidFill>
                  <a:schemeClr val="accent2"/>
                </a:solidFill>
                <a:latin typeface="Courier New" panose="02070309020205020404" pitchFamily="49" charset="0"/>
                <a:cs typeface="Courier New" panose="02070309020205020404" pitchFamily="49" charset="0"/>
              </a:rPr>
              <a:t># ["Brittany", 9.15, 9.4, 9.3, 9.2]</a:t>
            </a:r>
          </a:p>
          <a:p>
            <a:r>
              <a:rPr lang="pt-BR" b="1" dirty="0">
                <a:solidFill>
                  <a:schemeClr val="accent2"/>
                </a:solidFill>
                <a:latin typeface="Courier New" panose="02070309020205020404" pitchFamily="49" charset="0"/>
                <a:cs typeface="Courier New" panose="02070309020205020404" pitchFamily="49" charset="0"/>
              </a:rPr>
              <a:t># "Brittany"</a:t>
            </a:r>
          </a:p>
          <a:p>
            <a:r>
              <a:rPr lang="pt-BR" b="1" dirty="0">
                <a:solidFill>
                  <a:schemeClr val="accent2"/>
                </a:solidFill>
                <a:latin typeface="Courier New" panose="02070309020205020404" pitchFamily="49" charset="0"/>
                <a:cs typeface="Courier New" panose="02070309020205020404" pitchFamily="49" charset="0"/>
              </a:rPr>
              <a:t># "Lea"</a:t>
            </a:r>
          </a:p>
          <a:p>
            <a:r>
              <a:rPr lang="pt-BR" b="1" dirty="0">
                <a:solidFill>
                  <a:schemeClr val="accent2"/>
                </a:solidFill>
                <a:latin typeface="Courier New" panose="02070309020205020404" pitchFamily="49" charset="0"/>
                <a:cs typeface="Courier New" panose="02070309020205020404" pitchFamily="49" charset="0"/>
              </a:rPr>
              <a:t># 9.5</a:t>
            </a:r>
          </a:p>
          <a:p>
            <a:r>
              <a:rPr lang="pt-BR" b="1" dirty="0">
                <a:solidFill>
                  <a:schemeClr val="accent2"/>
                </a:solidFill>
                <a:latin typeface="Courier New" panose="02070309020205020404" pitchFamily="49" charset="0"/>
                <a:cs typeface="Courier New" panose="02070309020205020404" pitchFamily="49" charset="0"/>
              </a:rPr>
              <a:t># 🚫 IndexError!</a:t>
            </a:r>
          </a:p>
          <a:p>
            <a:r>
              <a:rPr lang="pt-BR" b="1" dirty="0">
                <a:solidFill>
                  <a:schemeClr val="accent2"/>
                </a:solidFill>
                <a:latin typeface="Courier New" panose="02070309020205020404" pitchFamily="49" charset="0"/>
                <a:cs typeface="Courier New" panose="02070309020205020404" pitchFamily="49" charset="0"/>
              </a:rPr>
              <a:t># 🚫 IndexError!</a:t>
            </a:r>
          </a:p>
        </p:txBody>
      </p:sp>
    </p:spTree>
    <p:extLst>
      <p:ext uri="{BB962C8B-B14F-4D97-AF65-F5344CB8AC3E}">
        <p14:creationId xmlns:p14="http://schemas.microsoft.com/office/powerpoint/2010/main" val="12156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29C39-95CA-DD2F-3E11-2CA38F45E09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30D30E2-DF20-3FB5-AEFA-30AA6FC2D05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314075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5AE38D-2F52-6543-51D5-A48ED1348F4E}"/>
              </a:ext>
            </a:extLst>
          </p:cNvPr>
          <p:cNvSpPr>
            <a:spLocks noGrp="1"/>
          </p:cNvSpPr>
          <p:nvPr>
            <p:ph type="title"/>
          </p:nvPr>
        </p:nvSpPr>
        <p:spPr/>
        <p:txBody>
          <a:bodyPr/>
          <a:lstStyle/>
          <a:p>
            <a:r>
              <a:rPr lang="en-US" dirty="0"/>
              <a:t>Containment</a:t>
            </a:r>
          </a:p>
        </p:txBody>
      </p:sp>
      <p:sp>
        <p:nvSpPr>
          <p:cNvPr id="5" name="Text Placeholder 4">
            <a:extLst>
              <a:ext uri="{FF2B5EF4-FFF2-40B4-BE49-F238E27FC236}">
                <a16:creationId xmlns:a16="http://schemas.microsoft.com/office/drawing/2014/main" id="{47A2A766-BD0E-AD71-6B3B-8121BF8A9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587982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22B89A-852B-86C0-F7AF-1AB19793FBE3}"/>
              </a:ext>
            </a:extLst>
          </p:cNvPr>
          <p:cNvSpPr>
            <a:spLocks noGrp="1"/>
          </p:cNvSpPr>
          <p:nvPr>
            <p:ph type="title"/>
          </p:nvPr>
        </p:nvSpPr>
        <p:spPr/>
        <p:txBody>
          <a:bodyPr/>
          <a:lstStyle/>
          <a:p>
            <a:r>
              <a:rPr lang="en-US" dirty="0"/>
              <a:t>Containment operator</a:t>
            </a:r>
          </a:p>
        </p:txBody>
      </p:sp>
      <p:sp>
        <p:nvSpPr>
          <p:cNvPr id="5" name="Content Placeholder 4">
            <a:extLst>
              <a:ext uri="{FF2B5EF4-FFF2-40B4-BE49-F238E27FC236}">
                <a16:creationId xmlns:a16="http://schemas.microsoft.com/office/drawing/2014/main" id="{322F1F47-B66E-35B1-1244-002B89FF2290}"/>
              </a:ext>
            </a:extLst>
          </p:cNvPr>
          <p:cNvSpPr>
            <a:spLocks noGrp="1"/>
          </p:cNvSpPr>
          <p:nvPr>
            <p:ph idx="1"/>
          </p:nvPr>
        </p:nvSpPr>
        <p:spPr/>
        <p:txBody>
          <a:bodyPr/>
          <a:lstStyle/>
          <a:p>
            <a:r>
              <a:rPr lang="en-US" dirty="0"/>
              <a:t>Use the </a:t>
            </a:r>
            <a:r>
              <a:rPr lang="en-US" b="1" i="1" dirty="0"/>
              <a:t>in</a:t>
            </a:r>
            <a:r>
              <a:rPr lang="en-US" dirty="0"/>
              <a:t> operator to test if value is inside a container:</a:t>
            </a:r>
          </a:p>
        </p:txBody>
      </p:sp>
      <p:sp>
        <p:nvSpPr>
          <p:cNvPr id="6" name="TextBox 5">
            <a:extLst>
              <a:ext uri="{FF2B5EF4-FFF2-40B4-BE49-F238E27FC236}">
                <a16:creationId xmlns:a16="http://schemas.microsoft.com/office/drawing/2014/main" id="{ACF22C81-6F2C-B0D0-A2AA-B65C30A61029}"/>
              </a:ext>
            </a:extLst>
          </p:cNvPr>
          <p:cNvSpPr txBox="1"/>
          <p:nvPr/>
        </p:nvSpPr>
        <p:spPr>
          <a:xfrm>
            <a:off x="1096082" y="2334638"/>
            <a:ext cx="6631709" cy="2585323"/>
          </a:xfrm>
          <a:prstGeom prst="rect">
            <a:avLst/>
          </a:prstGeom>
          <a:solidFill>
            <a:schemeClr val="bg1">
              <a:lumMod val="95000"/>
            </a:schemeClr>
          </a:solidFill>
        </p:spPr>
        <p:txBody>
          <a:bodyPr wrap="square" rtlCol="0">
            <a:spAutoFit/>
          </a:bodyPr>
          <a:lstStyle/>
          <a:p>
            <a:r>
              <a:rPr lang="de-DE" b="1" dirty="0">
                <a:latin typeface="Courier New" panose="02070309020205020404" pitchFamily="49" charset="0"/>
                <a:cs typeface="Courier New" panose="02070309020205020404" pitchFamily="49" charset="0"/>
              </a:rPr>
              <a:t>digits = [2, 8, 3, 1, 8, 5, 3, 0, 7, 1]</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1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3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4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not (4 in digits)</a:t>
            </a:r>
            <a:endParaRPr lang="pt-BR"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05664E8E-1877-4E8F-2C1E-1BBA44827A30}"/>
              </a:ext>
            </a:extLst>
          </p:cNvPr>
          <p:cNvSpPr txBox="1"/>
          <p:nvPr/>
        </p:nvSpPr>
        <p:spPr>
          <a:xfrm>
            <a:off x="3671170" y="2334637"/>
            <a:ext cx="4056621" cy="2585323"/>
          </a:xfrm>
          <a:prstGeom prst="rect">
            <a:avLst/>
          </a:prstGeom>
          <a:noFill/>
        </p:spPr>
        <p:txBody>
          <a:bodyPr wrap="square" rtlCol="0">
            <a:spAutoFit/>
          </a:bodyPr>
          <a:lstStyle/>
          <a:p>
            <a:endParaRPr lang="de-DE" b="1" dirty="0">
              <a:latin typeface="Courier New" panose="02070309020205020404" pitchFamily="49" charset="0"/>
              <a:cs typeface="Courier New" panose="02070309020205020404" pitchFamily="49" charset="0"/>
            </a:endParaRP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False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p:txBody>
      </p:sp>
    </p:spTree>
    <p:extLst>
      <p:ext uri="{BB962C8B-B14F-4D97-AF65-F5344CB8AC3E}">
        <p14:creationId xmlns:p14="http://schemas.microsoft.com/office/powerpoint/2010/main" val="167644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AAA60B-2586-BF32-6842-7705D3242ADB}"/>
              </a:ext>
            </a:extLst>
          </p:cNvPr>
          <p:cNvSpPr>
            <a:spLocks noGrp="1"/>
          </p:cNvSpPr>
          <p:nvPr>
            <p:ph type="title"/>
          </p:nvPr>
        </p:nvSpPr>
        <p:spPr/>
        <p:txBody>
          <a:bodyPr/>
          <a:lstStyle/>
          <a:p>
            <a:r>
              <a:rPr lang="en-US" dirty="0"/>
              <a:t>Defining functions</a:t>
            </a:r>
          </a:p>
        </p:txBody>
      </p:sp>
      <p:sp>
        <p:nvSpPr>
          <p:cNvPr id="5" name="Content Placeholder 4">
            <a:extLst>
              <a:ext uri="{FF2B5EF4-FFF2-40B4-BE49-F238E27FC236}">
                <a16:creationId xmlns:a16="http://schemas.microsoft.com/office/drawing/2014/main" id="{02F0DE13-EAFC-D290-5CE4-CE0D5D6A53E0}"/>
              </a:ext>
            </a:extLst>
          </p:cNvPr>
          <p:cNvSpPr>
            <a:spLocks noGrp="1"/>
          </p:cNvSpPr>
          <p:nvPr>
            <p:ph idx="1"/>
          </p:nvPr>
        </p:nvSpPr>
        <p:spPr>
          <a:xfrm>
            <a:off x="677334" y="1930401"/>
            <a:ext cx="8596668" cy="709104"/>
          </a:xfrm>
        </p:spPr>
        <p:txBody>
          <a:bodyPr/>
          <a:lstStyle/>
          <a:p>
            <a:r>
              <a:rPr lang="en-US" dirty="0"/>
              <a:t>The most common way to define functions is Python is the </a:t>
            </a:r>
            <a:r>
              <a:rPr lang="en-US" b="1" i="1" dirty="0"/>
              <a:t>def</a:t>
            </a:r>
            <a:r>
              <a:rPr lang="en-US" dirty="0"/>
              <a:t> statement. </a:t>
            </a:r>
          </a:p>
        </p:txBody>
      </p:sp>
      <p:sp>
        <p:nvSpPr>
          <p:cNvPr id="6" name="TextBox 5">
            <a:extLst>
              <a:ext uri="{FF2B5EF4-FFF2-40B4-BE49-F238E27FC236}">
                <a16:creationId xmlns:a16="http://schemas.microsoft.com/office/drawing/2014/main" id="{EAF32D71-F166-FFCF-2D64-37031A590E60}"/>
              </a:ext>
            </a:extLst>
          </p:cNvPr>
          <p:cNvSpPr txBox="1"/>
          <p:nvPr/>
        </p:nvSpPr>
        <p:spPr>
          <a:xfrm>
            <a:off x="1086354" y="2639505"/>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&lt;name&gt;(&lt;parameters&gt;):</a:t>
            </a:r>
          </a:p>
          <a:p>
            <a:r>
              <a:rPr lang="en-US" b="1" dirty="0">
                <a:latin typeface="Courier New" panose="02070309020205020404" pitchFamily="49" charset="0"/>
                <a:cs typeface="Courier New" panose="02070309020205020404" pitchFamily="49" charset="0"/>
              </a:rPr>
              <a:t>    return &lt;return expression&gt;</a:t>
            </a:r>
          </a:p>
        </p:txBody>
      </p:sp>
      <p:sp>
        <p:nvSpPr>
          <p:cNvPr id="7" name="Content Placeholder 4">
            <a:extLst>
              <a:ext uri="{FF2B5EF4-FFF2-40B4-BE49-F238E27FC236}">
                <a16:creationId xmlns:a16="http://schemas.microsoft.com/office/drawing/2014/main" id="{90B6D310-48E1-C645-BF0A-D2359449B566}"/>
              </a:ext>
            </a:extLst>
          </p:cNvPr>
          <p:cNvSpPr txBox="1">
            <a:spLocks/>
          </p:cNvSpPr>
          <p:nvPr/>
        </p:nvSpPr>
        <p:spPr>
          <a:xfrm>
            <a:off x="677334" y="3348609"/>
            <a:ext cx="8596668" cy="393832"/>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Example:</a:t>
            </a:r>
          </a:p>
        </p:txBody>
      </p:sp>
      <p:sp>
        <p:nvSpPr>
          <p:cNvPr id="8" name="TextBox 7">
            <a:extLst>
              <a:ext uri="{FF2B5EF4-FFF2-40B4-BE49-F238E27FC236}">
                <a16:creationId xmlns:a16="http://schemas.microsoft.com/office/drawing/2014/main" id="{9BB9A258-910E-60B7-27D2-D285331A81E5}"/>
              </a:ext>
            </a:extLst>
          </p:cNvPr>
          <p:cNvSpPr txBox="1"/>
          <p:nvPr/>
        </p:nvSpPr>
        <p:spPr>
          <a:xfrm>
            <a:off x="1086354" y="3742441"/>
            <a:ext cx="6631709" cy="646331"/>
          </a:xfrm>
          <a:prstGeom prst="rect">
            <a:avLst/>
          </a:prstGeom>
          <a:solidFill>
            <a:schemeClr val="bg1">
              <a:lumMod val="95000"/>
            </a:schemeClr>
          </a:solidFill>
        </p:spPr>
        <p:txBody>
          <a:bodyPr wrap="square" rtlCol="0">
            <a:spAutoFit/>
          </a:bodyPr>
          <a:lstStyle/>
          <a:p>
            <a:r>
              <a:rPr lang="pt-BR" b="1">
                <a:latin typeface="Courier New" panose="02070309020205020404" pitchFamily="49" charset="0"/>
                <a:cs typeface="Courier New" panose="02070309020205020404" pitchFamily="49" charset="0"/>
              </a:rPr>
              <a:t>def add(num1, num2):</a:t>
            </a:r>
          </a:p>
          <a:p>
            <a:r>
              <a:rPr lang="pt-BR" b="1">
                <a:latin typeface="Courier New" panose="02070309020205020404" pitchFamily="49" charset="0"/>
                <a:cs typeface="Courier New" panose="02070309020205020404" pitchFamily="49" charset="0"/>
              </a:rPr>
              <a:t>    return num1 + num2</a:t>
            </a:r>
            <a:endParaRPr lang="en-US" b="1" dirty="0">
              <a:latin typeface="Courier New" panose="02070309020205020404" pitchFamily="49" charset="0"/>
              <a:cs typeface="Courier New" panose="02070309020205020404" pitchFamily="49" charset="0"/>
            </a:endParaRPr>
          </a:p>
        </p:txBody>
      </p:sp>
      <p:sp>
        <p:nvSpPr>
          <p:cNvPr id="10" name="Content Placeholder 4">
            <a:extLst>
              <a:ext uri="{FF2B5EF4-FFF2-40B4-BE49-F238E27FC236}">
                <a16:creationId xmlns:a16="http://schemas.microsoft.com/office/drawing/2014/main" id="{DE82CD0E-FC28-84D9-514C-D93254088866}"/>
              </a:ext>
            </a:extLst>
          </p:cNvPr>
          <p:cNvSpPr txBox="1">
            <a:spLocks/>
          </p:cNvSpPr>
          <p:nvPr/>
        </p:nvSpPr>
        <p:spPr>
          <a:xfrm>
            <a:off x="677334" y="4451545"/>
            <a:ext cx="8596668" cy="393832"/>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Once defined, we can call it:</a:t>
            </a:r>
          </a:p>
        </p:txBody>
      </p:sp>
      <p:sp>
        <p:nvSpPr>
          <p:cNvPr id="11" name="TextBox 10">
            <a:extLst>
              <a:ext uri="{FF2B5EF4-FFF2-40B4-BE49-F238E27FC236}">
                <a16:creationId xmlns:a16="http://schemas.microsoft.com/office/drawing/2014/main" id="{DD20B481-FE76-6C6A-4CAD-8D5427E3546F}"/>
              </a:ext>
            </a:extLst>
          </p:cNvPr>
          <p:cNvSpPr txBox="1"/>
          <p:nvPr/>
        </p:nvSpPr>
        <p:spPr>
          <a:xfrm>
            <a:off x="1086353" y="4908150"/>
            <a:ext cx="6631709"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add(2, 2)</a:t>
            </a:r>
          </a:p>
          <a:p>
            <a:r>
              <a:rPr lang="pt-BR" b="1" dirty="0">
                <a:latin typeface="Courier New" panose="02070309020205020404" pitchFamily="49" charset="0"/>
                <a:cs typeface="Courier New" panose="02070309020205020404" pitchFamily="49" charset="0"/>
              </a:rPr>
              <a:t>add(18, 69)</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56042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15890-B6AE-0096-FC0D-A79265E65A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236393A-47C4-7685-BB6F-EB53D060319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385192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C94BD-FCFE-8EC1-08FA-261806931FEE}"/>
              </a:ext>
            </a:extLst>
          </p:cNvPr>
          <p:cNvSpPr>
            <a:spLocks noGrp="1"/>
          </p:cNvSpPr>
          <p:nvPr>
            <p:ph type="title"/>
          </p:nvPr>
        </p:nvSpPr>
        <p:spPr/>
        <p:txBody>
          <a:bodyPr/>
          <a:lstStyle/>
          <a:p>
            <a:r>
              <a:rPr lang="en-US" dirty="0"/>
              <a:t>For statements</a:t>
            </a:r>
          </a:p>
        </p:txBody>
      </p:sp>
      <p:sp>
        <p:nvSpPr>
          <p:cNvPr id="3" name="Text Placeholder 2">
            <a:extLst>
              <a:ext uri="{FF2B5EF4-FFF2-40B4-BE49-F238E27FC236}">
                <a16:creationId xmlns:a16="http://schemas.microsoft.com/office/drawing/2014/main" id="{CA31DC80-0008-A67C-EEE0-688031567E0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320908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FECF-8614-8513-C949-5486A2AB402F}"/>
              </a:ext>
            </a:extLst>
          </p:cNvPr>
          <p:cNvSpPr>
            <a:spLocks noGrp="1"/>
          </p:cNvSpPr>
          <p:nvPr>
            <p:ph type="title"/>
          </p:nvPr>
        </p:nvSpPr>
        <p:spPr/>
        <p:txBody>
          <a:bodyPr/>
          <a:lstStyle/>
          <a:p>
            <a:r>
              <a:rPr lang="en-US" dirty="0"/>
              <a:t>For loop</a:t>
            </a:r>
          </a:p>
        </p:txBody>
      </p:sp>
      <p:sp>
        <p:nvSpPr>
          <p:cNvPr id="3" name="Content Placeholder 2">
            <a:extLst>
              <a:ext uri="{FF2B5EF4-FFF2-40B4-BE49-F238E27FC236}">
                <a16:creationId xmlns:a16="http://schemas.microsoft.com/office/drawing/2014/main" id="{143C1246-AC2A-C505-BFCE-0F8E944B6CF3}"/>
              </a:ext>
            </a:extLst>
          </p:cNvPr>
          <p:cNvSpPr>
            <a:spLocks noGrp="1"/>
          </p:cNvSpPr>
          <p:nvPr>
            <p:ph idx="1"/>
          </p:nvPr>
        </p:nvSpPr>
        <p:spPr/>
        <p:txBody>
          <a:bodyPr/>
          <a:lstStyle/>
          <a:p>
            <a:r>
              <a:rPr lang="en-US" dirty="0"/>
              <a:t>The for loop syntax:</a:t>
            </a:r>
          </a:p>
          <a:p>
            <a:endParaRPr lang="en-US" dirty="0"/>
          </a:p>
          <a:p>
            <a:endParaRPr lang="en-US" dirty="0"/>
          </a:p>
          <a:p>
            <a:r>
              <a:rPr lang="en-US" dirty="0"/>
              <a:t>The for loop provides a cleaner way to write many while loops, as long as they are iterating over some sort of sequence.</a:t>
            </a:r>
          </a:p>
        </p:txBody>
      </p:sp>
      <p:sp>
        <p:nvSpPr>
          <p:cNvPr id="5" name="TextBox 4">
            <a:extLst>
              <a:ext uri="{FF2B5EF4-FFF2-40B4-BE49-F238E27FC236}">
                <a16:creationId xmlns:a16="http://schemas.microsoft.com/office/drawing/2014/main" id="{DDE07D07-4BDE-889E-E4E2-FE0101497AD4}"/>
              </a:ext>
            </a:extLst>
          </p:cNvPr>
          <p:cNvSpPr txBox="1"/>
          <p:nvPr/>
        </p:nvSpPr>
        <p:spPr>
          <a:xfrm>
            <a:off x="1096082" y="2346069"/>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&lt;value&gt; in &lt;sequence&gt;:</a:t>
            </a:r>
          </a:p>
          <a:p>
            <a:r>
              <a:rPr lang="en-US" b="1" dirty="0">
                <a:latin typeface="Courier New" panose="02070309020205020404" pitchFamily="49" charset="0"/>
                <a:cs typeface="Courier New" panose="02070309020205020404" pitchFamily="49" charset="0"/>
              </a:rPr>
              <a:t>    &lt;statement&gt;</a:t>
            </a:r>
          </a:p>
          <a:p>
            <a:r>
              <a:rPr lang="en-US" b="1" dirty="0">
                <a:latin typeface="Courier New" panose="02070309020205020404" pitchFamily="49" charset="0"/>
                <a:cs typeface="Courier New" panose="02070309020205020404" pitchFamily="49" charset="0"/>
              </a:rPr>
              <a:t>    &lt;statement&gt;</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AB725144-CC07-D4E5-0088-887D5BB36583}"/>
              </a:ext>
            </a:extLst>
          </p:cNvPr>
          <p:cNvSpPr txBox="1"/>
          <p:nvPr/>
        </p:nvSpPr>
        <p:spPr>
          <a:xfrm>
            <a:off x="1096081" y="3985882"/>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count(s, value):</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for element in s:</a:t>
            </a:r>
          </a:p>
          <a:p>
            <a:r>
              <a:rPr lang="en-US" b="1" dirty="0">
                <a:latin typeface="Courier New" panose="02070309020205020404" pitchFamily="49" charset="0"/>
                <a:cs typeface="Courier New" panose="02070309020205020404" pitchFamily="49" charset="0"/>
              </a:rPr>
              <a:t>        if element == value:</a:t>
            </a:r>
          </a:p>
          <a:p>
            <a:r>
              <a:rPr lang="en-US" b="1" dirty="0">
                <a:latin typeface="Courier New" panose="02070309020205020404" pitchFamily="49" charset="0"/>
                <a:cs typeface="Courier New" panose="02070309020205020404" pitchFamily="49" charset="0"/>
              </a:rPr>
              <a:t>            total = total + 1</a:t>
            </a:r>
          </a:p>
          <a:p>
            <a:r>
              <a:rPr lang="en-US" b="1" dirty="0">
                <a:latin typeface="Courier New" panose="02070309020205020404" pitchFamily="49" charset="0"/>
                <a:cs typeface="Courier New" panose="02070309020205020404" pitchFamily="49" charset="0"/>
              </a:rPr>
              <a:t>    return total</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2279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7313B-A74A-4C93-9731-6A472EAB3E71}"/>
              </a:ext>
            </a:extLst>
          </p:cNvPr>
          <p:cNvSpPr>
            <a:spLocks noGrp="1"/>
          </p:cNvSpPr>
          <p:nvPr>
            <p:ph type="title"/>
          </p:nvPr>
        </p:nvSpPr>
        <p:spPr/>
        <p:txBody>
          <a:bodyPr/>
          <a:lstStyle/>
          <a:p>
            <a:r>
              <a:rPr lang="en-US" dirty="0"/>
              <a:t>For statement execution procedure</a:t>
            </a:r>
          </a:p>
        </p:txBody>
      </p:sp>
      <p:sp>
        <p:nvSpPr>
          <p:cNvPr id="3" name="Content Placeholder 2">
            <a:extLst>
              <a:ext uri="{FF2B5EF4-FFF2-40B4-BE49-F238E27FC236}">
                <a16:creationId xmlns:a16="http://schemas.microsoft.com/office/drawing/2014/main" id="{141B5205-B413-05A9-D0D7-D430FF9080C0}"/>
              </a:ext>
            </a:extLst>
          </p:cNvPr>
          <p:cNvSpPr>
            <a:spLocks noGrp="1"/>
          </p:cNvSpPr>
          <p:nvPr>
            <p:ph idx="1"/>
          </p:nvPr>
        </p:nvSpPr>
        <p:spPr>
          <a:xfrm>
            <a:off x="677334" y="2665379"/>
            <a:ext cx="8596668" cy="3375984"/>
          </a:xfrm>
        </p:spPr>
        <p:txBody>
          <a:bodyPr/>
          <a:lstStyle/>
          <a:p>
            <a:pPr marL="457200" indent="-457200">
              <a:buFont typeface="+mj-lt"/>
              <a:buAutoNum type="arabicPeriod"/>
            </a:pPr>
            <a:r>
              <a:rPr lang="en-US" dirty="0"/>
              <a:t>Evaluate the header </a:t>
            </a:r>
            <a:r>
              <a:rPr lang="en-US" i="1" dirty="0"/>
              <a:t>&lt;expression&gt;</a:t>
            </a:r>
            <a:r>
              <a:rPr lang="en-US" dirty="0"/>
              <a:t>, which must yield an </a:t>
            </a:r>
            <a:r>
              <a:rPr lang="en-US" dirty="0" err="1"/>
              <a:t>iterable</a:t>
            </a:r>
            <a:r>
              <a:rPr lang="en-US" dirty="0"/>
              <a:t> value (a sequence)</a:t>
            </a:r>
          </a:p>
          <a:p>
            <a:pPr marL="457200" indent="-457200">
              <a:buFont typeface="+mj-lt"/>
              <a:buAutoNum type="arabicPeriod"/>
            </a:pPr>
            <a:r>
              <a:rPr lang="en-US" dirty="0"/>
              <a:t>For each element in that sequence, in order:</a:t>
            </a:r>
          </a:p>
          <a:p>
            <a:pPr marL="857250" lvl="1" indent="-457200">
              <a:buFont typeface="+mj-lt"/>
              <a:buAutoNum type="alphaLcParenR"/>
            </a:pPr>
            <a:r>
              <a:rPr lang="en-US" dirty="0"/>
              <a:t>Bind </a:t>
            </a:r>
            <a:r>
              <a:rPr lang="en-US" i="1" dirty="0"/>
              <a:t>&lt;name&gt; </a:t>
            </a:r>
            <a:r>
              <a:rPr lang="en-US" dirty="0"/>
              <a:t>to that element in the current pass through the &lt;suite&gt;</a:t>
            </a:r>
          </a:p>
          <a:p>
            <a:pPr marL="857250" lvl="1" indent="-457200">
              <a:buFont typeface="+mj-lt"/>
              <a:buAutoNum type="alphaLcParenR"/>
            </a:pPr>
            <a:r>
              <a:rPr lang="en-US" dirty="0"/>
              <a:t>Execute the </a:t>
            </a:r>
            <a:r>
              <a:rPr lang="en-US" i="1" dirty="0"/>
              <a:t>&lt;suite&gt; </a:t>
            </a:r>
          </a:p>
          <a:p>
            <a:endParaRPr lang="en-US" dirty="0"/>
          </a:p>
        </p:txBody>
      </p:sp>
      <p:sp>
        <p:nvSpPr>
          <p:cNvPr id="6" name="TextBox 5">
            <a:extLst>
              <a:ext uri="{FF2B5EF4-FFF2-40B4-BE49-F238E27FC236}">
                <a16:creationId xmlns:a16="http://schemas.microsoft.com/office/drawing/2014/main" id="{23D5915A-6A8A-C0C6-CA92-442E3F0D62F5}"/>
              </a:ext>
            </a:extLst>
          </p:cNvPr>
          <p:cNvSpPr txBox="1"/>
          <p:nvPr/>
        </p:nvSpPr>
        <p:spPr>
          <a:xfrm>
            <a:off x="1193359" y="1930400"/>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&lt;name&gt; in &lt;expression&gt;:</a:t>
            </a:r>
          </a:p>
          <a:p>
            <a:r>
              <a:rPr lang="en-US" b="1" dirty="0">
                <a:latin typeface="Courier New" panose="02070309020205020404" pitchFamily="49" charset="0"/>
                <a:cs typeface="Courier New" panose="02070309020205020404" pitchFamily="49" charset="0"/>
              </a:rPr>
              <a:t>    &lt;suite&gt;</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675533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B3633-DE96-D394-9B42-907ACB607734}"/>
              </a:ext>
            </a:extLst>
          </p:cNvPr>
          <p:cNvSpPr>
            <a:spLocks noGrp="1"/>
          </p:cNvSpPr>
          <p:nvPr>
            <p:ph type="title"/>
          </p:nvPr>
        </p:nvSpPr>
        <p:spPr/>
        <p:txBody>
          <a:bodyPr/>
          <a:lstStyle/>
          <a:p>
            <a:r>
              <a:rPr lang="en-US" dirty="0"/>
              <a:t>Looping through nested list</a:t>
            </a:r>
          </a:p>
        </p:txBody>
      </p:sp>
      <p:sp>
        <p:nvSpPr>
          <p:cNvPr id="3" name="Content Placeholder 2">
            <a:extLst>
              <a:ext uri="{FF2B5EF4-FFF2-40B4-BE49-F238E27FC236}">
                <a16:creationId xmlns:a16="http://schemas.microsoft.com/office/drawing/2014/main" id="{D86A7A68-8F39-C64A-3C15-90809644EAF3}"/>
              </a:ext>
            </a:extLst>
          </p:cNvPr>
          <p:cNvSpPr>
            <a:spLocks noGrp="1"/>
          </p:cNvSpPr>
          <p:nvPr>
            <p:ph idx="1"/>
          </p:nvPr>
        </p:nvSpPr>
        <p:spPr>
          <a:xfrm>
            <a:off x="677334" y="3450273"/>
            <a:ext cx="8596668" cy="2591090"/>
          </a:xfrm>
        </p:spPr>
        <p:txBody>
          <a:bodyPr/>
          <a:lstStyle/>
          <a:p>
            <a:r>
              <a:rPr lang="en-US" dirty="0"/>
              <a:t>Use a nested for-in loop:</a:t>
            </a:r>
          </a:p>
          <a:p>
            <a:endParaRPr lang="en-US" dirty="0"/>
          </a:p>
          <a:p>
            <a:endParaRPr lang="en-US" dirty="0"/>
          </a:p>
          <a:p>
            <a:r>
              <a:rPr lang="en-US" dirty="0"/>
              <a:t>Remember what type of data is being stored in the loop variable!</a:t>
            </a:r>
          </a:p>
        </p:txBody>
      </p:sp>
      <p:sp>
        <p:nvSpPr>
          <p:cNvPr id="4" name="TextBox 3">
            <a:extLst>
              <a:ext uri="{FF2B5EF4-FFF2-40B4-BE49-F238E27FC236}">
                <a16:creationId xmlns:a16="http://schemas.microsoft.com/office/drawing/2014/main" id="{ABCE14D0-CACF-16AF-811A-322006F6F5E8}"/>
              </a:ext>
            </a:extLst>
          </p:cNvPr>
          <p:cNvSpPr txBox="1"/>
          <p:nvPr/>
        </p:nvSpPr>
        <p:spPr>
          <a:xfrm>
            <a:off x="1105509" y="1930400"/>
            <a:ext cx="816849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a:t>
            </a:r>
          </a:p>
          <a:p>
            <a:r>
              <a:rPr lang="en-US" b="1" dirty="0">
                <a:latin typeface="Courier New" panose="02070309020205020404" pitchFamily="49" charset="0"/>
                <a:cs typeface="Courier New" panose="02070309020205020404" pitchFamily="49" charset="0"/>
              </a:rPr>
              <a:t>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a:t>
            </a:r>
          </a:p>
          <a:p>
            <a:r>
              <a:rPr lang="en-US" b="1" dirty="0">
                <a:latin typeface="Courier New" panose="02070309020205020404" pitchFamily="49" charset="0"/>
                <a:cs typeface="Courier New" panose="02070309020205020404" pitchFamily="49" charset="0"/>
              </a:rPr>
              <a:t>            ]</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185F3E91-0529-D1F6-F65C-B6D4E7E9DB70}"/>
              </a:ext>
            </a:extLst>
          </p:cNvPr>
          <p:cNvSpPr txBox="1"/>
          <p:nvPr/>
        </p:nvSpPr>
        <p:spPr>
          <a:xfrm>
            <a:off x="1105509" y="3832821"/>
            <a:ext cx="8168493"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gymnast in gymnasts:</a:t>
            </a:r>
          </a:p>
          <a:p>
            <a:r>
              <a:rPr lang="en-US" b="1" dirty="0">
                <a:latin typeface="Courier New" panose="02070309020205020404" pitchFamily="49" charset="0"/>
                <a:cs typeface="Courier New" panose="02070309020205020404" pitchFamily="49" charset="0"/>
              </a:rPr>
              <a:t>    for data in gymnast:</a:t>
            </a:r>
          </a:p>
          <a:p>
            <a:r>
              <a:rPr lang="en-US" b="1" dirty="0">
                <a:latin typeface="Courier New" panose="02070309020205020404" pitchFamily="49" charset="0"/>
                <a:cs typeface="Courier New" panose="02070309020205020404" pitchFamily="49" charset="0"/>
              </a:rPr>
              <a:t>        print(data, end="|")</a:t>
            </a:r>
          </a:p>
        </p:txBody>
      </p:sp>
    </p:spTree>
    <p:extLst>
      <p:ext uri="{BB962C8B-B14F-4D97-AF65-F5344CB8AC3E}">
        <p14:creationId xmlns:p14="http://schemas.microsoft.com/office/powerpoint/2010/main" val="27151407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E6A74-72D6-5783-D836-7F4556E47CEB}"/>
              </a:ext>
            </a:extLst>
          </p:cNvPr>
          <p:cNvSpPr>
            <a:spLocks noGrp="1"/>
          </p:cNvSpPr>
          <p:nvPr>
            <p:ph type="title"/>
          </p:nvPr>
        </p:nvSpPr>
        <p:spPr/>
        <p:txBody>
          <a:bodyPr/>
          <a:lstStyle/>
          <a:p>
            <a:r>
              <a:rPr lang="en-US" dirty="0"/>
              <a:t>Sequence unpacking in for statements</a:t>
            </a:r>
          </a:p>
        </p:txBody>
      </p:sp>
      <p:sp>
        <p:nvSpPr>
          <p:cNvPr id="3" name="Content Placeholder 2">
            <a:extLst>
              <a:ext uri="{FF2B5EF4-FFF2-40B4-BE49-F238E27FC236}">
                <a16:creationId xmlns:a16="http://schemas.microsoft.com/office/drawing/2014/main" id="{DE004E09-21D5-A331-20A8-DE54C106887F}"/>
              </a:ext>
            </a:extLst>
          </p:cNvPr>
          <p:cNvSpPr>
            <a:spLocks noGrp="1"/>
          </p:cNvSpPr>
          <p:nvPr>
            <p:ph idx="1"/>
          </p:nvPr>
        </p:nvSpPr>
        <p:spPr>
          <a:xfrm>
            <a:off x="677334" y="3813243"/>
            <a:ext cx="8596668" cy="2228120"/>
          </a:xfrm>
        </p:spPr>
        <p:txBody>
          <a:bodyPr/>
          <a:lstStyle/>
          <a:p>
            <a:r>
              <a:rPr lang="en-US" dirty="0"/>
              <a:t>Each name is bound to a value, like in multiple assignment.</a:t>
            </a:r>
          </a:p>
        </p:txBody>
      </p:sp>
      <p:sp>
        <p:nvSpPr>
          <p:cNvPr id="5" name="TextBox 4">
            <a:extLst>
              <a:ext uri="{FF2B5EF4-FFF2-40B4-BE49-F238E27FC236}">
                <a16:creationId xmlns:a16="http://schemas.microsoft.com/office/drawing/2014/main" id="{1240FE3F-BC9A-3356-1B94-BED328EB3463}"/>
              </a:ext>
            </a:extLst>
          </p:cNvPr>
          <p:cNvSpPr txBox="1"/>
          <p:nvPr/>
        </p:nvSpPr>
        <p:spPr>
          <a:xfrm>
            <a:off x="1144720" y="1930400"/>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pairs = [[1, 2], [2, 2], [3, 2], [4, 4]]</a:t>
            </a:r>
          </a:p>
          <a:p>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for x, y in pairs:</a:t>
            </a:r>
          </a:p>
          <a:p>
            <a:r>
              <a:rPr lang="en-US" b="1" dirty="0">
                <a:latin typeface="Courier New" panose="02070309020205020404" pitchFamily="49" charset="0"/>
                <a:cs typeface="Courier New" panose="02070309020205020404" pitchFamily="49" charset="0"/>
              </a:rPr>
              <a:t>    if x == 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+ 1</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369641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93621-46F2-52C8-8BFC-D37EF3A723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2C888D-3F2B-89B2-7D6D-7921626A7A4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783226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6127F-71D3-FCB8-B03D-9DA40884DE7E}"/>
              </a:ext>
            </a:extLst>
          </p:cNvPr>
          <p:cNvSpPr>
            <a:spLocks noGrp="1"/>
          </p:cNvSpPr>
          <p:nvPr>
            <p:ph type="title"/>
          </p:nvPr>
        </p:nvSpPr>
        <p:spPr/>
        <p:txBody>
          <a:bodyPr/>
          <a:lstStyle/>
          <a:p>
            <a:r>
              <a:rPr lang="en-US" dirty="0"/>
              <a:t>Working with Files</a:t>
            </a:r>
          </a:p>
        </p:txBody>
      </p:sp>
      <p:sp>
        <p:nvSpPr>
          <p:cNvPr id="4" name="Text Placeholder 3">
            <a:extLst>
              <a:ext uri="{FF2B5EF4-FFF2-40B4-BE49-F238E27FC236}">
                <a16:creationId xmlns:a16="http://schemas.microsoft.com/office/drawing/2014/main" id="{E26BA4A2-F04F-9BBA-D3DF-D806A8B153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918333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A672DC-1311-1C79-24EB-B8981A184548}"/>
              </a:ext>
            </a:extLst>
          </p:cNvPr>
          <p:cNvSpPr>
            <a:spLocks noGrp="1"/>
          </p:cNvSpPr>
          <p:nvPr>
            <p:ph type="title"/>
          </p:nvPr>
        </p:nvSpPr>
        <p:spPr/>
        <p:txBody>
          <a:bodyPr/>
          <a:lstStyle/>
          <a:p>
            <a:r>
              <a:rPr lang="en-US" dirty="0"/>
              <a:t>Opening and closing files</a:t>
            </a:r>
          </a:p>
        </p:txBody>
      </p:sp>
      <p:sp>
        <p:nvSpPr>
          <p:cNvPr id="5" name="Content Placeholder 4">
            <a:extLst>
              <a:ext uri="{FF2B5EF4-FFF2-40B4-BE49-F238E27FC236}">
                <a16:creationId xmlns:a16="http://schemas.microsoft.com/office/drawing/2014/main" id="{61ACBBCE-4C51-E666-2EB6-7D96351314C6}"/>
              </a:ext>
            </a:extLst>
          </p:cNvPr>
          <p:cNvSpPr>
            <a:spLocks noGrp="1"/>
          </p:cNvSpPr>
          <p:nvPr>
            <p:ph idx="1"/>
          </p:nvPr>
        </p:nvSpPr>
        <p:spPr/>
        <p:txBody>
          <a:bodyPr/>
          <a:lstStyle/>
          <a:p>
            <a:r>
              <a:rPr lang="en-US" dirty="0"/>
              <a:t>To access files from our programs, we need to be able to open and close them</a:t>
            </a:r>
          </a:p>
          <a:p>
            <a:r>
              <a:rPr lang="en-US" dirty="0"/>
              <a:t>To open a file:</a:t>
            </a:r>
          </a:p>
          <a:p>
            <a:endParaRPr lang="en-US" dirty="0"/>
          </a:p>
          <a:p>
            <a:pPr lvl="1"/>
            <a:r>
              <a:rPr lang="en-US" i="1" dirty="0"/>
              <a:t>&lt;filename&gt; </a:t>
            </a:r>
            <a:r>
              <a:rPr lang="en-US" dirty="0"/>
              <a:t>is just the disk path to the file.  If it is in the current directory, you can just specify the filename</a:t>
            </a:r>
          </a:p>
          <a:p>
            <a:pPr lvl="1"/>
            <a:r>
              <a:rPr lang="en-US" dirty="0"/>
              <a:t>&lt;access mode&gt; let's you tell the computer how you're going to access the file, </a:t>
            </a:r>
            <a:r>
              <a:rPr lang="en-US" b="1" i="1" dirty="0"/>
              <a:t>'r'</a:t>
            </a:r>
            <a:r>
              <a:rPr lang="en-US" dirty="0"/>
              <a:t> to read, </a:t>
            </a:r>
            <a:r>
              <a:rPr lang="en-US" b="1" i="1" dirty="0"/>
              <a:t>'w'</a:t>
            </a:r>
            <a:r>
              <a:rPr lang="en-US" dirty="0"/>
              <a:t> to write (overwriting what is already there, and </a:t>
            </a:r>
            <a:r>
              <a:rPr lang="en-US" b="1" i="1" dirty="0"/>
              <a:t>'a'</a:t>
            </a:r>
            <a:r>
              <a:rPr lang="en-US" dirty="0"/>
              <a:t> to append to an existing file.</a:t>
            </a:r>
          </a:p>
          <a:p>
            <a:pPr lvl="1"/>
            <a:endParaRPr lang="en-US" dirty="0"/>
          </a:p>
          <a:p>
            <a:r>
              <a:rPr lang="en-US" dirty="0"/>
              <a:t>To close a file we use the </a:t>
            </a:r>
            <a:r>
              <a:rPr lang="en-US" i="1" dirty="0"/>
              <a:t>close() </a:t>
            </a:r>
            <a:r>
              <a:rPr lang="en-US" dirty="0"/>
              <a:t>function</a:t>
            </a:r>
          </a:p>
        </p:txBody>
      </p:sp>
      <p:sp>
        <p:nvSpPr>
          <p:cNvPr id="6" name="TextBox 5">
            <a:extLst>
              <a:ext uri="{FF2B5EF4-FFF2-40B4-BE49-F238E27FC236}">
                <a16:creationId xmlns:a16="http://schemas.microsoft.com/office/drawing/2014/main" id="{4A80F6C9-0F96-A390-321D-1A5515E1F67A}"/>
              </a:ext>
            </a:extLst>
          </p:cNvPr>
          <p:cNvSpPr txBox="1"/>
          <p:nvPr/>
        </p:nvSpPr>
        <p:spPr>
          <a:xfrm>
            <a:off x="1077118" y="310583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a:t>
            </a:r>
            <a:r>
              <a:rPr lang="en-US" b="1" dirty="0">
                <a:latin typeface="Courier New" panose="02070309020205020404" pitchFamily="49" charset="0"/>
                <a:cs typeface="Courier New" panose="02070309020205020404" pitchFamily="49" charset="0"/>
              </a:rPr>
              <a:t> = open(&lt;filename&gt;,&lt;access mode&gt;)</a:t>
            </a:r>
          </a:p>
        </p:txBody>
      </p:sp>
      <p:sp>
        <p:nvSpPr>
          <p:cNvPr id="8" name="TextBox 7">
            <a:extLst>
              <a:ext uri="{FF2B5EF4-FFF2-40B4-BE49-F238E27FC236}">
                <a16:creationId xmlns:a16="http://schemas.microsoft.com/office/drawing/2014/main" id="{960D6B85-670E-E28D-4A76-E695D32FB8A4}"/>
              </a:ext>
            </a:extLst>
          </p:cNvPr>
          <p:cNvSpPr txBox="1"/>
          <p:nvPr/>
        </p:nvSpPr>
        <p:spPr>
          <a:xfrm>
            <a:off x="1477168" y="514418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a:t>
            </a:r>
            <a:r>
              <a:rPr lang="en-US" b="1" dirty="0">
                <a:latin typeface="Courier New" panose="02070309020205020404" pitchFamily="49" charset="0"/>
                <a:cs typeface="Courier New" panose="02070309020205020404" pitchFamily="49" charset="0"/>
              </a:rPr>
              <a:t> = open('</a:t>
            </a:r>
            <a:r>
              <a:rPr lang="en-US" b="1" dirty="0" err="1">
                <a:latin typeface="Courier New" panose="02070309020205020404" pitchFamily="49" charset="0"/>
                <a:cs typeface="Courier New" panose="02070309020205020404" pitchFamily="49" charset="0"/>
              </a:rPr>
              <a:t>student_data.csv','r</a:t>
            </a:r>
            <a:r>
              <a:rPr lang="en-US" b="1" dirty="0">
                <a:latin typeface="Courier New" panose="02070309020205020404" pitchFamily="49" charset="0"/>
                <a:cs typeface="Courier New" panose="02070309020205020404" pitchFamily="49" charset="0"/>
              </a:rPr>
              <a:t>')</a:t>
            </a:r>
          </a:p>
        </p:txBody>
      </p:sp>
      <p:sp>
        <p:nvSpPr>
          <p:cNvPr id="9" name="TextBox 8">
            <a:extLst>
              <a:ext uri="{FF2B5EF4-FFF2-40B4-BE49-F238E27FC236}">
                <a16:creationId xmlns:a16="http://schemas.microsoft.com/office/drawing/2014/main" id="{41A85D80-33BB-1047-6A90-12B8CC5D55BE}"/>
              </a:ext>
            </a:extLst>
          </p:cNvPr>
          <p:cNvSpPr txBox="1"/>
          <p:nvPr/>
        </p:nvSpPr>
        <p:spPr>
          <a:xfrm>
            <a:off x="1077118" y="593595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myFile.close</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2880032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05F3D-1171-2BA2-8DE0-E8596C0BE183}"/>
              </a:ext>
            </a:extLst>
          </p:cNvPr>
          <p:cNvSpPr>
            <a:spLocks noGrp="1"/>
          </p:cNvSpPr>
          <p:nvPr>
            <p:ph type="title"/>
          </p:nvPr>
        </p:nvSpPr>
        <p:spPr/>
        <p:txBody>
          <a:bodyPr/>
          <a:lstStyle/>
          <a:p>
            <a:r>
              <a:rPr lang="en-US" dirty="0"/>
              <a:t>The </a:t>
            </a:r>
            <a:r>
              <a:rPr lang="en-US" b="1" i="1" dirty="0"/>
              <a:t>with</a:t>
            </a:r>
            <a:r>
              <a:rPr lang="en-US" dirty="0"/>
              <a:t> Statement</a:t>
            </a:r>
          </a:p>
        </p:txBody>
      </p:sp>
      <p:sp>
        <p:nvSpPr>
          <p:cNvPr id="3" name="Content Placeholder 2">
            <a:extLst>
              <a:ext uri="{FF2B5EF4-FFF2-40B4-BE49-F238E27FC236}">
                <a16:creationId xmlns:a16="http://schemas.microsoft.com/office/drawing/2014/main" id="{E18094F5-10C8-2A35-9FD3-89D2B90C2DCC}"/>
              </a:ext>
            </a:extLst>
          </p:cNvPr>
          <p:cNvSpPr>
            <a:spLocks noGrp="1"/>
          </p:cNvSpPr>
          <p:nvPr>
            <p:ph idx="1"/>
          </p:nvPr>
        </p:nvSpPr>
        <p:spPr/>
        <p:txBody>
          <a:bodyPr/>
          <a:lstStyle/>
          <a:p>
            <a:r>
              <a:rPr lang="en-US" dirty="0"/>
              <a:t>If you don't like remembering to write the close() command, you can also use the </a:t>
            </a:r>
            <a:r>
              <a:rPr lang="en-US" b="1" i="1" dirty="0"/>
              <a:t>with</a:t>
            </a:r>
            <a:r>
              <a:rPr lang="en-US" dirty="0"/>
              <a:t> statement:</a:t>
            </a:r>
          </a:p>
          <a:p>
            <a:endParaRPr lang="en-US" dirty="0"/>
          </a:p>
          <a:p>
            <a:endParaRPr lang="en-US" dirty="0"/>
          </a:p>
          <a:p>
            <a:r>
              <a:rPr lang="en-US" dirty="0"/>
              <a:t>In this form, you put all the code that uses the file in the suite under the </a:t>
            </a:r>
            <a:r>
              <a:rPr lang="en-US" i="1" dirty="0"/>
              <a:t>with</a:t>
            </a:r>
            <a:r>
              <a:rPr lang="en-US" dirty="0"/>
              <a:t> statement as the header for the compound statement.</a:t>
            </a:r>
          </a:p>
          <a:p>
            <a:r>
              <a:rPr lang="en-US" dirty="0"/>
              <a:t>Once the suite of commands is done executing, the file is automatically closed.</a:t>
            </a:r>
          </a:p>
          <a:p>
            <a:r>
              <a:rPr lang="en-US" dirty="0"/>
              <a:t>If you need to use the file again later, you will need to reopen it.  Or use the other form to keep it open until you are done (and then call </a:t>
            </a:r>
            <a:r>
              <a:rPr lang="en-US" i="1" dirty="0"/>
              <a:t>close() </a:t>
            </a:r>
            <a:r>
              <a:rPr lang="en-US" dirty="0"/>
              <a:t>). </a:t>
            </a:r>
          </a:p>
          <a:p>
            <a:endParaRPr lang="en-US" dirty="0"/>
          </a:p>
          <a:p>
            <a:endParaRPr lang="en-US" dirty="0"/>
          </a:p>
          <a:p>
            <a:endParaRPr lang="en-US" dirty="0"/>
          </a:p>
        </p:txBody>
      </p:sp>
      <p:sp>
        <p:nvSpPr>
          <p:cNvPr id="4" name="TextBox 3">
            <a:extLst>
              <a:ext uri="{FF2B5EF4-FFF2-40B4-BE49-F238E27FC236}">
                <a16:creationId xmlns:a16="http://schemas.microsoft.com/office/drawing/2014/main" id="{97AF5C43-E9A6-B3FA-82AC-9586CC7F49E4}"/>
              </a:ext>
            </a:extLst>
          </p:cNvPr>
          <p:cNvSpPr txBox="1"/>
          <p:nvPr/>
        </p:nvSpPr>
        <p:spPr>
          <a:xfrm>
            <a:off x="1011129" y="2690336"/>
            <a:ext cx="826287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with open(&lt;filename&gt;,&lt;access mode&gt;) as &lt;name&gt;:</a:t>
            </a:r>
            <a:endParaRPr lang="en-US" b="1" dirty="0">
              <a:solidFill>
                <a:schemeClr val="accent2"/>
              </a:solidFill>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 code that uses the file &lt;name&gt;  </a:t>
            </a:r>
          </a:p>
        </p:txBody>
      </p:sp>
    </p:spTree>
    <p:extLst>
      <p:ext uri="{BB962C8B-B14F-4D97-AF65-F5344CB8AC3E}">
        <p14:creationId xmlns:p14="http://schemas.microsoft.com/office/powerpoint/2010/main" val="2283526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3DB61-7187-4E99-B6D3-74C138C1CC00}"/>
              </a:ext>
            </a:extLst>
          </p:cNvPr>
          <p:cNvSpPr>
            <a:spLocks noGrp="1"/>
          </p:cNvSpPr>
          <p:nvPr>
            <p:ph type="title"/>
          </p:nvPr>
        </p:nvSpPr>
        <p:spPr/>
        <p:txBody>
          <a:bodyPr/>
          <a:lstStyle/>
          <a:p>
            <a:r>
              <a:rPr lang="en-US" dirty="0"/>
              <a:t>Anatomy of a function definition</a:t>
            </a:r>
          </a:p>
        </p:txBody>
      </p:sp>
      <p:sp>
        <p:nvSpPr>
          <p:cNvPr id="3" name="Content Placeholder 2">
            <a:extLst>
              <a:ext uri="{FF2B5EF4-FFF2-40B4-BE49-F238E27FC236}">
                <a16:creationId xmlns:a16="http://schemas.microsoft.com/office/drawing/2014/main" id="{802A81FC-4436-AA04-0085-7B0B15499F5F}"/>
              </a:ext>
            </a:extLst>
          </p:cNvPr>
          <p:cNvSpPr>
            <a:spLocks noGrp="1"/>
          </p:cNvSpPr>
          <p:nvPr>
            <p:ph idx="1"/>
          </p:nvPr>
        </p:nvSpPr>
        <p:spPr>
          <a:xfrm>
            <a:off x="677334" y="1930401"/>
            <a:ext cx="8596668" cy="709104"/>
          </a:xfrm>
        </p:spPr>
        <p:txBody>
          <a:bodyPr/>
          <a:lstStyle/>
          <a:p>
            <a:r>
              <a:rPr lang="en-US" dirty="0"/>
              <a:t>The first line is called the </a:t>
            </a:r>
            <a:r>
              <a:rPr lang="en-US" b="1" dirty="0"/>
              <a:t>function signature</a:t>
            </a:r>
            <a:r>
              <a:rPr lang="en-US" dirty="0"/>
              <a:t>, all lines after are considered the </a:t>
            </a:r>
            <a:r>
              <a:rPr lang="en-US" b="1" dirty="0"/>
              <a:t>function body</a:t>
            </a:r>
            <a:r>
              <a:rPr lang="en-US" dirty="0"/>
              <a:t>.</a:t>
            </a:r>
          </a:p>
        </p:txBody>
      </p:sp>
      <p:sp>
        <p:nvSpPr>
          <p:cNvPr id="4" name="TextBox 3">
            <a:extLst>
              <a:ext uri="{FF2B5EF4-FFF2-40B4-BE49-F238E27FC236}">
                <a16:creationId xmlns:a16="http://schemas.microsoft.com/office/drawing/2014/main" id="{3E8FF85C-102D-5940-DCBD-98F6851584FA}"/>
              </a:ext>
            </a:extLst>
          </p:cNvPr>
          <p:cNvSpPr txBox="1"/>
          <p:nvPr/>
        </p:nvSpPr>
        <p:spPr>
          <a:xfrm>
            <a:off x="1086353" y="2639505"/>
            <a:ext cx="7690001"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&lt;name&gt;(&lt;parameters&gt;):        #</a:t>
            </a:r>
            <a:r>
              <a:rPr lang="en-US" b="1" dirty="0">
                <a:latin typeface="Courier New" panose="02070309020205020404" pitchFamily="49" charset="0"/>
                <a:cs typeface="Courier New" panose="02070309020205020404" pitchFamily="49" charset="0"/>
                <a:sym typeface="Wingdings" panose="05000000000000000000" pitchFamily="2" charset="2"/>
              </a:rPr>
              <a:t> Function signature</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return &lt;return expression&gt;   #</a:t>
            </a:r>
            <a:r>
              <a:rPr lang="en-US" b="1" dirty="0">
                <a:latin typeface="Courier New" panose="02070309020205020404" pitchFamily="49" charset="0"/>
                <a:cs typeface="Courier New" panose="02070309020205020404" pitchFamily="49" charset="0"/>
                <a:sym typeface="Wingdings" panose="05000000000000000000" pitchFamily="2" charset="2"/>
              </a:rPr>
              <a:t> Function body</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31E9516F-3515-A582-BE7E-2FCF1265E65F}"/>
              </a:ext>
            </a:extLst>
          </p:cNvPr>
          <p:cNvSpPr txBox="1"/>
          <p:nvPr/>
        </p:nvSpPr>
        <p:spPr>
          <a:xfrm>
            <a:off x="1086353" y="3429000"/>
            <a:ext cx="7690001"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add(num1, num2):             #</a:t>
            </a:r>
            <a:r>
              <a:rPr lang="en-US" b="1" dirty="0">
                <a:latin typeface="Courier New" panose="02070309020205020404" pitchFamily="49" charset="0"/>
                <a:cs typeface="Courier New" panose="02070309020205020404" pitchFamily="49" charset="0"/>
                <a:sym typeface="Wingdings" panose="05000000000000000000" pitchFamily="2" charset="2"/>
              </a:rPr>
              <a:t> Function signature</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return num1 + num2           #</a:t>
            </a:r>
            <a:r>
              <a:rPr lang="en-US" b="1" dirty="0">
                <a:latin typeface="Courier New" panose="02070309020205020404" pitchFamily="49" charset="0"/>
                <a:cs typeface="Courier New" panose="02070309020205020404" pitchFamily="49" charset="0"/>
                <a:sym typeface="Wingdings" panose="05000000000000000000" pitchFamily="2" charset="2"/>
              </a:rPr>
              <a:t> Function body</a:t>
            </a:r>
            <a:endParaRPr lang="en-US" b="1" dirty="0">
              <a:latin typeface="Courier New" panose="02070309020205020404" pitchFamily="49" charset="0"/>
              <a:cs typeface="Courier New" panose="02070309020205020404" pitchFamily="49" charset="0"/>
            </a:endParaRPr>
          </a:p>
        </p:txBody>
      </p:sp>
      <p:sp>
        <p:nvSpPr>
          <p:cNvPr id="6" name="Content Placeholder 2">
            <a:extLst>
              <a:ext uri="{FF2B5EF4-FFF2-40B4-BE49-F238E27FC236}">
                <a16:creationId xmlns:a16="http://schemas.microsoft.com/office/drawing/2014/main" id="{81AB623E-3D62-FAD6-E045-AC9E176B501D}"/>
              </a:ext>
            </a:extLst>
          </p:cNvPr>
          <p:cNvSpPr txBox="1">
            <a:spLocks/>
          </p:cNvSpPr>
          <p:nvPr/>
        </p:nvSpPr>
        <p:spPr>
          <a:xfrm>
            <a:off x="677334" y="4189694"/>
            <a:ext cx="8596668" cy="43886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The function body can have multiple lines</a:t>
            </a:r>
          </a:p>
        </p:txBody>
      </p:sp>
      <p:sp>
        <p:nvSpPr>
          <p:cNvPr id="7" name="TextBox 6">
            <a:extLst>
              <a:ext uri="{FF2B5EF4-FFF2-40B4-BE49-F238E27FC236}">
                <a16:creationId xmlns:a16="http://schemas.microsoft.com/office/drawing/2014/main" id="{1E1D5392-524C-25FD-D396-67D4EA4FB673}"/>
              </a:ext>
            </a:extLst>
          </p:cNvPr>
          <p:cNvSpPr txBox="1"/>
          <p:nvPr/>
        </p:nvSpPr>
        <p:spPr>
          <a:xfrm>
            <a:off x="1086352" y="4656023"/>
            <a:ext cx="7690001"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add(num1, num2):             #</a:t>
            </a:r>
            <a:r>
              <a:rPr lang="en-US" b="1" dirty="0">
                <a:latin typeface="Courier New" panose="02070309020205020404" pitchFamily="49" charset="0"/>
                <a:cs typeface="Courier New" panose="02070309020205020404" pitchFamily="49" charset="0"/>
                <a:sym typeface="Wingdings" panose="05000000000000000000" pitchFamily="2" charset="2"/>
              </a:rPr>
              <a:t> Function signature</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sum = num1 + num2            #</a:t>
            </a:r>
            <a:r>
              <a:rPr lang="en-US" b="1" dirty="0">
                <a:latin typeface="Courier New" panose="02070309020205020404" pitchFamily="49" charset="0"/>
                <a:cs typeface="Courier New" panose="02070309020205020404" pitchFamily="49" charset="0"/>
                <a:sym typeface="Wingdings" panose="05000000000000000000" pitchFamily="2" charset="2"/>
              </a:rPr>
              <a:t> Function body</a:t>
            </a:r>
          </a:p>
          <a:p>
            <a:r>
              <a:rPr lang="en-US" b="1" dirty="0">
                <a:latin typeface="Courier New" panose="02070309020205020404" pitchFamily="49" charset="0"/>
                <a:cs typeface="Courier New" panose="02070309020205020404" pitchFamily="49" charset="0"/>
                <a:sym typeface="Wingdings" panose="05000000000000000000" pitchFamily="2" charset="2"/>
              </a:rPr>
              <a:t>    return sum                   </a:t>
            </a:r>
            <a:r>
              <a:rPr lang="en-US" b="1" dirty="0">
                <a:latin typeface="Courier New" panose="02070309020205020404" pitchFamily="49" charset="0"/>
                <a:cs typeface="Courier New" panose="02070309020205020404" pitchFamily="49" charset="0"/>
              </a:rPr>
              <a:t>#</a:t>
            </a:r>
            <a:r>
              <a:rPr lang="en-US" b="1" dirty="0">
                <a:latin typeface="Courier New" panose="02070309020205020404" pitchFamily="49" charset="0"/>
                <a:cs typeface="Courier New" panose="02070309020205020404" pitchFamily="49" charset="0"/>
                <a:sym typeface="Wingdings" panose="05000000000000000000" pitchFamily="2" charset="2"/>
              </a:rPr>
              <a:t> Function body</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738075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B0F66-2DC7-D904-3AB2-C5A18F66A91E}"/>
              </a:ext>
            </a:extLst>
          </p:cNvPr>
          <p:cNvSpPr>
            <a:spLocks noGrp="1"/>
          </p:cNvSpPr>
          <p:nvPr>
            <p:ph type="title"/>
          </p:nvPr>
        </p:nvSpPr>
        <p:spPr/>
        <p:txBody>
          <a:bodyPr/>
          <a:lstStyle/>
          <a:p>
            <a:r>
              <a:rPr lang="en-US" dirty="0"/>
              <a:t>Reading text from files</a:t>
            </a:r>
          </a:p>
        </p:txBody>
      </p:sp>
      <p:sp>
        <p:nvSpPr>
          <p:cNvPr id="3" name="Content Placeholder 2">
            <a:extLst>
              <a:ext uri="{FF2B5EF4-FFF2-40B4-BE49-F238E27FC236}">
                <a16:creationId xmlns:a16="http://schemas.microsoft.com/office/drawing/2014/main" id="{E247D554-A0B8-D08A-05D6-592C0C693545}"/>
              </a:ext>
            </a:extLst>
          </p:cNvPr>
          <p:cNvSpPr>
            <a:spLocks noGrp="1"/>
          </p:cNvSpPr>
          <p:nvPr>
            <p:ph idx="1"/>
          </p:nvPr>
        </p:nvSpPr>
        <p:spPr/>
        <p:txBody>
          <a:bodyPr/>
          <a:lstStyle/>
          <a:p>
            <a:r>
              <a:rPr lang="en-US" dirty="0"/>
              <a:t>To read textual data from files you have several options</a:t>
            </a:r>
          </a:p>
          <a:p>
            <a:r>
              <a:rPr lang="en-US" dirty="0"/>
              <a:t>Read in the entire file at once into a single string object:</a:t>
            </a:r>
          </a:p>
          <a:p>
            <a:endParaRPr lang="en-US" dirty="0"/>
          </a:p>
          <a:p>
            <a:r>
              <a:rPr lang="en-US" dirty="0"/>
              <a:t>Read in all the lines in the file into a list of strings:</a:t>
            </a:r>
          </a:p>
          <a:p>
            <a:endParaRPr lang="en-US" dirty="0"/>
          </a:p>
          <a:p>
            <a:r>
              <a:rPr lang="en-US" dirty="0"/>
              <a:t>Read a single line:</a:t>
            </a:r>
          </a:p>
          <a:p>
            <a:endParaRPr lang="en-US" dirty="0"/>
          </a:p>
          <a:p>
            <a:r>
              <a:rPr lang="en-US" dirty="0"/>
              <a:t>If you read all the lines into a list, you can then loop over them with a for statement:</a:t>
            </a:r>
          </a:p>
        </p:txBody>
      </p:sp>
      <p:sp>
        <p:nvSpPr>
          <p:cNvPr id="4" name="TextBox 3">
            <a:extLst>
              <a:ext uri="{FF2B5EF4-FFF2-40B4-BE49-F238E27FC236}">
                <a16:creationId xmlns:a16="http://schemas.microsoft.com/office/drawing/2014/main" id="{B5E94693-9F67-ECCF-5AEB-5AFD93ECB5B3}"/>
              </a:ext>
            </a:extLst>
          </p:cNvPr>
          <p:cNvSpPr txBox="1"/>
          <p:nvPr/>
        </p:nvSpPr>
        <p:spPr>
          <a:xfrm>
            <a:off x="1086643" y="2781984"/>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data = </a:t>
            </a:r>
            <a:r>
              <a:rPr lang="en-US" b="1" dirty="0" err="1">
                <a:latin typeface="Courier New" panose="02070309020205020404" pitchFamily="49" charset="0"/>
                <a:cs typeface="Courier New" panose="02070309020205020404" pitchFamily="49" charset="0"/>
              </a:rPr>
              <a:t>myFile.read</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EFE0B7DD-A68C-7C30-CDEC-304EEECDD562}"/>
              </a:ext>
            </a:extLst>
          </p:cNvPr>
          <p:cNvSpPr txBox="1"/>
          <p:nvPr/>
        </p:nvSpPr>
        <p:spPr>
          <a:xfrm>
            <a:off x="1086643" y="3685567"/>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data_lines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myFile.readlines</a:t>
            </a:r>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54D090E3-EAC9-67D0-3049-C7965118F774}"/>
              </a:ext>
            </a:extLst>
          </p:cNvPr>
          <p:cNvSpPr txBox="1"/>
          <p:nvPr/>
        </p:nvSpPr>
        <p:spPr>
          <a:xfrm>
            <a:off x="1086642" y="4516266"/>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one_line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myFile.readline</a:t>
            </a:r>
            <a:r>
              <a:rPr lang="en-US" b="1"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8BA05962-11DD-CEED-BD4E-4572EF78327C}"/>
              </a:ext>
            </a:extLst>
          </p:cNvPr>
          <p:cNvSpPr txBox="1"/>
          <p:nvPr/>
        </p:nvSpPr>
        <p:spPr>
          <a:xfrm>
            <a:off x="1086642" y="571804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line in </a:t>
            </a:r>
            <a:r>
              <a:rPr lang="en-US" b="1" dirty="0" err="1">
                <a:latin typeface="Courier New" panose="02070309020205020404" pitchFamily="49" charset="0"/>
                <a:cs typeface="Courier New" panose="02070309020205020404" pitchFamily="49" charset="0"/>
              </a:rPr>
              <a:t>data_lines</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 work with the line variable</a:t>
            </a:r>
          </a:p>
        </p:txBody>
      </p:sp>
    </p:spTree>
    <p:extLst>
      <p:ext uri="{BB962C8B-B14F-4D97-AF65-F5344CB8AC3E}">
        <p14:creationId xmlns:p14="http://schemas.microsoft.com/office/powerpoint/2010/main" val="1523064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4FABA-52DA-7F4E-E719-6E826A041B98}"/>
              </a:ext>
            </a:extLst>
          </p:cNvPr>
          <p:cNvSpPr>
            <a:spLocks noGrp="1"/>
          </p:cNvSpPr>
          <p:nvPr>
            <p:ph type="title"/>
          </p:nvPr>
        </p:nvSpPr>
        <p:spPr/>
        <p:txBody>
          <a:bodyPr/>
          <a:lstStyle/>
          <a:p>
            <a:r>
              <a:rPr lang="en-US" dirty="0"/>
              <a:t>Writing to files</a:t>
            </a:r>
          </a:p>
        </p:txBody>
      </p:sp>
      <p:sp>
        <p:nvSpPr>
          <p:cNvPr id="3" name="Content Placeholder 2">
            <a:extLst>
              <a:ext uri="{FF2B5EF4-FFF2-40B4-BE49-F238E27FC236}">
                <a16:creationId xmlns:a16="http://schemas.microsoft.com/office/drawing/2014/main" id="{514C9F53-7AA0-927E-1D8D-FF336BAF35D9}"/>
              </a:ext>
            </a:extLst>
          </p:cNvPr>
          <p:cNvSpPr>
            <a:spLocks noGrp="1"/>
          </p:cNvSpPr>
          <p:nvPr>
            <p:ph idx="1"/>
          </p:nvPr>
        </p:nvSpPr>
        <p:spPr/>
        <p:txBody>
          <a:bodyPr/>
          <a:lstStyle/>
          <a:p>
            <a:r>
              <a:rPr lang="en-US" dirty="0"/>
              <a:t>When writing to a file you have a couple of options:</a:t>
            </a:r>
          </a:p>
          <a:p>
            <a:r>
              <a:rPr lang="en-US" dirty="0"/>
              <a:t>Write a single string as a single line:</a:t>
            </a:r>
          </a:p>
          <a:p>
            <a:endParaRPr lang="en-US" dirty="0"/>
          </a:p>
          <a:p>
            <a:r>
              <a:rPr lang="en-US" dirty="0"/>
              <a:t>Write a collection of strings (like a list):</a:t>
            </a:r>
          </a:p>
          <a:p>
            <a:endParaRPr lang="en-US" sz="1400" dirty="0"/>
          </a:p>
          <a:p>
            <a:endParaRPr lang="en-US" sz="1400" dirty="0"/>
          </a:p>
          <a:p>
            <a:pPr lvl="1"/>
            <a:r>
              <a:rPr lang="en-US" dirty="0"/>
              <a:t>Note: </a:t>
            </a:r>
            <a:r>
              <a:rPr lang="en-US" dirty="0" err="1"/>
              <a:t>writelines</a:t>
            </a:r>
            <a:r>
              <a:rPr lang="en-US" dirty="0"/>
              <a:t>() doesn't put newlines after each item, it just writes the items in the collection, it's up to you to add the newlines if they are not already part of the collection items being written</a:t>
            </a:r>
          </a:p>
          <a:p>
            <a:endParaRPr lang="en-US" dirty="0"/>
          </a:p>
        </p:txBody>
      </p:sp>
      <p:sp>
        <p:nvSpPr>
          <p:cNvPr id="4" name="TextBox 3">
            <a:extLst>
              <a:ext uri="{FF2B5EF4-FFF2-40B4-BE49-F238E27FC236}">
                <a16:creationId xmlns:a16="http://schemas.microsoft.com/office/drawing/2014/main" id="{6EE95040-E5EF-0FD0-22A8-08F86B250EF3}"/>
              </a:ext>
            </a:extLst>
          </p:cNvPr>
          <p:cNvSpPr txBox="1"/>
          <p:nvPr/>
        </p:nvSpPr>
        <p:spPr>
          <a:xfrm>
            <a:off x="1086643" y="278198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out_file.write</a:t>
            </a:r>
            <a:r>
              <a:rPr lang="en-US" b="1" dirty="0">
                <a:latin typeface="Courier New" panose="02070309020205020404" pitchFamily="49" charset="0"/>
                <a:cs typeface="Courier New" panose="02070309020205020404" pitchFamily="49" charset="0"/>
              </a:rPr>
              <a:t>(line)</a:t>
            </a:r>
          </a:p>
        </p:txBody>
      </p:sp>
      <p:sp>
        <p:nvSpPr>
          <p:cNvPr id="5" name="TextBox 4">
            <a:extLst>
              <a:ext uri="{FF2B5EF4-FFF2-40B4-BE49-F238E27FC236}">
                <a16:creationId xmlns:a16="http://schemas.microsoft.com/office/drawing/2014/main" id="{DCBD9A3D-8B7E-A3F9-1623-EE290DD62D5D}"/>
              </a:ext>
            </a:extLst>
          </p:cNvPr>
          <p:cNvSpPr txBox="1"/>
          <p:nvPr/>
        </p:nvSpPr>
        <p:spPr>
          <a:xfrm>
            <a:off x="1086642" y="3688319"/>
            <a:ext cx="6631709"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myList</a:t>
            </a:r>
            <a:r>
              <a:rPr lang="en-US" b="1" dirty="0">
                <a:latin typeface="Courier New" panose="02070309020205020404" pitchFamily="49" charset="0"/>
                <a:cs typeface="Courier New" panose="02070309020205020404" pitchFamily="49" charset="0"/>
              </a:rPr>
              <a:t> = ['Line 1', 'Line 2', 'Line 3']</a:t>
            </a:r>
          </a:p>
          <a:p>
            <a:r>
              <a:rPr lang="en-US" b="1" dirty="0" err="1">
                <a:latin typeface="Courier New" panose="02070309020205020404" pitchFamily="49" charset="0"/>
                <a:cs typeface="Courier New" panose="02070309020205020404" pitchFamily="49" charset="0"/>
              </a:rPr>
              <a:t>out_file.writelines</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myList</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19638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6DAFC-4D8B-B20F-7709-0C9FF2F6F3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7C2357-614C-0418-30DE-362B081376C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5200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542BC-D705-26BB-9A5D-AE972632CBEF}"/>
              </a:ext>
            </a:extLst>
          </p:cNvPr>
          <p:cNvSpPr>
            <a:spLocks noGrp="1"/>
          </p:cNvSpPr>
          <p:nvPr>
            <p:ph type="title"/>
          </p:nvPr>
        </p:nvSpPr>
        <p:spPr/>
        <p:txBody>
          <a:bodyPr/>
          <a:lstStyle/>
          <a:p>
            <a:r>
              <a:rPr lang="en-US" dirty="0"/>
              <a:t>Function arguments</a:t>
            </a:r>
          </a:p>
        </p:txBody>
      </p:sp>
      <p:sp>
        <p:nvSpPr>
          <p:cNvPr id="3" name="Content Placeholder 2">
            <a:extLst>
              <a:ext uri="{FF2B5EF4-FFF2-40B4-BE49-F238E27FC236}">
                <a16:creationId xmlns:a16="http://schemas.microsoft.com/office/drawing/2014/main" id="{03CF9C83-2468-D971-E43A-B63524BA6E62}"/>
              </a:ext>
            </a:extLst>
          </p:cNvPr>
          <p:cNvSpPr>
            <a:spLocks noGrp="1"/>
          </p:cNvSpPr>
          <p:nvPr>
            <p:ph idx="1"/>
          </p:nvPr>
        </p:nvSpPr>
        <p:spPr>
          <a:xfrm>
            <a:off x="677334" y="1930401"/>
            <a:ext cx="8596668" cy="424872"/>
          </a:xfrm>
        </p:spPr>
        <p:txBody>
          <a:bodyPr/>
          <a:lstStyle/>
          <a:p>
            <a:r>
              <a:rPr lang="en-US" dirty="0"/>
              <a:t>We can pass in any expressions as arguments</a:t>
            </a:r>
          </a:p>
        </p:txBody>
      </p:sp>
      <p:sp>
        <p:nvSpPr>
          <p:cNvPr id="4" name="TextBox 3">
            <a:extLst>
              <a:ext uri="{FF2B5EF4-FFF2-40B4-BE49-F238E27FC236}">
                <a16:creationId xmlns:a16="http://schemas.microsoft.com/office/drawing/2014/main" id="{B91EC053-9300-EB4D-ED2E-8822AEF99EB9}"/>
              </a:ext>
            </a:extLst>
          </p:cNvPr>
          <p:cNvSpPr txBox="1"/>
          <p:nvPr/>
        </p:nvSpPr>
        <p:spPr>
          <a:xfrm>
            <a:off x="1058645" y="2355273"/>
            <a:ext cx="6631709"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add(num1, num2):</a:t>
            </a:r>
          </a:p>
          <a:p>
            <a:r>
              <a:rPr lang="pt-BR" b="1" dirty="0">
                <a:latin typeface="Courier New" panose="02070309020205020404" pitchFamily="49" charset="0"/>
                <a:cs typeface="Courier New" panose="02070309020205020404" pitchFamily="49" charset="0"/>
              </a:rPr>
              <a:t>    return num1 + num2</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6B7C61AC-D501-DE6D-4A56-7DFCC7F5A166}"/>
              </a:ext>
            </a:extLst>
          </p:cNvPr>
          <p:cNvSpPr txBox="1"/>
          <p:nvPr/>
        </p:nvSpPr>
        <p:spPr>
          <a:xfrm>
            <a:off x="1058644" y="3103310"/>
            <a:ext cx="6631709" cy="923330"/>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x = 1</a:t>
            </a:r>
          </a:p>
          <a:p>
            <a:r>
              <a:rPr lang="pt-BR" b="1" dirty="0">
                <a:latin typeface="Courier New" panose="02070309020205020404" pitchFamily="49" charset="0"/>
                <a:cs typeface="Courier New" panose="02070309020205020404" pitchFamily="49" charset="0"/>
              </a:rPr>
              <a:t>y = 2</a:t>
            </a:r>
          </a:p>
          <a:p>
            <a:r>
              <a:rPr lang="pt-BR" b="1" dirty="0">
                <a:latin typeface="Courier New" panose="02070309020205020404" pitchFamily="49" charset="0"/>
                <a:cs typeface="Courier New" panose="02070309020205020404" pitchFamily="49" charset="0"/>
              </a:rPr>
              <a:t>add(x, y)</a:t>
            </a:r>
            <a:endParaRPr lang="en-US"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58E0E40A-E5DD-D53E-A5DA-10FE9343E628}"/>
              </a:ext>
            </a:extLst>
          </p:cNvPr>
          <p:cNvSpPr txBox="1"/>
          <p:nvPr/>
        </p:nvSpPr>
        <p:spPr>
          <a:xfrm>
            <a:off x="1058644" y="4128346"/>
            <a:ext cx="6631709"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x = 3</a:t>
            </a:r>
          </a:p>
          <a:p>
            <a:r>
              <a:rPr lang="pt-BR" b="1" dirty="0">
                <a:latin typeface="Courier New" panose="02070309020205020404" pitchFamily="49" charset="0"/>
                <a:cs typeface="Courier New" panose="02070309020205020404" pitchFamily="49" charset="0"/>
              </a:rPr>
              <a:t>add(x * x, x + x)</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693143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177E1-1DE4-D305-05D6-4F873E59C83F}"/>
              </a:ext>
            </a:extLst>
          </p:cNvPr>
          <p:cNvSpPr>
            <a:spLocks noGrp="1"/>
          </p:cNvSpPr>
          <p:nvPr>
            <p:ph type="title"/>
          </p:nvPr>
        </p:nvSpPr>
        <p:spPr/>
        <p:txBody>
          <a:bodyPr/>
          <a:lstStyle/>
          <a:p>
            <a:r>
              <a:rPr lang="en-US" dirty="0"/>
              <a:t>Default parameters</a:t>
            </a:r>
          </a:p>
        </p:txBody>
      </p:sp>
      <p:sp>
        <p:nvSpPr>
          <p:cNvPr id="3" name="Content Placeholder 2">
            <a:extLst>
              <a:ext uri="{FF2B5EF4-FFF2-40B4-BE49-F238E27FC236}">
                <a16:creationId xmlns:a16="http://schemas.microsoft.com/office/drawing/2014/main" id="{2EC0B707-1996-7463-B7BE-68B0916A3234}"/>
              </a:ext>
            </a:extLst>
          </p:cNvPr>
          <p:cNvSpPr>
            <a:spLocks noGrp="1"/>
          </p:cNvSpPr>
          <p:nvPr>
            <p:ph idx="1"/>
          </p:nvPr>
        </p:nvSpPr>
        <p:spPr/>
        <p:txBody>
          <a:bodyPr/>
          <a:lstStyle/>
          <a:p>
            <a:r>
              <a:rPr lang="en-US" dirty="0"/>
              <a:t>In the function signature, a parameter can specify a </a:t>
            </a:r>
            <a:r>
              <a:rPr lang="en-US" b="1" dirty="0"/>
              <a:t>default value</a:t>
            </a:r>
            <a:r>
              <a:rPr lang="en-US" dirty="0"/>
              <a:t>. If that argument isn't passed in, the default value is used instead.</a:t>
            </a:r>
          </a:p>
          <a:p>
            <a:endParaRPr lang="en-US" dirty="0"/>
          </a:p>
          <a:p>
            <a:endParaRPr lang="en-US" dirty="0"/>
          </a:p>
          <a:p>
            <a:r>
              <a:rPr lang="en-US" dirty="0"/>
              <a:t> These two lines of code have the same result:</a:t>
            </a:r>
          </a:p>
          <a:p>
            <a:endParaRPr lang="en-US" dirty="0"/>
          </a:p>
          <a:p>
            <a:endParaRPr lang="en-US" dirty="0"/>
          </a:p>
          <a:p>
            <a:r>
              <a:rPr lang="en-US" dirty="0"/>
              <a:t>Default arguments can be </a:t>
            </a:r>
            <a:r>
              <a:rPr lang="en-US" dirty="0" err="1"/>
              <a:t>overriden</a:t>
            </a:r>
            <a:r>
              <a:rPr lang="en-US" dirty="0"/>
              <a:t> two ways:</a:t>
            </a:r>
          </a:p>
        </p:txBody>
      </p:sp>
      <p:sp>
        <p:nvSpPr>
          <p:cNvPr id="4" name="TextBox 3">
            <a:extLst>
              <a:ext uri="{FF2B5EF4-FFF2-40B4-BE49-F238E27FC236}">
                <a16:creationId xmlns:a16="http://schemas.microsoft.com/office/drawing/2014/main" id="{E03188BC-CFDD-6862-358B-747FB690A3D3}"/>
              </a:ext>
            </a:extLst>
          </p:cNvPr>
          <p:cNvSpPr txBox="1"/>
          <p:nvPr/>
        </p:nvSpPr>
        <p:spPr>
          <a:xfrm>
            <a:off x="1004907" y="2618999"/>
            <a:ext cx="8269095"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calculate_dog_age</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human_years</a:t>
            </a:r>
            <a:r>
              <a:rPr lang="en-US" b="1" dirty="0">
                <a:latin typeface="Courier New" panose="02070309020205020404" pitchFamily="49" charset="0"/>
                <a:cs typeface="Courier New" panose="02070309020205020404" pitchFamily="49" charset="0"/>
              </a:rPr>
              <a:t>, multiplier = 7):</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human_years</a:t>
            </a:r>
            <a:r>
              <a:rPr lang="en-US" b="1" dirty="0">
                <a:latin typeface="Courier New" panose="02070309020205020404" pitchFamily="49" charset="0"/>
                <a:cs typeface="Courier New" panose="02070309020205020404" pitchFamily="49" charset="0"/>
              </a:rPr>
              <a:t> * multiplier</a:t>
            </a:r>
          </a:p>
        </p:txBody>
      </p:sp>
      <p:sp>
        <p:nvSpPr>
          <p:cNvPr id="5" name="TextBox 4">
            <a:extLst>
              <a:ext uri="{FF2B5EF4-FFF2-40B4-BE49-F238E27FC236}">
                <a16:creationId xmlns:a16="http://schemas.microsoft.com/office/drawing/2014/main" id="{E5F9A2FE-E9D1-87F4-D0D8-DCA2A2B7C822}"/>
              </a:ext>
            </a:extLst>
          </p:cNvPr>
          <p:cNvSpPr txBox="1"/>
          <p:nvPr/>
        </p:nvSpPr>
        <p:spPr>
          <a:xfrm>
            <a:off x="1004907" y="3953654"/>
            <a:ext cx="8269095"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calculate_dog_age</a:t>
            </a:r>
            <a:r>
              <a:rPr lang="en-US" b="1" dirty="0">
                <a:latin typeface="Courier New" panose="02070309020205020404" pitchFamily="49" charset="0"/>
                <a:cs typeface="Courier New" panose="02070309020205020404" pitchFamily="49" charset="0"/>
              </a:rPr>
              <a:t>(3)</a:t>
            </a:r>
          </a:p>
          <a:p>
            <a:r>
              <a:rPr lang="en-US" b="1" dirty="0" err="1">
                <a:latin typeface="Courier New" panose="02070309020205020404" pitchFamily="49" charset="0"/>
                <a:cs typeface="Courier New" panose="02070309020205020404" pitchFamily="49" charset="0"/>
              </a:rPr>
              <a:t>calculate_dog_age</a:t>
            </a:r>
            <a:r>
              <a:rPr lang="en-US" b="1" dirty="0">
                <a:latin typeface="Courier New" panose="02070309020205020404" pitchFamily="49" charset="0"/>
                <a:cs typeface="Courier New" panose="02070309020205020404" pitchFamily="49" charset="0"/>
              </a:rPr>
              <a:t>(3, 7)</a:t>
            </a:r>
          </a:p>
        </p:txBody>
      </p:sp>
      <p:sp>
        <p:nvSpPr>
          <p:cNvPr id="6" name="TextBox 5">
            <a:extLst>
              <a:ext uri="{FF2B5EF4-FFF2-40B4-BE49-F238E27FC236}">
                <a16:creationId xmlns:a16="http://schemas.microsoft.com/office/drawing/2014/main" id="{C9308920-6819-90D9-DC97-499C8B5F639D}"/>
              </a:ext>
            </a:extLst>
          </p:cNvPr>
          <p:cNvSpPr txBox="1"/>
          <p:nvPr/>
        </p:nvSpPr>
        <p:spPr>
          <a:xfrm>
            <a:off x="1004906" y="5214417"/>
            <a:ext cx="8269095"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calculate_dog_age</a:t>
            </a:r>
            <a:r>
              <a:rPr lang="en-US" b="1" dirty="0">
                <a:latin typeface="Courier New" panose="02070309020205020404" pitchFamily="49" charset="0"/>
                <a:cs typeface="Courier New" panose="02070309020205020404" pitchFamily="49" charset="0"/>
              </a:rPr>
              <a:t>(3, 6)</a:t>
            </a:r>
          </a:p>
          <a:p>
            <a:r>
              <a:rPr lang="en-US" b="1" dirty="0" err="1">
                <a:latin typeface="Courier New" panose="02070309020205020404" pitchFamily="49" charset="0"/>
                <a:cs typeface="Courier New" panose="02070309020205020404" pitchFamily="49" charset="0"/>
              </a:rPr>
              <a:t>calculate_dog_age</a:t>
            </a:r>
            <a:r>
              <a:rPr lang="en-US" b="1" dirty="0">
                <a:latin typeface="Courier New" panose="02070309020205020404" pitchFamily="49" charset="0"/>
                <a:cs typeface="Courier New" panose="02070309020205020404" pitchFamily="49" charset="0"/>
              </a:rPr>
              <a:t>(3, multiplier=6)</a:t>
            </a:r>
          </a:p>
        </p:txBody>
      </p:sp>
    </p:spTree>
    <p:extLst>
      <p:ext uri="{BB962C8B-B14F-4D97-AF65-F5344CB8AC3E}">
        <p14:creationId xmlns:p14="http://schemas.microsoft.com/office/powerpoint/2010/main" val="3087150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F8EC9-40E1-F4B7-C9C8-BACB3CAB5F6F}"/>
              </a:ext>
            </a:extLst>
          </p:cNvPr>
          <p:cNvSpPr>
            <a:spLocks noGrp="1"/>
          </p:cNvSpPr>
          <p:nvPr>
            <p:ph type="title"/>
          </p:nvPr>
        </p:nvSpPr>
        <p:spPr/>
        <p:txBody>
          <a:bodyPr/>
          <a:lstStyle/>
          <a:p>
            <a:r>
              <a:rPr lang="en-US" dirty="0"/>
              <a:t>Return values</a:t>
            </a:r>
          </a:p>
        </p:txBody>
      </p:sp>
      <p:sp>
        <p:nvSpPr>
          <p:cNvPr id="3" name="Content Placeholder 2">
            <a:extLst>
              <a:ext uri="{FF2B5EF4-FFF2-40B4-BE49-F238E27FC236}">
                <a16:creationId xmlns:a16="http://schemas.microsoft.com/office/drawing/2014/main" id="{F22A9A4E-47C6-19B3-47CF-EB581C277355}"/>
              </a:ext>
            </a:extLst>
          </p:cNvPr>
          <p:cNvSpPr>
            <a:spLocks noGrp="1"/>
          </p:cNvSpPr>
          <p:nvPr>
            <p:ph idx="1"/>
          </p:nvPr>
        </p:nvSpPr>
        <p:spPr/>
        <p:txBody>
          <a:bodyPr/>
          <a:lstStyle/>
          <a:p>
            <a:r>
              <a:rPr lang="en-US" dirty="0"/>
              <a:t>The </a:t>
            </a:r>
            <a:r>
              <a:rPr lang="en-US" b="1" i="1" dirty="0"/>
              <a:t>return</a:t>
            </a:r>
            <a:r>
              <a:rPr lang="en-US" dirty="0"/>
              <a:t> keyword returns a value to whoever calls the function (and exits the function).</a:t>
            </a:r>
          </a:p>
          <a:p>
            <a:endParaRPr lang="en-US" dirty="0"/>
          </a:p>
          <a:p>
            <a:endParaRPr lang="en-US" dirty="0"/>
          </a:p>
          <a:p>
            <a:endParaRPr lang="en-US" dirty="0"/>
          </a:p>
          <a:p>
            <a:r>
              <a:rPr lang="en-US" dirty="0"/>
              <a:t>Reminder: You can use function calls in expressions:</a:t>
            </a:r>
          </a:p>
          <a:p>
            <a:endParaRPr lang="en-US" dirty="0"/>
          </a:p>
          <a:p>
            <a:r>
              <a:rPr lang="en-US" dirty="0"/>
              <a:t>...and nest function calls inside function calls:</a:t>
            </a:r>
          </a:p>
        </p:txBody>
      </p:sp>
      <p:sp>
        <p:nvSpPr>
          <p:cNvPr id="5" name="TextBox 4">
            <a:extLst>
              <a:ext uri="{FF2B5EF4-FFF2-40B4-BE49-F238E27FC236}">
                <a16:creationId xmlns:a16="http://schemas.microsoft.com/office/drawing/2014/main" id="{69F4850C-AE68-44B3-4FAA-C2D04990033C}"/>
              </a:ext>
            </a:extLst>
          </p:cNvPr>
          <p:cNvSpPr txBox="1"/>
          <p:nvPr/>
        </p:nvSpPr>
        <p:spPr>
          <a:xfrm>
            <a:off x="1012463" y="2697018"/>
            <a:ext cx="6631709" cy="1200329"/>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add(num1, num2):</a:t>
            </a:r>
          </a:p>
          <a:p>
            <a:r>
              <a:rPr lang="pt-BR" b="1" dirty="0">
                <a:latin typeface="Courier New" panose="02070309020205020404" pitchFamily="49" charset="0"/>
                <a:cs typeface="Courier New" panose="02070309020205020404" pitchFamily="49" charset="0"/>
              </a:rPr>
              <a:t>    return num1 + num2</a:t>
            </a:r>
          </a:p>
          <a:p>
            <a:endParaRPr lang="pt-BR" b="1" dirty="0">
              <a:latin typeface="Courier New" panose="02070309020205020404" pitchFamily="49" charset="0"/>
              <a:cs typeface="Courier New" panose="02070309020205020404" pitchFamily="49" charset="0"/>
            </a:endParaRPr>
          </a:p>
          <a:p>
            <a:r>
              <a:rPr lang="pt-BR" b="1" dirty="0">
                <a:latin typeface="Courier New" panose="02070309020205020404" pitchFamily="49" charset="0"/>
                <a:cs typeface="Courier New" panose="02070309020205020404" pitchFamily="49" charset="0"/>
              </a:rPr>
              <a:t>sum = add(2, 4)</a:t>
            </a:r>
            <a:endParaRPr lang="en-US"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2D825623-7025-366B-3A55-E1E380153E70}"/>
              </a:ext>
            </a:extLst>
          </p:cNvPr>
          <p:cNvSpPr txBox="1"/>
          <p:nvPr/>
        </p:nvSpPr>
        <p:spPr>
          <a:xfrm>
            <a:off x="1012463" y="4369190"/>
            <a:ext cx="6631709" cy="369332"/>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big_sum = add(200, 412) + add (312, 256)</a:t>
            </a:r>
            <a:endParaRPr lang="en-US"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D2781E43-4EA1-7792-E377-3CBF08F37EA4}"/>
              </a:ext>
            </a:extLst>
          </p:cNvPr>
          <p:cNvSpPr txBox="1"/>
          <p:nvPr/>
        </p:nvSpPr>
        <p:spPr>
          <a:xfrm>
            <a:off x="1012463" y="5233314"/>
            <a:ext cx="6631709" cy="369332"/>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huge_sum = add(add(200, 412), add (312, 256))</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43597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E74A5-F7EB-EC17-C333-B91249CAA637}"/>
              </a:ext>
            </a:extLst>
          </p:cNvPr>
          <p:cNvSpPr>
            <a:spLocks noGrp="1"/>
          </p:cNvSpPr>
          <p:nvPr>
            <p:ph type="title"/>
          </p:nvPr>
        </p:nvSpPr>
        <p:spPr/>
        <p:txBody>
          <a:bodyPr/>
          <a:lstStyle/>
          <a:p>
            <a:r>
              <a:rPr lang="en-US" dirty="0"/>
              <a:t>Multiple return values</a:t>
            </a:r>
          </a:p>
        </p:txBody>
      </p:sp>
      <p:sp>
        <p:nvSpPr>
          <p:cNvPr id="3" name="Content Placeholder 2">
            <a:extLst>
              <a:ext uri="{FF2B5EF4-FFF2-40B4-BE49-F238E27FC236}">
                <a16:creationId xmlns:a16="http://schemas.microsoft.com/office/drawing/2014/main" id="{363AE296-B70B-C686-85AF-79D81E68CDDA}"/>
              </a:ext>
            </a:extLst>
          </p:cNvPr>
          <p:cNvSpPr>
            <a:spLocks noGrp="1"/>
          </p:cNvSpPr>
          <p:nvPr>
            <p:ph idx="1"/>
          </p:nvPr>
        </p:nvSpPr>
        <p:spPr/>
        <p:txBody>
          <a:bodyPr/>
          <a:lstStyle/>
          <a:p>
            <a:r>
              <a:rPr lang="en-US" dirty="0"/>
              <a:t>A function can specify multiple return values, separated by commas.</a:t>
            </a:r>
          </a:p>
          <a:p>
            <a:endParaRPr lang="en-US" dirty="0"/>
          </a:p>
          <a:p>
            <a:endParaRPr lang="en-US" dirty="0"/>
          </a:p>
          <a:p>
            <a:endParaRPr lang="en-US" dirty="0"/>
          </a:p>
          <a:p>
            <a:r>
              <a:rPr lang="en-US" dirty="0"/>
              <a:t>Any code that calls that function must also "unpack it" using commas:</a:t>
            </a:r>
          </a:p>
        </p:txBody>
      </p:sp>
      <p:sp>
        <p:nvSpPr>
          <p:cNvPr id="4" name="TextBox 3">
            <a:extLst>
              <a:ext uri="{FF2B5EF4-FFF2-40B4-BE49-F238E27FC236}">
                <a16:creationId xmlns:a16="http://schemas.microsoft.com/office/drawing/2014/main" id="{5CA7F4D6-7BD1-947D-2F99-A482C06E11D6}"/>
              </a:ext>
            </a:extLst>
          </p:cNvPr>
          <p:cNvSpPr txBox="1"/>
          <p:nvPr/>
        </p:nvSpPr>
        <p:spPr>
          <a:xfrm>
            <a:off x="1004907" y="2309091"/>
            <a:ext cx="8269095"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divide_exact</a:t>
            </a:r>
            <a:r>
              <a:rPr lang="en-US" b="1" dirty="0">
                <a:latin typeface="Courier New" panose="02070309020205020404" pitchFamily="49" charset="0"/>
                <a:cs typeface="Courier New" panose="02070309020205020404" pitchFamily="49" charset="0"/>
              </a:rPr>
              <a:t>(n, d):</a:t>
            </a:r>
          </a:p>
          <a:p>
            <a:r>
              <a:rPr lang="en-US" b="1" dirty="0">
                <a:latin typeface="Courier New" panose="02070309020205020404" pitchFamily="49" charset="0"/>
                <a:cs typeface="Courier New" panose="02070309020205020404" pitchFamily="49" charset="0"/>
              </a:rPr>
              <a:t>    quotient = n // d</a:t>
            </a:r>
          </a:p>
          <a:p>
            <a:r>
              <a:rPr lang="en-US" b="1" dirty="0">
                <a:latin typeface="Courier New" panose="02070309020205020404" pitchFamily="49" charset="0"/>
                <a:cs typeface="Courier New" panose="02070309020205020404" pitchFamily="49" charset="0"/>
              </a:rPr>
              <a:t>    remainder = n % d</a:t>
            </a:r>
          </a:p>
          <a:p>
            <a:r>
              <a:rPr lang="en-US" b="1" dirty="0">
                <a:latin typeface="Courier New" panose="02070309020205020404" pitchFamily="49" charset="0"/>
                <a:cs typeface="Courier New" panose="02070309020205020404" pitchFamily="49" charset="0"/>
              </a:rPr>
              <a:t>    return quotient, remainder</a:t>
            </a:r>
            <a:endParaRPr lang="en-US" b="1" dirty="0">
              <a:solidFill>
                <a:srgbClr val="FF0000"/>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8801C759-1FCE-2CC0-F975-27799B6DA840}"/>
              </a:ext>
            </a:extLst>
          </p:cNvPr>
          <p:cNvSpPr txBox="1"/>
          <p:nvPr/>
        </p:nvSpPr>
        <p:spPr>
          <a:xfrm>
            <a:off x="1004906" y="4059382"/>
            <a:ext cx="8269095" cy="369332"/>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q, r = divide_exact(618, 10)</a:t>
            </a:r>
            <a:endParaRPr lang="en-US" b="1" dirty="0">
              <a:solidFill>
                <a:srgbClr val="FF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704497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CS111-Template</Template>
  <TotalTime>1551</TotalTime>
  <Words>3167</Words>
  <Application>Microsoft Office PowerPoint</Application>
  <PresentationFormat>Widescreen</PresentationFormat>
  <Paragraphs>494</Paragraphs>
  <Slides>52</Slides>
  <Notes>2</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Courier New</vt:lpstr>
      <vt:lpstr>Trebuchet MS</vt:lpstr>
      <vt:lpstr>Wingdings 3</vt:lpstr>
      <vt:lpstr>Facet</vt:lpstr>
      <vt:lpstr>PowerPoint Presentation</vt:lpstr>
      <vt:lpstr>Functions, Loops,  Lists, &amp; Files</vt:lpstr>
      <vt:lpstr>Functions</vt:lpstr>
      <vt:lpstr>Defining functions</vt:lpstr>
      <vt:lpstr>Anatomy of a function definition</vt:lpstr>
      <vt:lpstr>Function arguments</vt:lpstr>
      <vt:lpstr>Default parameters</vt:lpstr>
      <vt:lpstr>Return values</vt:lpstr>
      <vt:lpstr>Multiple return values</vt:lpstr>
      <vt:lpstr>Spot the bug #1</vt:lpstr>
      <vt:lpstr>Spot the bug #2</vt:lpstr>
      <vt:lpstr>Spot the bug #3</vt:lpstr>
      <vt:lpstr>The None value</vt:lpstr>
      <vt:lpstr>Boolean expressions in functions</vt:lpstr>
      <vt:lpstr>Conditionals in functions</vt:lpstr>
      <vt:lpstr>Returns inside conditionals</vt:lpstr>
      <vt:lpstr>PowerPoint Presentation</vt:lpstr>
      <vt:lpstr>While loops</vt:lpstr>
      <vt:lpstr>While loops</vt:lpstr>
      <vt:lpstr>Using a counter variable</vt:lpstr>
      <vt:lpstr>Beware infinite loops</vt:lpstr>
      <vt:lpstr>Execution of loops</vt:lpstr>
      <vt:lpstr>Loops in functions</vt:lpstr>
      <vt:lpstr>The break statement</vt:lpstr>
      <vt:lpstr>PowerPoint Presentation</vt:lpstr>
      <vt:lpstr>Lists </vt:lpstr>
      <vt:lpstr>Lists</vt:lpstr>
      <vt:lpstr>List length</vt:lpstr>
      <vt:lpstr>Accessing list items (brackets)</vt:lpstr>
      <vt:lpstr>Accessing list items (brackets)</vt:lpstr>
      <vt:lpstr>Accessing list items (function)</vt:lpstr>
      <vt:lpstr>List concatenation</vt:lpstr>
      <vt:lpstr>List repetition</vt:lpstr>
      <vt:lpstr>Adding to lists</vt:lpstr>
      <vt:lpstr>Nested lists</vt:lpstr>
      <vt:lpstr>Accessing nested list items</vt:lpstr>
      <vt:lpstr>PowerPoint Presentation</vt:lpstr>
      <vt:lpstr>Containment</vt:lpstr>
      <vt:lpstr>Containment operator</vt:lpstr>
      <vt:lpstr>PowerPoint Presentation</vt:lpstr>
      <vt:lpstr>For statements</vt:lpstr>
      <vt:lpstr>For loop</vt:lpstr>
      <vt:lpstr>For statement execution procedure</vt:lpstr>
      <vt:lpstr>Looping through nested list</vt:lpstr>
      <vt:lpstr>Sequence unpacking in for statements</vt:lpstr>
      <vt:lpstr>PowerPoint Presentation</vt:lpstr>
      <vt:lpstr>Working with Files</vt:lpstr>
      <vt:lpstr>Opening and closing files</vt:lpstr>
      <vt:lpstr>The with Statement</vt:lpstr>
      <vt:lpstr>Reading text from files</vt:lpstr>
      <vt:lpstr>Writing to files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14</cp:revision>
  <dcterms:created xsi:type="dcterms:W3CDTF">2023-08-29T17:25:32Z</dcterms:created>
  <dcterms:modified xsi:type="dcterms:W3CDTF">2024-06-27T17:28:22Z</dcterms:modified>
</cp:coreProperties>
</file>