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99" r:id="rId2"/>
    <p:sldId id="256" r:id="rId3"/>
    <p:sldId id="257" r:id="rId4"/>
    <p:sldId id="259" r:id="rId5"/>
    <p:sldId id="258" r:id="rId6"/>
    <p:sldId id="260" r:id="rId7"/>
    <p:sldId id="261" r:id="rId8"/>
    <p:sldId id="287" r:id="rId9"/>
    <p:sldId id="288" r:id="rId10"/>
    <p:sldId id="289" r:id="rId11"/>
    <p:sldId id="262" r:id="rId12"/>
    <p:sldId id="263" r:id="rId13"/>
    <p:sldId id="264" r:id="rId14"/>
    <p:sldId id="293" r:id="rId15"/>
    <p:sldId id="292" r:id="rId16"/>
    <p:sldId id="290" r:id="rId17"/>
    <p:sldId id="291" r:id="rId18"/>
    <p:sldId id="29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95" r:id="rId30"/>
    <p:sldId id="275" r:id="rId31"/>
    <p:sldId id="276" r:id="rId32"/>
    <p:sldId id="277" r:id="rId33"/>
    <p:sldId id="279" r:id="rId34"/>
    <p:sldId id="296" r:id="rId35"/>
    <p:sldId id="280" r:id="rId36"/>
    <p:sldId id="281" r:id="rId37"/>
    <p:sldId id="282" r:id="rId38"/>
    <p:sldId id="297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library/functions.html#func-tuple" TargetMode="External"/><Relationship Id="rId2" Type="http://schemas.openxmlformats.org/officeDocument/2006/relationships/hyperlink" Target="https://docs.python.org/3/library/functions.html#func-lis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cs.python.org/3/library/functions.html#sorted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docs.python.org/3/library/functions.html#filter" TargetMode="External"/><Relationship Id="rId3" Type="http://schemas.openxmlformats.org/officeDocument/2006/relationships/hyperlink" Target="http://pythontutor.com/visualize.html#code=chocolate_bars%20%3D%20%28%2290%25%22,%20%2270%25%22,%20%2255%25%22%29%0A%0Aworst_first%20%3D%20reversed%28chocolate_bars%29%0A%0Afor%20chocolate%20in%20worst_first%3A%0A%20%20%20%20print%28chocolate%29&amp;cumulative=true&amp;curInstr=0&amp;heapPrimitives=nevernest&amp;mode=display&amp;origin=opt-frontend.js&amp;py=3&amp;rawInputLstJSON=%5B%5D&amp;textReferences=false" TargetMode="External"/><Relationship Id="rId7" Type="http://schemas.openxmlformats.org/officeDocument/2006/relationships/hyperlink" Target="http://pythontutor.com/visualize.html#code=nums%20%3D%20%5B1,%202,%203,%204,%205%5D%0A%0A%23%20Map%20returns%20an%20iterator%0Asquares1%20%3D%20map%28lambda%20num%3A%20num%20**%202,%20nums%29%0A%0A%23%20Create%20a%20list%20of%20all%20the%20elements%20from%20the%20iterator%0Asquares1%20%3D%20list%28squares1%29%0A%0A%23%20Compare%20to...%0Asquares2%20%3D%20%5Bnum**2%20for%20num%20in%20nums%5D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hyperlink" Target="https://docs.python.org/3/library/functions.html#reverse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python.org/3/library/functions.html#map" TargetMode="External"/><Relationship Id="rId5" Type="http://schemas.openxmlformats.org/officeDocument/2006/relationships/hyperlink" Target="http://pythontutor.com/composingprograms.html#code=eng_nums%20%3D%20%5B%22one%22,%20%22two%22,%20%22three%22%5D%0Aesp_nums%20%3D%20%5B%22uno%22,%20%22dos%22,%20%22tres%22%5D%0A%0Azip_iter%20%3D%20zip%28eng_nums,%20esp_nums%29%0Aeng,%20esp%20%3D%20next%28zip_iter%29%0Aprint%28eng,%20esp%29%0A%0Afor%20eng,%20esp%20in%20zip%28eng_nums,%20esp_nums%29%3A%0A%20%20%20%20print%28eng,%20esp%29&amp;cumulative=true&amp;curInstr=0&amp;mode=display&amp;origin=composingprograms.js&amp;py=3&amp;rawInputLstJSON=%5B%5D" TargetMode="External"/><Relationship Id="rId4" Type="http://schemas.openxmlformats.org/officeDocument/2006/relationships/hyperlink" Target="https://docs.python.org/3/library/functions.html#zip" TargetMode="External"/><Relationship Id="rId9" Type="http://schemas.openxmlformats.org/officeDocument/2006/relationships/hyperlink" Target="http://pythontutor.com/visualize.html#code=nums%20%3D%20%5B1,%202,%203,%204,%205%5D%0A%0A%23%20Filter%20returns%20an%20iterator%0Aeven1%20%3D%20filter%28lambda%20num%3A%20num%20%25%202%20%3D%3D%200,%20nums%29%0A%0A%23%20Create%20a%20list%20of%20all%20the%20elements%20from%20the%20iterator%0Aeven1%20%3D%20list%28even1%29%0A%0A%23%20Compare%20to...%0Aeven2%20%3D%20%5Bnum%20for%20num%20in%20nums%20if%20num%20%25%202%20%3D%3D%200%5D&amp;cumulative=true&amp;curInstr=0&amp;heapPrimitives=nevernest&amp;mode=display&amp;origin=opt-frontend.js&amp;py=3&amp;rawInputLstJSON=%5B%5D&amp;textReferences=false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evens%28%29%3A%0A%20%20%20%20num%20%3D%200%0A%20%20%20%20while%20num%20%3C%2010%3A%0A%20%20%20%20%20%20%20%20yield%20num%0A%20%20%20%20%20%20%20%20num%20%2B%3D%202%0A%20%20%20%20%20%20%20%20%0Aevengen%20%3D%20evens%28%29%0A%0Anext%28evengen%29%0Anext%28evengen%29%0Anext%28evengen%29&amp;cumulative=true&amp;curInstr=0&amp;mode=display&amp;origin=composingprograms.js&amp;py=3&amp;rawInputLstJSON=%5B%5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artoon of a person and a bug&#10;&#10;Description automatically generated">
            <a:extLst>
              <a:ext uri="{FF2B5EF4-FFF2-40B4-BE49-F238E27FC236}">
                <a16:creationId xmlns:a16="http://schemas.microsoft.com/office/drawing/2014/main" id="{E86695ED-BB27-A76A-AAC7-BDE09AB35B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32" y="1217453"/>
            <a:ext cx="10207136" cy="442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421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0DD42-8A0F-E423-CCDF-B97F38981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iterators for dictionaries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2FF66-45B2-1E2B-63B7-434AD489E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Python 3.6+, items in a </a:t>
            </a:r>
            <a:r>
              <a:rPr lang="en-US" dirty="0" err="1"/>
              <a:t>dict</a:t>
            </a:r>
            <a:r>
              <a:rPr lang="en-US" dirty="0"/>
              <a:t> are ordered according to when they were added.</a:t>
            </a:r>
          </a:p>
          <a:p>
            <a:endParaRPr lang="en-US" sz="1400" dirty="0"/>
          </a:p>
          <a:p>
            <a:r>
              <a:rPr lang="en-US" dirty="0"/>
              <a:t>An iterator for the keys:</a:t>
            </a:r>
          </a:p>
          <a:p>
            <a:endParaRPr lang="en-US" sz="3200" dirty="0"/>
          </a:p>
          <a:p>
            <a:r>
              <a:rPr lang="en-US" dirty="0"/>
              <a:t>An iterator for the values:</a:t>
            </a:r>
          </a:p>
          <a:p>
            <a:endParaRPr lang="en-US" sz="3200" dirty="0"/>
          </a:p>
          <a:p>
            <a:r>
              <a:rPr lang="en-US" dirty="0"/>
              <a:t>An iterator for key/value tuples: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16B52D-F911-347C-7F93-D59F9D8548C0}"/>
              </a:ext>
            </a:extLst>
          </p:cNvPr>
          <p:cNvSpPr txBox="1"/>
          <p:nvPr/>
        </p:nvSpPr>
        <p:spPr>
          <a:xfrm>
            <a:off x="1000541" y="2627984"/>
            <a:ext cx="9180407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prices = {"pineapple": 9.99, "pen": 2.99, "pineapple-pen": 19.99}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A4DA66-53C6-2B48-A7B4-FF604F81DE96}"/>
              </a:ext>
            </a:extLst>
          </p:cNvPr>
          <p:cNvSpPr txBox="1"/>
          <p:nvPr/>
        </p:nvSpPr>
        <p:spPr>
          <a:xfrm>
            <a:off x="1000541" y="3381160"/>
            <a:ext cx="827346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prices.keys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C86CE4-A4D2-AEFB-E27C-344CE71B5639}"/>
              </a:ext>
            </a:extLst>
          </p:cNvPr>
          <p:cNvSpPr txBox="1"/>
          <p:nvPr/>
        </p:nvSpPr>
        <p:spPr>
          <a:xfrm>
            <a:off x="1000541" y="4420762"/>
            <a:ext cx="827346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prices.values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CCF7C1-44D5-5AEA-92CA-649D6417CBEB}"/>
              </a:ext>
            </a:extLst>
          </p:cNvPr>
          <p:cNvSpPr txBox="1"/>
          <p:nvPr/>
        </p:nvSpPr>
        <p:spPr>
          <a:xfrm>
            <a:off x="1000540" y="5488645"/>
            <a:ext cx="827346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prices.items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945066-1B0C-9FBC-E512-148011674BC7}"/>
              </a:ext>
            </a:extLst>
          </p:cNvPr>
          <p:cNvSpPr txBox="1"/>
          <p:nvPr/>
        </p:nvSpPr>
        <p:spPr>
          <a:xfrm>
            <a:off x="3438043" y="3655988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"pineapple"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CFF405-063D-7BFE-2BC8-949F94315590}"/>
              </a:ext>
            </a:extLst>
          </p:cNvPr>
          <p:cNvSpPr txBox="1"/>
          <p:nvPr/>
        </p:nvSpPr>
        <p:spPr>
          <a:xfrm>
            <a:off x="3438043" y="4697761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9.99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B4E6FE-BDA6-0FCA-D27C-795CCCD3CD87}"/>
              </a:ext>
            </a:extLst>
          </p:cNvPr>
          <p:cNvSpPr txBox="1"/>
          <p:nvPr/>
        </p:nvSpPr>
        <p:spPr>
          <a:xfrm>
            <a:off x="3438043" y="5765644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("pineapple", 9.99)</a:t>
            </a:r>
          </a:p>
        </p:txBody>
      </p:sp>
    </p:spTree>
    <p:extLst>
      <p:ext uri="{BB962C8B-B14F-4D97-AF65-F5344CB8AC3E}">
        <p14:creationId xmlns:p14="http://schemas.microsoft.com/office/powerpoint/2010/main" val="2065589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9CEB8-4E08-B3BD-9766-4252D8EDF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loops with used-up iterators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4D3D09D-24AC-615C-36EE-B5F507BDD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361456"/>
            <a:ext cx="8596668" cy="2356637"/>
          </a:xfrm>
        </p:spPr>
        <p:txBody>
          <a:bodyPr/>
          <a:lstStyle/>
          <a:p>
            <a:r>
              <a:rPr lang="en-US" dirty="0"/>
              <a:t>Iterators are mutable! Once the iterator moves forward, it won't return the values that came before.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1C30C0-C45A-62D0-0DAD-2C5F5D7A8E2D}"/>
              </a:ext>
            </a:extLst>
          </p:cNvPr>
          <p:cNvSpPr txBox="1"/>
          <p:nvPr/>
        </p:nvSpPr>
        <p:spPr>
          <a:xfrm>
            <a:off x="1021463" y="1607131"/>
            <a:ext cx="663170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nums = range(1, 4)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num_iter = iter(nums)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first = next(num_iter)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num_iter: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print(num)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4348F5-E9B0-2F19-B438-487F55BB6547}"/>
              </a:ext>
            </a:extLst>
          </p:cNvPr>
          <p:cNvSpPr txBox="1"/>
          <p:nvPr/>
        </p:nvSpPr>
        <p:spPr>
          <a:xfrm>
            <a:off x="1021463" y="4050149"/>
            <a:ext cx="6631709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nums = range(1, 4)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num_iter = iter(nums)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num_iter: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print(num)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num_iter: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+= num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print(sum)</a:t>
            </a:r>
          </a:p>
        </p:txBody>
      </p:sp>
    </p:spTree>
    <p:extLst>
      <p:ext uri="{BB962C8B-B14F-4D97-AF65-F5344CB8AC3E}">
        <p14:creationId xmlns:p14="http://schemas.microsoft.com/office/powerpoint/2010/main" val="1147829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BEE43-F0BE-C829-8A49-81C7F931B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Iterating over </a:t>
            </a:r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3DED5-B61E-7288-E72C-43B745F41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want all the items from start to finish, it's better to use a for-in loop.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14FE5A-DA90-3F4C-3BFE-E4F6107BF55D}"/>
              </a:ext>
            </a:extLst>
          </p:cNvPr>
          <p:cNvSpPr txBox="1"/>
          <p:nvPr/>
        </p:nvSpPr>
        <p:spPr>
          <a:xfrm>
            <a:off x="1040663" y="2693220"/>
            <a:ext cx="8596668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my_order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["Yuca Shepherds Pie",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Pão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de queijo",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Guaraná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item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my_order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print(item)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lowered = 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item.lower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for item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my_order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ranked_chocolates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("Dark", "Milk", "White")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chocolate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ranked_chocolates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print(chocolate)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best_topping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"pineapple"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letter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best_topping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print(letter)</a:t>
            </a:r>
          </a:p>
        </p:txBody>
      </p:sp>
    </p:spTree>
    <p:extLst>
      <p:ext uri="{BB962C8B-B14F-4D97-AF65-F5344CB8AC3E}">
        <p14:creationId xmlns:p14="http://schemas.microsoft.com/office/powerpoint/2010/main" val="2353603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804C0-502B-0A02-E9D3-B3BCD6B30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Reasons for using iterators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00691-0379-798B-2117-E3F8CC8A2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Code that processes an iterator using </a:t>
            </a:r>
            <a:r>
              <a:rPr lang="en-US" i="1" dirty="0" err="1"/>
              <a:t>iter</a:t>
            </a:r>
            <a:r>
              <a:rPr lang="en-US" i="1" dirty="0"/>
              <a:t>() </a:t>
            </a:r>
            <a:r>
              <a:rPr lang="en-US" dirty="0"/>
              <a:t>or </a:t>
            </a:r>
            <a:r>
              <a:rPr lang="en-US" i="1" dirty="0"/>
              <a:t>next() </a:t>
            </a:r>
            <a:r>
              <a:rPr lang="en-US" b="1" dirty="0"/>
              <a:t>makes few assumptions about the data itself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Changing the data storage from a list to a tuple, map, or </a:t>
            </a:r>
            <a:r>
              <a:rPr lang="en-US" dirty="0" err="1"/>
              <a:t>dict</a:t>
            </a:r>
            <a:r>
              <a:rPr lang="en-US" dirty="0"/>
              <a:t> doesn't require rewriting code.</a:t>
            </a:r>
          </a:p>
          <a:p>
            <a:pPr lvl="1"/>
            <a:r>
              <a:rPr lang="en-US" dirty="0"/>
              <a:t>Others are more likely to be able to use your code on their data.</a:t>
            </a:r>
          </a:p>
          <a:p>
            <a:r>
              <a:rPr lang="en-US" dirty="0"/>
              <a:t>An iterator </a:t>
            </a:r>
            <a:r>
              <a:rPr lang="en-US" b="1" dirty="0"/>
              <a:t>bundles together a sequence and a position </a:t>
            </a:r>
            <a:r>
              <a:rPr lang="en-US" dirty="0"/>
              <a:t>within the sequence in a single object.</a:t>
            </a:r>
          </a:p>
          <a:p>
            <a:pPr lvl="1"/>
            <a:r>
              <a:rPr lang="en-US" dirty="0"/>
              <a:t>Passing that iterator to another function always retains its position.</a:t>
            </a:r>
          </a:p>
          <a:p>
            <a:pPr lvl="1"/>
            <a:r>
              <a:rPr lang="en-US" dirty="0"/>
              <a:t>Ensures that each element of the sequence is only processed once.</a:t>
            </a:r>
          </a:p>
          <a:p>
            <a:pPr lvl="1"/>
            <a:r>
              <a:rPr lang="en-US" dirty="0"/>
              <a:t>Limits the operations that can be performed to only calling </a:t>
            </a:r>
            <a:r>
              <a:rPr lang="en-US" i="1" dirty="0"/>
              <a:t>next()</a:t>
            </a:r>
            <a:r>
              <a:rPr lang="en-US" dirty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40290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FF9A7-4FE5-2B45-DFCE-90EC18D5D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16B6D-CB38-91CB-73EF-1CE8F0C90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922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869D8D-DF78-D008-8F25-A4D5DC28B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built-in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0BACB2-CB53-F5A7-55DF-FD05C165D9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97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81840-758E-A621-BF80-A254936F6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that return </a:t>
            </a:r>
            <a:r>
              <a:rPr lang="en-US" dirty="0" err="1"/>
              <a:t>iterables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F04E3E5-120E-BD73-D059-196EBAC3EA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004292"/>
              </p:ext>
            </p:extLst>
          </p:nvPr>
        </p:nvGraphicFramePr>
        <p:xfrm>
          <a:off x="677863" y="1930400"/>
          <a:ext cx="8596312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40372">
                  <a:extLst>
                    <a:ext uri="{9D8B030D-6E8A-4147-A177-3AD203B41FA5}">
                      <a16:colId xmlns:a16="http://schemas.microsoft.com/office/drawing/2014/main" val="733249839"/>
                    </a:ext>
                  </a:extLst>
                </a:gridCol>
                <a:gridCol w="5955940">
                  <a:extLst>
                    <a:ext uri="{9D8B030D-6E8A-4147-A177-3AD203B41FA5}">
                      <a16:colId xmlns:a16="http://schemas.microsoft.com/office/drawing/2014/main" val="2701007554"/>
                    </a:ext>
                  </a:extLst>
                </a:gridCol>
              </a:tblGrid>
              <a:tr h="334550">
                <a:tc>
                  <a:txBody>
                    <a:bodyPr/>
                    <a:lstStyle/>
                    <a:p>
                      <a:r>
                        <a:rPr lang="en-US" sz="2400" b="1" dirty="0"/>
                        <a:t>Function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Description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35802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list(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)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a list containing all items in </a:t>
                      </a:r>
                      <a:r>
                        <a:rPr lang="en-US" dirty="0" err="1"/>
                        <a:t>iterable</a:t>
                      </a:r>
                      <a:endParaRPr lang="en-US" dirty="0"/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98927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3"/>
                        </a:rPr>
                        <a:t>tuple(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3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3"/>
                        </a:rPr>
                        <a:t>)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a tuple containing all items in </a:t>
                      </a:r>
                      <a:r>
                        <a:rPr lang="en-US" dirty="0" err="1"/>
                        <a:t>iterable</a:t>
                      </a:r>
                      <a:endParaRPr lang="en-US" dirty="0"/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5323146"/>
                  </a:ext>
                </a:extLst>
              </a:tr>
              <a:tr h="49495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sorted(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)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Returns a sorted list containing all items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077713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052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9B840-C54E-B4E6-683F-A833494E1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that return iterators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325910A-A9FB-3F72-32C4-B67B824F00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952673"/>
              </p:ext>
            </p:extLst>
          </p:nvPr>
        </p:nvGraphicFramePr>
        <p:xfrm>
          <a:off x="677863" y="1930400"/>
          <a:ext cx="8596312" cy="457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75037">
                  <a:extLst>
                    <a:ext uri="{9D8B030D-6E8A-4147-A177-3AD203B41FA5}">
                      <a16:colId xmlns:a16="http://schemas.microsoft.com/office/drawing/2014/main" val="4282443925"/>
                    </a:ext>
                  </a:extLst>
                </a:gridCol>
                <a:gridCol w="5121275">
                  <a:extLst>
                    <a:ext uri="{9D8B030D-6E8A-4147-A177-3AD203B41FA5}">
                      <a16:colId xmlns:a16="http://schemas.microsoft.com/office/drawing/2014/main" val="34129085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Function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Description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024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reversed(sequence)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Iterate over item in sequence in reverse order </a:t>
                      </a:r>
                      <a:br>
                        <a:rPr lang="en-US">
                          <a:effectLst/>
                        </a:rPr>
                      </a:br>
                      <a:r>
                        <a:rPr lang="en-US">
                          <a:effectLst/>
                          <a:hlinkClick r:id="rId3"/>
                        </a:rPr>
                        <a:t>(See example in PythonTutor)</a:t>
                      </a:r>
                      <a:r>
                        <a:rPr lang="en-US">
                          <a:effectLst/>
                        </a:rPr>
                        <a:t> </a:t>
                      </a: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401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zip(*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iterables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)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Iterate over co-indexed tuples with elements from each of the </a:t>
                      </a:r>
                      <a:r>
                        <a:rPr lang="en-US" dirty="0" err="1">
                          <a:effectLst/>
                        </a:rPr>
                        <a:t>iterables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  <a:hlinkClick r:id="rId5"/>
                        </a:rPr>
                        <a:t>(See example in PythonTutor)</a:t>
                      </a:r>
                      <a:r>
                        <a:rPr lang="en-US" dirty="0">
                          <a:effectLst/>
                        </a:rPr>
                        <a:t> </a:t>
                      </a: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2781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6"/>
                        </a:rPr>
                        <a:t>map(func, iterable, ...)</a:t>
                      </a:r>
                      <a:r>
                        <a:rPr lang="en-US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Iterate over 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 for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</a:rPr>
                        <a:t>Same as [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 for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]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  <a:hlinkClick r:id="rId7"/>
                        </a:rPr>
                        <a:t>(See example in PythonTutor)</a:t>
                      </a:r>
                      <a:r>
                        <a:rPr lang="en-US" dirty="0">
                          <a:effectLst/>
                        </a:rPr>
                        <a:t> </a:t>
                      </a: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073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filter(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func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,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)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Iterate over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if 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</a:rPr>
                        <a:t>Same as [x for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if 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(x)]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  <a:hlinkClick r:id="rId9"/>
                        </a:rPr>
                        <a:t>(See example in PythonTutor)</a:t>
                      </a:r>
                      <a:endParaRPr lang="en-US" dirty="0">
                        <a:effectLst/>
                      </a:endParaRP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29406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56541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BACB4-1D14-6A8B-4CC5-49B03FBB9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D9512-35A1-2E96-AA03-C2189DF4A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03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1ED65C-7D3B-35D8-A4B0-13DB114DC5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3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Iterators &amp; Generators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E805F-D44E-09DA-5082-D7BC4705E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9BEDB-8252-1089-46AB-6E1CFEFEA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17277"/>
            <a:ext cx="8596668" cy="411096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generator function</a:t>
            </a:r>
            <a:r>
              <a:rPr lang="en-US" dirty="0"/>
              <a:t> uses </a:t>
            </a:r>
            <a:r>
              <a:rPr lang="en-US" i="1" dirty="0"/>
              <a:t>yield</a:t>
            </a:r>
            <a:r>
              <a:rPr lang="en-US" dirty="0"/>
              <a:t> instead of </a:t>
            </a:r>
            <a:r>
              <a:rPr lang="en-US" i="1" dirty="0"/>
              <a:t>return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/>
              <a:t>generator</a:t>
            </a:r>
            <a:r>
              <a:rPr lang="en-US" dirty="0"/>
              <a:t> is a type of iterator that yields results from a generator function.</a:t>
            </a:r>
          </a:p>
          <a:p>
            <a:r>
              <a:rPr lang="en-US" dirty="0"/>
              <a:t>Just call the generator function to get back a generator: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DA073B-14FD-A734-5EBB-88449BE1FF74}"/>
              </a:ext>
            </a:extLst>
          </p:cNvPr>
          <p:cNvSpPr txBox="1"/>
          <p:nvPr/>
        </p:nvSpPr>
        <p:spPr>
          <a:xfrm>
            <a:off x="1000541" y="2232055"/>
            <a:ext cx="8273461" cy="13542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evens():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num = 0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num &lt; 10: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num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num += 2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2F56D7-E1DC-60DD-3D2E-A399ADC47B41}"/>
              </a:ext>
            </a:extLst>
          </p:cNvPr>
          <p:cNvSpPr txBox="1"/>
          <p:nvPr/>
        </p:nvSpPr>
        <p:spPr>
          <a:xfrm>
            <a:off x="1000541" y="4661416"/>
            <a:ext cx="8273461" cy="21236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evens()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4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6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8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❌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StopIteration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exception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15CA1D-3402-C8FF-2D41-11D8B15D6860}"/>
              </a:ext>
            </a:extLst>
          </p:cNvPr>
          <p:cNvSpPr txBox="1"/>
          <p:nvPr/>
        </p:nvSpPr>
        <p:spPr>
          <a:xfrm>
            <a:off x="2917998" y="5143409"/>
            <a:ext cx="6356004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0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2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4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6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8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❌ </a:t>
            </a:r>
            <a:r>
              <a:rPr lang="en-US" sz="16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StopIteration</a:t>
            </a: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exception</a:t>
            </a:r>
          </a:p>
        </p:txBody>
      </p:sp>
    </p:spTree>
    <p:extLst>
      <p:ext uri="{BB962C8B-B14F-4D97-AF65-F5344CB8AC3E}">
        <p14:creationId xmlns:p14="http://schemas.microsoft.com/office/powerpoint/2010/main" val="2463184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1C68F-EA1D-919E-8D39-9CC3B1489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generators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5A910-64FC-8963-FA3F-9DED3BC70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484945"/>
            <a:ext cx="8596668" cy="230235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When the function is called, Python immediately returns an iterator without entering the function.</a:t>
            </a:r>
          </a:p>
          <a:p>
            <a:r>
              <a:rPr lang="en-US" dirty="0"/>
              <a:t>When next()is called on the iterator, it executes the body of the generator from the last stopping point up to the next yield statement.</a:t>
            </a:r>
          </a:p>
          <a:p>
            <a:r>
              <a:rPr lang="en-US" dirty="0"/>
              <a:t>If it finds a yield statement, it pauses on the next statement and returns the value of the yielded expression.</a:t>
            </a:r>
          </a:p>
          <a:p>
            <a:r>
              <a:rPr lang="en-US" dirty="0"/>
              <a:t>If it doesn't reach a yield statement, it stops at the end of the function and raises a </a:t>
            </a:r>
            <a:r>
              <a:rPr lang="en-US" dirty="0" err="1"/>
              <a:t>StopIteration</a:t>
            </a:r>
            <a:r>
              <a:rPr lang="en-US" dirty="0"/>
              <a:t> exception.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BD9329-C830-B4EC-D6F2-6AAE6439ADD5}"/>
              </a:ext>
            </a:extLst>
          </p:cNvPr>
          <p:cNvSpPr txBox="1"/>
          <p:nvPr/>
        </p:nvSpPr>
        <p:spPr>
          <a:xfrm>
            <a:off x="1000541" y="1930400"/>
            <a:ext cx="8273461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evens():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num = 0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num &lt; 2: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num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num += 2</a:t>
            </a:r>
          </a:p>
          <a:p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gen = evens()</a:t>
            </a:r>
          </a:p>
          <a:p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next(gen)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next(gen)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DE622B1-7257-A269-F463-2020C3CAE2B1}"/>
              </a:ext>
            </a:extLst>
          </p:cNvPr>
          <p:cNvGrpSpPr/>
          <p:nvPr/>
        </p:nvGrpSpPr>
        <p:grpSpPr>
          <a:xfrm>
            <a:off x="6395616" y="3804009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EE6B1828-EB97-29C0-2D30-9A8E11F642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1CD2E45-CF04-7E5E-044A-E5D171234AE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990706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1C6B5-6B7A-7271-29C1-7AB127160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Looping over generators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1ACA3-87B4-7280-952E-CF43D59C3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use for loops on generators, since generators are just special types of iterators.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Looks a lot like: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52E4BD-A6ED-9CB7-2400-5A34F2724A9B}"/>
              </a:ext>
            </a:extLst>
          </p:cNvPr>
          <p:cNvSpPr txBox="1"/>
          <p:nvPr/>
        </p:nvSpPr>
        <p:spPr>
          <a:xfrm>
            <a:off x="1052791" y="2609130"/>
            <a:ext cx="8273461" cy="20621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evens(start, end):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num = start + (start % 2)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num &lt; end: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num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num += 2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evens(12, 60):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print(num)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23A967-2E2F-17C3-9346-A0BBB1DBE20B}"/>
              </a:ext>
            </a:extLst>
          </p:cNvPr>
          <p:cNvSpPr txBox="1"/>
          <p:nvPr/>
        </p:nvSpPr>
        <p:spPr>
          <a:xfrm>
            <a:off x="1052791" y="5240780"/>
            <a:ext cx="8273461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evens = [num for num in range(12, 60) if num % 2 == 0]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evens: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print(num)</a:t>
            </a:r>
          </a:p>
        </p:txBody>
      </p:sp>
    </p:spTree>
    <p:extLst>
      <p:ext uri="{BB962C8B-B14F-4D97-AF65-F5344CB8AC3E}">
        <p14:creationId xmlns:p14="http://schemas.microsoft.com/office/powerpoint/2010/main" val="367988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C72FE-F1D6-37D8-B7B8-899651553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generators?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C2682-B1BE-37AD-95E4-C1B3BC430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927599"/>
          </a:xfrm>
        </p:spPr>
        <p:txBody>
          <a:bodyPr/>
          <a:lstStyle/>
          <a:p>
            <a:r>
              <a:rPr lang="en-US" dirty="0"/>
              <a:t>Generators are lazy: they only generate the next item when needed.</a:t>
            </a:r>
          </a:p>
          <a:p>
            <a:r>
              <a:rPr lang="en-US" dirty="0"/>
              <a:t>Why generate the whole sequence...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… if you only want some elements?</a:t>
            </a:r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A large list can cause your program to run out of memory!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2C355D-8310-6317-0213-CE44C7D3FAD0}"/>
              </a:ext>
            </a:extLst>
          </p:cNvPr>
          <p:cNvSpPr txBox="1"/>
          <p:nvPr/>
        </p:nvSpPr>
        <p:spPr>
          <a:xfrm>
            <a:off x="1000541" y="2750531"/>
            <a:ext cx="8273461" cy="1785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find_matches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(filename, match):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matched = []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line in open(filename):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line.find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(match) &gt; -1: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matched.append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(line)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matched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matched_lines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find_matches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('frankenstein.txt', "!")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matched_lines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[0]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matched_lines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DCBFF2-68A3-A1F0-A69D-9B852B5A2421}"/>
              </a:ext>
            </a:extLst>
          </p:cNvPr>
          <p:cNvSpPr txBox="1"/>
          <p:nvPr/>
        </p:nvSpPr>
        <p:spPr>
          <a:xfrm>
            <a:off x="1000540" y="4901414"/>
            <a:ext cx="8273461" cy="14465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find_matches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(filename, match):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line in open(filename):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line.find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(match) &gt; -1: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yield line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line_iter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find_matches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('frankenstein.txt', "!")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line_iter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line_iter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084448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344A2-990F-0AD8-2B8D-BF463C7DD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Countdown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792AC-0811-FC20-A0C5-95099DC29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80649F-F9E1-1A10-43DA-890DE2DA02A4}"/>
              </a:ext>
            </a:extLst>
          </p:cNvPr>
          <p:cNvSpPr txBox="1"/>
          <p:nvPr/>
        </p:nvSpPr>
        <p:spPr>
          <a:xfrm>
            <a:off x="1000541" y="1930400"/>
            <a:ext cx="8273461" cy="32932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countdown(n):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Generate a countdown of numbers from n down to 'blast off!'.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c = countdown(3)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'blast off!'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0208298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344A2-990F-0AD8-2B8D-BF463C7DD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Countdown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792AC-0811-FC20-A0C5-95099DC29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80649F-F9E1-1A10-43DA-890DE2DA02A4}"/>
              </a:ext>
            </a:extLst>
          </p:cNvPr>
          <p:cNvSpPr txBox="1"/>
          <p:nvPr/>
        </p:nvSpPr>
        <p:spPr>
          <a:xfrm>
            <a:off x="1000541" y="1930400"/>
            <a:ext cx="8273461" cy="427809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countdown(n):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Generate a countdown of numbers from n down to 'blast off!'.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c = countdown(3)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'blast off!'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while n &gt; 0: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yield n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n -= 1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yield "blast off!"</a:t>
            </a:r>
          </a:p>
        </p:txBody>
      </p:sp>
    </p:spTree>
    <p:extLst>
      <p:ext uri="{BB962C8B-B14F-4D97-AF65-F5344CB8AC3E}">
        <p14:creationId xmlns:p14="http://schemas.microsoft.com/office/powerpoint/2010/main" val="15840974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7973C-3A37-DB08-3A5C-C220F02AF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Virahanka</a:t>
            </a:r>
            <a:r>
              <a:rPr lang="en-US" dirty="0"/>
              <a:t>-Fibonacci generator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5251E-CD39-2C40-3D17-104092057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transform this function...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… into a generator function!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3B69DC-8FF0-D4B0-0C00-ABDF0FCD20BC}"/>
              </a:ext>
            </a:extLst>
          </p:cNvPr>
          <p:cNvSpPr txBox="1"/>
          <p:nvPr/>
        </p:nvSpPr>
        <p:spPr>
          <a:xfrm>
            <a:off x="1000541" y="2339277"/>
            <a:ext cx="8273461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"""Compute the nth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Virahanka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-Fibonacci number, for n &gt;= 1.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(6)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8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  # First Fibonacci number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  # Second Fibonacci number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k =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k &lt; n: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= 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k +=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0652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1AF88-81A3-B22F-3D2A-F6AA9A66B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Virahanka</a:t>
            </a:r>
            <a:r>
              <a:rPr lang="en-US" dirty="0"/>
              <a:t>-Fibonacci generator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459C5-E2E4-4A14-CD36-C91688513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82A308-FB09-A5CB-1781-68EDBC134605}"/>
              </a:ext>
            </a:extLst>
          </p:cNvPr>
          <p:cNvSpPr txBox="1"/>
          <p:nvPr/>
        </p:nvSpPr>
        <p:spPr>
          <a:xfrm>
            <a:off x="1000541" y="1930400"/>
            <a:ext cx="8273461" cy="35394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generate_virfib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"""Generate the next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Virahanka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-Fibonacci number.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g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generate_virfib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35327231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1AF88-81A3-B22F-3D2A-F6AA9A66B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Virahanka</a:t>
            </a:r>
            <a:r>
              <a:rPr lang="en-US" dirty="0"/>
              <a:t>-Fibonacci generator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459C5-E2E4-4A14-CD36-C91688513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82A308-FB09-A5CB-1781-68EDBC134605}"/>
              </a:ext>
            </a:extLst>
          </p:cNvPr>
          <p:cNvSpPr txBox="1"/>
          <p:nvPr/>
        </p:nvSpPr>
        <p:spPr>
          <a:xfrm>
            <a:off x="1000541" y="1930400"/>
            <a:ext cx="8273461" cy="47705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generate_virfib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"""Generate the next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Virahanka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-Fibonacci number.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g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generate_virfib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  # First Fibonacci number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 # Second Fibonacci number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while True:</a:t>
            </a: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yield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endParaRPr lang="en-US" sz="16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(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= (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49492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8642C-28A9-1EC1-A09A-FE258A402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76E28-A3D3-1872-AD0F-CE44E0C47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502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7039FE-CE43-6C1F-1D78-C2479C4B8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F024D1-717E-B265-E835-10F532AFC5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6993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17F8D-18FE-892F-8788-5A036F116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 from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7651B4-8466-EF81-85C6-B52A69E834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276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374DD-8556-D125-0F9C-E5A1A2869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Yielding from </a:t>
            </a:r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A2F37-FF16-B69B-BB93-B5D317E1B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yield from </a:t>
            </a:r>
            <a:r>
              <a:rPr lang="en-US" dirty="0"/>
              <a:t>statement can be used to yield the values from an </a:t>
            </a:r>
            <a:r>
              <a:rPr lang="en-US" dirty="0" err="1"/>
              <a:t>iterable</a:t>
            </a:r>
            <a:r>
              <a:rPr lang="en-US" dirty="0"/>
              <a:t> one at a time.</a:t>
            </a:r>
          </a:p>
          <a:p>
            <a:r>
              <a:rPr lang="en-US" dirty="0"/>
              <a:t>Instead of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can write 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67AC79-2632-2772-0EB9-783890D85933}"/>
              </a:ext>
            </a:extLst>
          </p:cNvPr>
          <p:cNvSpPr txBox="1"/>
          <p:nvPr/>
        </p:nvSpPr>
        <p:spPr>
          <a:xfrm>
            <a:off x="1000541" y="3023910"/>
            <a:ext cx="8273461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a_then_b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(a, b):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item in a: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item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item in b: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item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a_then_b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(["Apples", "Aardvarks"], ["Bananas", "BEARS"]))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1E11E4-F487-C46E-E9B2-B13004443D42}"/>
              </a:ext>
            </a:extLst>
          </p:cNvPr>
          <p:cNvSpPr txBox="1"/>
          <p:nvPr/>
        </p:nvSpPr>
        <p:spPr>
          <a:xfrm>
            <a:off x="1000541" y="5203072"/>
            <a:ext cx="8273461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a_then_b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(a, b):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from a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from b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a_then_b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(["Apples", "Aardvarks"], ["Bananas", "BEARS"]))</a:t>
            </a:r>
          </a:p>
        </p:txBody>
      </p:sp>
    </p:spTree>
    <p:extLst>
      <p:ext uri="{BB962C8B-B14F-4D97-AF65-F5344CB8AC3E}">
        <p14:creationId xmlns:p14="http://schemas.microsoft.com/office/powerpoint/2010/main" val="361089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88129-4EE3-9BEA-3407-62A3CF583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Yielding from generators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6E6DF-8C2B-A612-5B14-5CA94663B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yield from</a:t>
            </a:r>
            <a:r>
              <a:rPr lang="en-US" dirty="0"/>
              <a:t> can also yield the results of another generator function (which could be itself).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CB001C-E5B9-0238-C9CF-BF3937B54CEE}"/>
              </a:ext>
            </a:extLst>
          </p:cNvPr>
          <p:cNvSpPr txBox="1"/>
          <p:nvPr/>
        </p:nvSpPr>
        <p:spPr>
          <a:xfrm>
            <a:off x="1000541" y="2627984"/>
            <a:ext cx="8273461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countdown(k):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k &gt;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k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from countdown(k - 1)</a:t>
            </a:r>
          </a:p>
        </p:txBody>
      </p:sp>
    </p:spTree>
    <p:extLst>
      <p:ext uri="{BB962C8B-B14F-4D97-AF65-F5344CB8AC3E}">
        <p14:creationId xmlns:p14="http://schemas.microsoft.com/office/powerpoint/2010/main" val="1129470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8988B-B6A7-2399-E76F-C7BB864A4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countdown()</a:t>
            </a:r>
          </a:p>
        </p:txBody>
      </p:sp>
      <p:sp>
        <p:nvSpPr>
          <p:cNvPr id="80" name="AutoShape 76">
            <a:extLst>
              <a:ext uri="{FF2B5EF4-FFF2-40B4-BE49-F238E27FC236}">
                <a16:creationId xmlns:a16="http://schemas.microsoft.com/office/drawing/2014/main" id="{21E0C556-CFF5-66D1-EF55-914882223404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677863" y="1454150"/>
            <a:ext cx="9785350" cy="496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Rectangle 78">
            <a:extLst>
              <a:ext uri="{FF2B5EF4-FFF2-40B4-BE49-F238E27FC236}">
                <a16:creationId xmlns:a16="http://schemas.microsoft.com/office/drawing/2014/main" id="{EF4C7989-F436-3883-A73F-3664A1531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1501775"/>
            <a:ext cx="2767013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Rectangle 79">
            <a:extLst>
              <a:ext uri="{FF2B5EF4-FFF2-40B4-BE49-F238E27FC236}">
                <a16:creationId xmlns:a16="http://schemas.microsoft.com/office/drawing/2014/main" id="{F02DE219-BFD2-0DDD-2E6F-DBBC1F4FA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1501775"/>
            <a:ext cx="376555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Rectangle 80">
            <a:extLst>
              <a:ext uri="{FF2B5EF4-FFF2-40B4-BE49-F238E27FC236}">
                <a16:creationId xmlns:a16="http://schemas.microsoft.com/office/drawing/2014/main" id="{903BC7A1-A351-988C-3469-056AE4AAD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1501775"/>
            <a:ext cx="1425575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Rectangle 81">
            <a:extLst>
              <a:ext uri="{FF2B5EF4-FFF2-40B4-BE49-F238E27FC236}">
                <a16:creationId xmlns:a16="http://schemas.microsoft.com/office/drawing/2014/main" id="{7A156E43-9219-6060-833F-2E7D0922F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1501775"/>
            <a:ext cx="1819275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82">
            <a:extLst>
              <a:ext uri="{FF2B5EF4-FFF2-40B4-BE49-F238E27FC236}">
                <a16:creationId xmlns:a16="http://schemas.microsoft.com/office/drawing/2014/main" id="{642ADBB2-9DA5-7986-DFF3-E55C0B0E5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1958975"/>
            <a:ext cx="2767013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Rectangle 83">
            <a:extLst>
              <a:ext uri="{FF2B5EF4-FFF2-40B4-BE49-F238E27FC236}">
                <a16:creationId xmlns:a16="http://schemas.microsoft.com/office/drawing/2014/main" id="{7D02DCC5-19F2-03BA-6F26-B158D3379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1958975"/>
            <a:ext cx="3765550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Rectangle 84">
            <a:extLst>
              <a:ext uri="{FF2B5EF4-FFF2-40B4-BE49-F238E27FC236}">
                <a16:creationId xmlns:a16="http://schemas.microsoft.com/office/drawing/2014/main" id="{3A454E90-543A-B414-A19F-D2A50D9FC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1958975"/>
            <a:ext cx="1425575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Rectangle 85">
            <a:extLst>
              <a:ext uri="{FF2B5EF4-FFF2-40B4-BE49-F238E27FC236}">
                <a16:creationId xmlns:a16="http://schemas.microsoft.com/office/drawing/2014/main" id="{95EFEC13-4AF6-0637-5219-B3B9C3E7B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1958975"/>
            <a:ext cx="1819275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Rectangle 86">
            <a:extLst>
              <a:ext uri="{FF2B5EF4-FFF2-40B4-BE49-F238E27FC236}">
                <a16:creationId xmlns:a16="http://schemas.microsoft.com/office/drawing/2014/main" id="{930C89F5-B084-68FF-A547-E8C519111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2328863"/>
            <a:ext cx="2767013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Rectangle 87">
            <a:extLst>
              <a:ext uri="{FF2B5EF4-FFF2-40B4-BE49-F238E27FC236}">
                <a16:creationId xmlns:a16="http://schemas.microsoft.com/office/drawing/2014/main" id="{C9D74D1C-BE46-C191-9ABA-A3542CB54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2328863"/>
            <a:ext cx="3765550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Rectangle 88">
            <a:extLst>
              <a:ext uri="{FF2B5EF4-FFF2-40B4-BE49-F238E27FC236}">
                <a16:creationId xmlns:a16="http://schemas.microsoft.com/office/drawing/2014/main" id="{2D68BE56-FCE9-A2A8-007C-372E1947B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2328863"/>
            <a:ext cx="1425575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Rectangle 89">
            <a:extLst>
              <a:ext uri="{FF2B5EF4-FFF2-40B4-BE49-F238E27FC236}">
                <a16:creationId xmlns:a16="http://schemas.microsoft.com/office/drawing/2014/main" id="{47A31C58-B874-440D-A9B4-7379E9F09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2328863"/>
            <a:ext cx="1819275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Rectangle 90">
            <a:extLst>
              <a:ext uri="{FF2B5EF4-FFF2-40B4-BE49-F238E27FC236}">
                <a16:creationId xmlns:a16="http://schemas.microsoft.com/office/drawing/2014/main" id="{5CDA40C9-800A-243B-923B-1A1E5221D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2878138"/>
            <a:ext cx="2767013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Rectangle 91">
            <a:extLst>
              <a:ext uri="{FF2B5EF4-FFF2-40B4-BE49-F238E27FC236}">
                <a16:creationId xmlns:a16="http://schemas.microsoft.com/office/drawing/2014/main" id="{F810BD97-CA70-939A-58CE-C47267FD4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2878138"/>
            <a:ext cx="3765550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Rectangle 92">
            <a:extLst>
              <a:ext uri="{FF2B5EF4-FFF2-40B4-BE49-F238E27FC236}">
                <a16:creationId xmlns:a16="http://schemas.microsoft.com/office/drawing/2014/main" id="{9C45D9E8-07AF-BF13-200E-62A9A5C33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2878138"/>
            <a:ext cx="1425575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Rectangle 93">
            <a:extLst>
              <a:ext uri="{FF2B5EF4-FFF2-40B4-BE49-F238E27FC236}">
                <a16:creationId xmlns:a16="http://schemas.microsoft.com/office/drawing/2014/main" id="{E737DD4C-8706-68CC-1546-F743C56B8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2878138"/>
            <a:ext cx="1819275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Rectangle 94">
            <a:extLst>
              <a:ext uri="{FF2B5EF4-FFF2-40B4-BE49-F238E27FC236}">
                <a16:creationId xmlns:a16="http://schemas.microsoft.com/office/drawing/2014/main" id="{CEEFDD43-BBB2-EF8D-52B9-F998D27C3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3883025"/>
            <a:ext cx="2767013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Rectangle 95">
            <a:extLst>
              <a:ext uri="{FF2B5EF4-FFF2-40B4-BE49-F238E27FC236}">
                <a16:creationId xmlns:a16="http://schemas.microsoft.com/office/drawing/2014/main" id="{3B7AF819-1856-DD80-9976-2E4EEBD6E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3884613"/>
            <a:ext cx="3765550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Rectangle 96">
            <a:extLst>
              <a:ext uri="{FF2B5EF4-FFF2-40B4-BE49-F238E27FC236}">
                <a16:creationId xmlns:a16="http://schemas.microsoft.com/office/drawing/2014/main" id="{B40119CE-DBCA-69A0-1357-DA93C4EE6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3884613"/>
            <a:ext cx="1425575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Rectangle 97">
            <a:extLst>
              <a:ext uri="{FF2B5EF4-FFF2-40B4-BE49-F238E27FC236}">
                <a16:creationId xmlns:a16="http://schemas.microsoft.com/office/drawing/2014/main" id="{F9499584-F0AF-D774-D6D2-11961B10C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3884613"/>
            <a:ext cx="1819275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Rectangle 98">
            <a:extLst>
              <a:ext uri="{FF2B5EF4-FFF2-40B4-BE49-F238E27FC236}">
                <a16:creationId xmlns:a16="http://schemas.microsoft.com/office/drawing/2014/main" id="{4E25AA5C-BFC8-BB1C-494C-A7E1000F9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4889500"/>
            <a:ext cx="2767013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Rectangle 99">
            <a:extLst>
              <a:ext uri="{FF2B5EF4-FFF2-40B4-BE49-F238E27FC236}">
                <a16:creationId xmlns:a16="http://schemas.microsoft.com/office/drawing/2014/main" id="{FD8E7F3E-2BD3-65FB-15F3-F4EDC8950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4889500"/>
            <a:ext cx="3765550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Rectangle 100">
            <a:extLst>
              <a:ext uri="{FF2B5EF4-FFF2-40B4-BE49-F238E27FC236}">
                <a16:creationId xmlns:a16="http://schemas.microsoft.com/office/drawing/2014/main" id="{C5550F2D-9EFC-95AE-DE7D-2200EC9A8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4889500"/>
            <a:ext cx="1425575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01">
            <a:extLst>
              <a:ext uri="{FF2B5EF4-FFF2-40B4-BE49-F238E27FC236}">
                <a16:creationId xmlns:a16="http://schemas.microsoft.com/office/drawing/2014/main" id="{0BC484BC-78F7-8CEA-A35D-3F8E4538D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4889500"/>
            <a:ext cx="1819275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Line 102">
            <a:extLst>
              <a:ext uri="{FF2B5EF4-FFF2-40B4-BE49-F238E27FC236}">
                <a16:creationId xmlns:a16="http://schemas.microsoft.com/office/drawing/2014/main" id="{A45244AA-1AAA-6189-1796-2FF9FB8CED1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451" y="1958975"/>
            <a:ext cx="9777413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Rectangle 103">
            <a:extLst>
              <a:ext uri="{FF2B5EF4-FFF2-40B4-BE49-F238E27FC236}">
                <a16:creationId xmlns:a16="http://schemas.microsoft.com/office/drawing/2014/main" id="{DE277790-8E3F-BFBA-6E27-2E7D36BA7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1543050"/>
            <a:ext cx="804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Calls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7" name="Rectangle 104">
            <a:extLst>
              <a:ext uri="{FF2B5EF4-FFF2-40B4-BE49-F238E27FC236}">
                <a16:creationId xmlns:a16="http://schemas.microsoft.com/office/drawing/2014/main" id="{D489D18C-CB86-6AA0-33CB-471F72928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1543050"/>
            <a:ext cx="2270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Executed Code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8" name="Rectangle 105">
            <a:extLst>
              <a:ext uri="{FF2B5EF4-FFF2-40B4-BE49-F238E27FC236}">
                <a16:creationId xmlns:a16="http://schemas.microsoft.com/office/drawing/2014/main" id="{E331F951-6776-8711-0220-1C49F43D1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2663" y="1543050"/>
            <a:ext cx="1327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Bindings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9" name="Rectangle 106">
            <a:extLst>
              <a:ext uri="{FF2B5EF4-FFF2-40B4-BE49-F238E27FC236}">
                <a16:creationId xmlns:a16="http://schemas.microsoft.com/office/drawing/2014/main" id="{60A2DC73-9CF6-3262-E7C0-F5346B0D6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6538" y="1543050"/>
            <a:ext cx="9953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Yields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0" name="Rectangle 107">
            <a:extLst>
              <a:ext uri="{FF2B5EF4-FFF2-40B4-BE49-F238E27FC236}">
                <a16:creationId xmlns:a16="http://schemas.microsoft.com/office/drawing/2014/main" id="{88DA3301-5B06-4F31-A9C6-C7165572B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2011363"/>
            <a:ext cx="24003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&gt;&gt;&gt; c = countdown(3)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1" name="Rectangle 108">
            <a:extLst>
              <a:ext uri="{FF2B5EF4-FFF2-40B4-BE49-F238E27FC236}">
                <a16:creationId xmlns:a16="http://schemas.microsoft.com/office/drawing/2014/main" id="{EB987F1B-7872-3FEB-B0F0-E48DE0C64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2011363"/>
            <a:ext cx="1943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def countdown(k)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2" name="Rectangle 109">
            <a:extLst>
              <a:ext uri="{FF2B5EF4-FFF2-40B4-BE49-F238E27FC236}">
                <a16:creationId xmlns:a16="http://schemas.microsoft.com/office/drawing/2014/main" id="{141B0A42-D900-4861-2302-41715B2E3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2011363"/>
            <a:ext cx="687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k = 3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" name="Rectangle 110">
            <a:extLst>
              <a:ext uri="{FF2B5EF4-FFF2-40B4-BE49-F238E27FC236}">
                <a16:creationId xmlns:a16="http://schemas.microsoft.com/office/drawing/2014/main" id="{1CFE7383-F73B-661B-5DCC-69EBC29E5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2382838"/>
            <a:ext cx="1371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&gt;&gt;&gt; next(c)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4" name="Rectangle 111">
            <a:extLst>
              <a:ext uri="{FF2B5EF4-FFF2-40B4-BE49-F238E27FC236}">
                <a16:creationId xmlns:a16="http://schemas.microsoft.com/office/drawing/2014/main" id="{71DABFA6-9B8A-6057-EAC8-E1A686C80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2382838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if k &gt; 0: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5" name="Rectangle 112">
            <a:extLst>
              <a:ext uri="{FF2B5EF4-FFF2-40B4-BE49-F238E27FC236}">
                <a16:creationId xmlns:a16="http://schemas.microsoft.com/office/drawing/2014/main" id="{EF248C3D-F9AA-2FE8-96C2-24AD12FB6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611438"/>
            <a:ext cx="914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yield 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6" name="Rectangle 113">
            <a:extLst>
              <a:ext uri="{FF2B5EF4-FFF2-40B4-BE49-F238E27FC236}">
                <a16:creationId xmlns:a16="http://schemas.microsoft.com/office/drawing/2014/main" id="{2C13D977-64F2-F18C-8E7D-37CFD139B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1663" y="2611438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3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7" name="Rectangle 114">
            <a:extLst>
              <a:ext uri="{FF2B5EF4-FFF2-40B4-BE49-F238E27FC236}">
                <a16:creationId xmlns:a16="http://schemas.microsoft.com/office/drawing/2014/main" id="{BC8BDC44-E9DA-3BE2-5121-2625FF0C2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2932113"/>
            <a:ext cx="1371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&gt;&gt;&gt; next(c)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8" name="Rectangle 115">
            <a:extLst>
              <a:ext uri="{FF2B5EF4-FFF2-40B4-BE49-F238E27FC236}">
                <a16:creationId xmlns:a16="http://schemas.microsoft.com/office/drawing/2014/main" id="{0991DD15-A3E9-2D52-13F4-2DD29DC8E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932113"/>
            <a:ext cx="2628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yield from countdown(k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9" name="Rectangle 116">
            <a:extLst>
              <a:ext uri="{FF2B5EF4-FFF2-40B4-BE49-F238E27FC236}">
                <a16:creationId xmlns:a16="http://schemas.microsoft.com/office/drawing/2014/main" id="{4EFA2A45-C90A-3374-7E77-9C2C5E0E7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2932113"/>
            <a:ext cx="22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-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0" name="Rectangle 117">
            <a:extLst>
              <a:ext uri="{FF2B5EF4-FFF2-40B4-BE49-F238E27FC236}">
                <a16:creationId xmlns:a16="http://schemas.microsoft.com/office/drawing/2014/main" id="{AEDDFAF4-0891-78EB-A54C-D3EADEBD9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2932113"/>
            <a:ext cx="342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1)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1" name="Freeform 118">
            <a:extLst>
              <a:ext uri="{FF2B5EF4-FFF2-40B4-BE49-F238E27FC236}">
                <a16:creationId xmlns:a16="http://schemas.microsoft.com/office/drawing/2014/main" id="{56066561-4397-2323-B848-44D99A13D468}"/>
              </a:ext>
            </a:extLst>
          </p:cNvPr>
          <p:cNvSpPr>
            <a:spLocks/>
          </p:cNvSpPr>
          <p:nvPr/>
        </p:nvSpPr>
        <p:spPr bwMode="auto">
          <a:xfrm>
            <a:off x="3538538" y="3132138"/>
            <a:ext cx="3314700" cy="20638"/>
          </a:xfrm>
          <a:custGeom>
            <a:avLst/>
            <a:gdLst>
              <a:gd name="T0" fmla="*/ 0 w 2088"/>
              <a:gd name="T1" fmla="*/ 0 h 13"/>
              <a:gd name="T2" fmla="*/ 522 w 2088"/>
              <a:gd name="T3" fmla="*/ 0 h 13"/>
              <a:gd name="T4" fmla="*/ 1044 w 2088"/>
              <a:gd name="T5" fmla="*/ 0 h 13"/>
              <a:gd name="T6" fmla="*/ 1566 w 2088"/>
              <a:gd name="T7" fmla="*/ 0 h 13"/>
              <a:gd name="T8" fmla="*/ 2088 w 2088"/>
              <a:gd name="T9" fmla="*/ 0 h 13"/>
              <a:gd name="T10" fmla="*/ 2088 w 2088"/>
              <a:gd name="T11" fmla="*/ 13 h 13"/>
              <a:gd name="T12" fmla="*/ 1566 w 2088"/>
              <a:gd name="T13" fmla="*/ 13 h 13"/>
              <a:gd name="T14" fmla="*/ 1044 w 2088"/>
              <a:gd name="T15" fmla="*/ 13 h 13"/>
              <a:gd name="T16" fmla="*/ 522 w 2088"/>
              <a:gd name="T17" fmla="*/ 13 h 13"/>
              <a:gd name="T18" fmla="*/ 0 w 2088"/>
              <a:gd name="T19" fmla="*/ 13 h 13"/>
              <a:gd name="T20" fmla="*/ 0 w 2088"/>
              <a:gd name="T21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3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3"/>
                </a:lnTo>
                <a:lnTo>
                  <a:pt x="1566" y="13"/>
                </a:lnTo>
                <a:lnTo>
                  <a:pt x="1044" y="13"/>
                </a:lnTo>
                <a:lnTo>
                  <a:pt x="522" y="13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2E946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Rectangle 119">
            <a:extLst>
              <a:ext uri="{FF2B5EF4-FFF2-40B4-BE49-F238E27FC236}">
                <a16:creationId xmlns:a16="http://schemas.microsoft.com/office/drawing/2014/main" id="{DEF54EA0-E16E-CD42-E733-EF67F978D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3160713"/>
            <a:ext cx="2057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Def countdown(k):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3" name="Rectangle 120">
            <a:extLst>
              <a:ext uri="{FF2B5EF4-FFF2-40B4-BE49-F238E27FC236}">
                <a16:creationId xmlns:a16="http://schemas.microsoft.com/office/drawing/2014/main" id="{7B8EA6CD-BA2E-D1AD-9810-9319DAA97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3389313"/>
            <a:ext cx="1143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if k &gt; 0: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4" name="Rectangle 121">
            <a:extLst>
              <a:ext uri="{FF2B5EF4-FFF2-40B4-BE49-F238E27FC236}">
                <a16:creationId xmlns:a16="http://schemas.microsoft.com/office/drawing/2014/main" id="{46F02C69-C657-5F4F-40F5-A238BC1AB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3617913"/>
            <a:ext cx="914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yield 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5" name="Rectangle 122">
            <a:extLst>
              <a:ext uri="{FF2B5EF4-FFF2-40B4-BE49-F238E27FC236}">
                <a16:creationId xmlns:a16="http://schemas.microsoft.com/office/drawing/2014/main" id="{4E4F523E-7663-9DB4-3FFF-DC3E04F9F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3160713"/>
            <a:ext cx="6873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k = 2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6" name="Rectangle 123">
            <a:extLst>
              <a:ext uri="{FF2B5EF4-FFF2-40B4-BE49-F238E27FC236}">
                <a16:creationId xmlns:a16="http://schemas.microsoft.com/office/drawing/2014/main" id="{19C2766D-C6A9-E6FB-01A3-C362B4084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1663" y="3617913"/>
            <a:ext cx="22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2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7" name="Rectangle 124">
            <a:extLst>
              <a:ext uri="{FF2B5EF4-FFF2-40B4-BE49-F238E27FC236}">
                <a16:creationId xmlns:a16="http://schemas.microsoft.com/office/drawing/2014/main" id="{B83A5E3C-2C93-0AB5-EC83-68F8E8383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3937000"/>
            <a:ext cx="1371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&gt;&gt;&gt; next(c)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8" name="Rectangle 125">
            <a:extLst>
              <a:ext uri="{FF2B5EF4-FFF2-40B4-BE49-F238E27FC236}">
                <a16:creationId xmlns:a16="http://schemas.microsoft.com/office/drawing/2014/main" id="{CC2BAD95-5CC9-283F-0FCC-AF8DA0A6F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3937000"/>
            <a:ext cx="262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yield from countdown(k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9" name="Rectangle 126">
            <a:extLst>
              <a:ext uri="{FF2B5EF4-FFF2-40B4-BE49-F238E27FC236}">
                <a16:creationId xmlns:a16="http://schemas.microsoft.com/office/drawing/2014/main" id="{60302A32-BD2B-BC47-4530-BA404B764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3937000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-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0" name="Rectangle 127">
            <a:extLst>
              <a:ext uri="{FF2B5EF4-FFF2-40B4-BE49-F238E27FC236}">
                <a16:creationId xmlns:a16="http://schemas.microsoft.com/office/drawing/2014/main" id="{9FFCD9E7-05E3-DC9D-3CB2-22D6DB29D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3937000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1)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1" name="Freeform 128">
            <a:extLst>
              <a:ext uri="{FF2B5EF4-FFF2-40B4-BE49-F238E27FC236}">
                <a16:creationId xmlns:a16="http://schemas.microsoft.com/office/drawing/2014/main" id="{3FA6645F-66E1-DB14-ACE8-FAC8FD0A075E}"/>
              </a:ext>
            </a:extLst>
          </p:cNvPr>
          <p:cNvSpPr>
            <a:spLocks/>
          </p:cNvSpPr>
          <p:nvPr/>
        </p:nvSpPr>
        <p:spPr bwMode="auto">
          <a:xfrm>
            <a:off x="3538538" y="4138613"/>
            <a:ext cx="3314700" cy="19050"/>
          </a:xfrm>
          <a:custGeom>
            <a:avLst/>
            <a:gdLst>
              <a:gd name="T0" fmla="*/ 0 w 2088"/>
              <a:gd name="T1" fmla="*/ 0 h 12"/>
              <a:gd name="T2" fmla="*/ 522 w 2088"/>
              <a:gd name="T3" fmla="*/ 0 h 12"/>
              <a:gd name="T4" fmla="*/ 1044 w 2088"/>
              <a:gd name="T5" fmla="*/ 0 h 12"/>
              <a:gd name="T6" fmla="*/ 1566 w 2088"/>
              <a:gd name="T7" fmla="*/ 0 h 12"/>
              <a:gd name="T8" fmla="*/ 2088 w 2088"/>
              <a:gd name="T9" fmla="*/ 0 h 12"/>
              <a:gd name="T10" fmla="*/ 2088 w 2088"/>
              <a:gd name="T11" fmla="*/ 12 h 12"/>
              <a:gd name="T12" fmla="*/ 1566 w 2088"/>
              <a:gd name="T13" fmla="*/ 12 h 12"/>
              <a:gd name="T14" fmla="*/ 1044 w 2088"/>
              <a:gd name="T15" fmla="*/ 12 h 12"/>
              <a:gd name="T16" fmla="*/ 522 w 2088"/>
              <a:gd name="T17" fmla="*/ 12 h 12"/>
              <a:gd name="T18" fmla="*/ 0 w 2088"/>
              <a:gd name="T19" fmla="*/ 12 h 12"/>
              <a:gd name="T20" fmla="*/ 0 w 2088"/>
              <a:gd name="T21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2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2"/>
                </a:lnTo>
                <a:lnTo>
                  <a:pt x="1566" y="12"/>
                </a:lnTo>
                <a:lnTo>
                  <a:pt x="1044" y="12"/>
                </a:lnTo>
                <a:lnTo>
                  <a:pt x="522" y="12"/>
                </a:lnTo>
                <a:lnTo>
                  <a:pt x="0" y="12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Rectangle 129">
            <a:extLst>
              <a:ext uri="{FF2B5EF4-FFF2-40B4-BE49-F238E27FC236}">
                <a16:creationId xmlns:a16="http://schemas.microsoft.com/office/drawing/2014/main" id="{767E8C27-3B37-537B-1837-1B2539025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4165600"/>
            <a:ext cx="2057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Def countdown(k):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3" name="Rectangle 130">
            <a:extLst>
              <a:ext uri="{FF2B5EF4-FFF2-40B4-BE49-F238E27FC236}">
                <a16:creationId xmlns:a16="http://schemas.microsoft.com/office/drawing/2014/main" id="{C61AAE89-B8BB-8570-7474-7602B48F9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4394200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if k &gt; 0: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4" name="Rectangle 131">
            <a:extLst>
              <a:ext uri="{FF2B5EF4-FFF2-40B4-BE49-F238E27FC236}">
                <a16:creationId xmlns:a16="http://schemas.microsoft.com/office/drawing/2014/main" id="{75458415-23CE-3B2B-A68F-6B7B3878C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4622800"/>
            <a:ext cx="914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yield 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5" name="Rectangle 132">
            <a:extLst>
              <a:ext uri="{FF2B5EF4-FFF2-40B4-BE49-F238E27FC236}">
                <a16:creationId xmlns:a16="http://schemas.microsoft.com/office/drawing/2014/main" id="{4E0AFCF0-967C-67CD-96ED-D66D6E658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4165600"/>
            <a:ext cx="687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k = 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6" name="Rectangle 133">
            <a:extLst>
              <a:ext uri="{FF2B5EF4-FFF2-40B4-BE49-F238E27FC236}">
                <a16:creationId xmlns:a16="http://schemas.microsoft.com/office/drawing/2014/main" id="{746E5EEF-1160-7C1F-ED97-AA6237FDF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1663" y="4622800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7" name="Rectangle 134">
            <a:extLst>
              <a:ext uri="{FF2B5EF4-FFF2-40B4-BE49-F238E27FC236}">
                <a16:creationId xmlns:a16="http://schemas.microsoft.com/office/drawing/2014/main" id="{07A480E3-84D3-3593-F4C9-70901A613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4943475"/>
            <a:ext cx="1371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&gt;&gt;&gt; next(c)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8" name="Rectangle 135">
            <a:extLst>
              <a:ext uri="{FF2B5EF4-FFF2-40B4-BE49-F238E27FC236}">
                <a16:creationId xmlns:a16="http://schemas.microsoft.com/office/drawing/2014/main" id="{0D699F44-6D37-4CEA-B60C-97433B20D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4943475"/>
            <a:ext cx="262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yield from countdown(k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9" name="Rectangle 136">
            <a:extLst>
              <a:ext uri="{FF2B5EF4-FFF2-40B4-BE49-F238E27FC236}">
                <a16:creationId xmlns:a16="http://schemas.microsoft.com/office/drawing/2014/main" id="{F2EE925B-4E1B-9597-F49A-D34D638E2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4943475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-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0" name="Rectangle 137">
            <a:extLst>
              <a:ext uri="{FF2B5EF4-FFF2-40B4-BE49-F238E27FC236}">
                <a16:creationId xmlns:a16="http://schemas.microsoft.com/office/drawing/2014/main" id="{C794EE21-0230-CEF9-3B19-4B23F5979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4943475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1)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1" name="Freeform 138">
            <a:extLst>
              <a:ext uri="{FF2B5EF4-FFF2-40B4-BE49-F238E27FC236}">
                <a16:creationId xmlns:a16="http://schemas.microsoft.com/office/drawing/2014/main" id="{C19469BB-DBC9-64F3-8B86-528B2CBA53A0}"/>
              </a:ext>
            </a:extLst>
          </p:cNvPr>
          <p:cNvSpPr>
            <a:spLocks/>
          </p:cNvSpPr>
          <p:nvPr/>
        </p:nvSpPr>
        <p:spPr bwMode="auto">
          <a:xfrm>
            <a:off x="3538538" y="5143500"/>
            <a:ext cx="3314700" cy="20638"/>
          </a:xfrm>
          <a:custGeom>
            <a:avLst/>
            <a:gdLst>
              <a:gd name="T0" fmla="*/ 0 w 2088"/>
              <a:gd name="T1" fmla="*/ 0 h 13"/>
              <a:gd name="T2" fmla="*/ 522 w 2088"/>
              <a:gd name="T3" fmla="*/ 0 h 13"/>
              <a:gd name="T4" fmla="*/ 1044 w 2088"/>
              <a:gd name="T5" fmla="*/ 0 h 13"/>
              <a:gd name="T6" fmla="*/ 1566 w 2088"/>
              <a:gd name="T7" fmla="*/ 0 h 13"/>
              <a:gd name="T8" fmla="*/ 2088 w 2088"/>
              <a:gd name="T9" fmla="*/ 0 h 13"/>
              <a:gd name="T10" fmla="*/ 2088 w 2088"/>
              <a:gd name="T11" fmla="*/ 13 h 13"/>
              <a:gd name="T12" fmla="*/ 1566 w 2088"/>
              <a:gd name="T13" fmla="*/ 13 h 13"/>
              <a:gd name="T14" fmla="*/ 1044 w 2088"/>
              <a:gd name="T15" fmla="*/ 13 h 13"/>
              <a:gd name="T16" fmla="*/ 522 w 2088"/>
              <a:gd name="T17" fmla="*/ 13 h 13"/>
              <a:gd name="T18" fmla="*/ 0 w 2088"/>
              <a:gd name="T19" fmla="*/ 13 h 13"/>
              <a:gd name="T20" fmla="*/ 0 w 2088"/>
              <a:gd name="T21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3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3"/>
                </a:lnTo>
                <a:lnTo>
                  <a:pt x="1566" y="13"/>
                </a:lnTo>
                <a:lnTo>
                  <a:pt x="1044" y="13"/>
                </a:lnTo>
                <a:lnTo>
                  <a:pt x="522" y="13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2E83C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Rectangle 139">
            <a:extLst>
              <a:ext uri="{FF2B5EF4-FFF2-40B4-BE49-F238E27FC236}">
                <a16:creationId xmlns:a16="http://schemas.microsoft.com/office/drawing/2014/main" id="{98D71EF1-D7A8-E034-B9A6-B20EBE31B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5172075"/>
            <a:ext cx="2057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Def countdown(k):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3" name="Rectangle 140">
            <a:extLst>
              <a:ext uri="{FF2B5EF4-FFF2-40B4-BE49-F238E27FC236}">
                <a16:creationId xmlns:a16="http://schemas.microsoft.com/office/drawing/2014/main" id="{F914CA6C-13D1-8881-FCC8-CACC7F2A0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5400675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if k &gt; 0: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4" name="Rectangle 141">
            <a:extLst>
              <a:ext uri="{FF2B5EF4-FFF2-40B4-BE49-F238E27FC236}">
                <a16:creationId xmlns:a16="http://schemas.microsoft.com/office/drawing/2014/main" id="{F49B58FF-F616-3C11-0F18-91A59218D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5629275"/>
            <a:ext cx="914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yield 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5" name="Rectangle 142">
            <a:extLst>
              <a:ext uri="{FF2B5EF4-FFF2-40B4-BE49-F238E27FC236}">
                <a16:creationId xmlns:a16="http://schemas.microsoft.com/office/drawing/2014/main" id="{8016798D-318A-3815-5C5C-7C91757FB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5857875"/>
            <a:ext cx="262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yield from countdown(k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6" name="Rectangle 143">
            <a:extLst>
              <a:ext uri="{FF2B5EF4-FFF2-40B4-BE49-F238E27FC236}">
                <a16:creationId xmlns:a16="http://schemas.microsoft.com/office/drawing/2014/main" id="{03853C77-2120-9A03-F15C-D85C706CA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5857875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-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7" name="Rectangle 144">
            <a:extLst>
              <a:ext uri="{FF2B5EF4-FFF2-40B4-BE49-F238E27FC236}">
                <a16:creationId xmlns:a16="http://schemas.microsoft.com/office/drawing/2014/main" id="{FC91F8F7-ACC6-425B-6FE2-512481389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5857875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1)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8" name="Freeform 145">
            <a:extLst>
              <a:ext uri="{FF2B5EF4-FFF2-40B4-BE49-F238E27FC236}">
                <a16:creationId xmlns:a16="http://schemas.microsoft.com/office/drawing/2014/main" id="{8831A059-DB3E-C2B3-1142-15D39A891E4E}"/>
              </a:ext>
            </a:extLst>
          </p:cNvPr>
          <p:cNvSpPr>
            <a:spLocks/>
          </p:cNvSpPr>
          <p:nvPr/>
        </p:nvSpPr>
        <p:spPr bwMode="auto">
          <a:xfrm>
            <a:off x="3538538" y="6059488"/>
            <a:ext cx="3314700" cy="19050"/>
          </a:xfrm>
          <a:custGeom>
            <a:avLst/>
            <a:gdLst>
              <a:gd name="T0" fmla="*/ 0 w 2088"/>
              <a:gd name="T1" fmla="*/ 0 h 12"/>
              <a:gd name="T2" fmla="*/ 522 w 2088"/>
              <a:gd name="T3" fmla="*/ 0 h 12"/>
              <a:gd name="T4" fmla="*/ 1044 w 2088"/>
              <a:gd name="T5" fmla="*/ 0 h 12"/>
              <a:gd name="T6" fmla="*/ 1566 w 2088"/>
              <a:gd name="T7" fmla="*/ 0 h 12"/>
              <a:gd name="T8" fmla="*/ 2088 w 2088"/>
              <a:gd name="T9" fmla="*/ 0 h 12"/>
              <a:gd name="T10" fmla="*/ 2088 w 2088"/>
              <a:gd name="T11" fmla="*/ 12 h 12"/>
              <a:gd name="T12" fmla="*/ 1566 w 2088"/>
              <a:gd name="T13" fmla="*/ 12 h 12"/>
              <a:gd name="T14" fmla="*/ 1044 w 2088"/>
              <a:gd name="T15" fmla="*/ 12 h 12"/>
              <a:gd name="T16" fmla="*/ 522 w 2088"/>
              <a:gd name="T17" fmla="*/ 12 h 12"/>
              <a:gd name="T18" fmla="*/ 0 w 2088"/>
              <a:gd name="T19" fmla="*/ 12 h 12"/>
              <a:gd name="T20" fmla="*/ 0 w 2088"/>
              <a:gd name="T21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2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2"/>
                </a:lnTo>
                <a:lnTo>
                  <a:pt x="1566" y="12"/>
                </a:lnTo>
                <a:lnTo>
                  <a:pt x="1044" y="12"/>
                </a:lnTo>
                <a:lnTo>
                  <a:pt x="522" y="12"/>
                </a:lnTo>
                <a:lnTo>
                  <a:pt x="0" y="12"/>
                </a:lnTo>
                <a:lnTo>
                  <a:pt x="0" y="0"/>
                </a:lnTo>
                <a:close/>
              </a:path>
            </a:pathLst>
          </a:custGeom>
          <a:solidFill>
            <a:srgbClr val="2E83C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Rectangle 146">
            <a:extLst>
              <a:ext uri="{FF2B5EF4-FFF2-40B4-BE49-F238E27FC236}">
                <a16:creationId xmlns:a16="http://schemas.microsoft.com/office/drawing/2014/main" id="{CA40F418-A426-A53D-8FEE-918C35D17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5172075"/>
            <a:ext cx="687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k = 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0" name="Rectangle 147">
            <a:extLst>
              <a:ext uri="{FF2B5EF4-FFF2-40B4-BE49-F238E27FC236}">
                <a16:creationId xmlns:a16="http://schemas.microsoft.com/office/drawing/2014/main" id="{D118C81E-5481-BA67-3967-8C5727DC0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4276" y="6086475"/>
            <a:ext cx="1601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StopIteration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292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13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 animBg="1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 animBg="1"/>
      <p:bldP spid="132" grpId="0"/>
      <p:bldP spid="133" grpId="0"/>
      <p:bldP spid="134" grpId="0"/>
      <p:bldP spid="135" grpId="0"/>
      <p:bldP spid="136" grpId="0"/>
      <p:bldP spid="137" grpId="0"/>
      <p:bldP spid="138" grpId="0"/>
      <p:bldP spid="139" grpId="0"/>
      <p:bldP spid="140" grpId="0"/>
      <p:bldP spid="141" grpId="0" animBg="1"/>
      <p:bldP spid="142" grpId="0"/>
      <p:bldP spid="143" grpId="0"/>
      <p:bldP spid="144" grpId="0"/>
      <p:bldP spid="145" grpId="0"/>
      <p:bldP spid="146" grpId="0"/>
      <p:bldP spid="147" grpId="0"/>
      <p:bldP spid="148" grpId="0" animBg="1"/>
      <p:bldP spid="149" grpId="0"/>
      <p:bldP spid="15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41A6A-5CF3-0B7C-B3AC-50E956E8C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869E9F-B53D-4003-FF0B-3685EA1D3F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077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1F0DF9-F3E8-71A0-E830-A216FFEBC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 functions with returns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6B771E-946E-EAD8-9F01-0FFB89DAF9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85412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E2CAB-B376-3B6B-5583-18187079E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 function with a return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B1B68-BDA1-947F-CF9F-65298AA2A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generator function executes a return statement, it exits and cannot yield more values.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99CA0C-2E2E-DE35-CD61-DAB2B9D65AD2}"/>
              </a:ext>
            </a:extLst>
          </p:cNvPr>
          <p:cNvSpPr txBox="1"/>
          <p:nvPr/>
        </p:nvSpPr>
        <p:spPr>
          <a:xfrm>
            <a:off x="1000541" y="2627985"/>
            <a:ext cx="827346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 + 1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 +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A326D4-304B-853E-F500-66FF22B646F0}"/>
              </a:ext>
            </a:extLst>
          </p:cNvPr>
          <p:cNvSpPr txBox="1"/>
          <p:nvPr/>
        </p:nvSpPr>
        <p:spPr>
          <a:xfrm>
            <a:off x="1000540" y="4241540"/>
            <a:ext cx="827346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list(f(2))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FB873F-00A1-DEDB-7970-B91E39648AB8}"/>
              </a:ext>
            </a:extLst>
          </p:cNvPr>
          <p:cNvSpPr txBox="1"/>
          <p:nvPr/>
        </p:nvSpPr>
        <p:spPr>
          <a:xfrm>
            <a:off x="2843884" y="4234530"/>
            <a:ext cx="39434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[2, 3]</a:t>
            </a:r>
            <a:endParaRPr lang="en-US" sz="16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912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08AC4-1CAD-3B00-75D5-57B82B89E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 functions with 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ED145-DC21-F9E0-648B-6BB277279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allows you to specify a value to be returned, but this value is not yielded.</a:t>
            </a:r>
          </a:p>
          <a:p>
            <a:endParaRPr lang="en-US" dirty="0"/>
          </a:p>
          <a:p>
            <a:endParaRPr lang="en-US" sz="18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dirty="0"/>
              <a:t>It is possible to access that return value, with this one weird trick. But you won't ever need this in CS 111!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68D572-6E42-6514-F50A-476D9B2A31EE}"/>
              </a:ext>
            </a:extLst>
          </p:cNvPr>
          <p:cNvSpPr txBox="1"/>
          <p:nvPr/>
        </p:nvSpPr>
        <p:spPr>
          <a:xfrm>
            <a:off x="1000541" y="2627985"/>
            <a:ext cx="827346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g(x):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 + 1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x + 2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 +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FE8D74-3180-82C0-A8B3-FDB8CB3D16FC}"/>
              </a:ext>
            </a:extLst>
          </p:cNvPr>
          <p:cNvSpPr txBox="1"/>
          <p:nvPr/>
        </p:nvSpPr>
        <p:spPr>
          <a:xfrm>
            <a:off x="1000540" y="4241540"/>
            <a:ext cx="827346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list(g(2))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D6D7C3-DDB1-05A8-E503-70EC674016CC}"/>
              </a:ext>
            </a:extLst>
          </p:cNvPr>
          <p:cNvSpPr txBox="1"/>
          <p:nvPr/>
        </p:nvSpPr>
        <p:spPr>
          <a:xfrm>
            <a:off x="2843884" y="4234530"/>
            <a:ext cx="39434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[2, 3]</a:t>
            </a:r>
            <a:endParaRPr lang="en-US" sz="16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7070D0-6924-2D58-6776-A30CC9A7B625}"/>
              </a:ext>
            </a:extLst>
          </p:cNvPr>
          <p:cNvSpPr txBox="1"/>
          <p:nvPr/>
        </p:nvSpPr>
        <p:spPr>
          <a:xfrm>
            <a:off x="1000540" y="5309709"/>
            <a:ext cx="8273461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h(x):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 = yield from g(x)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y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C278F9-67BF-32B6-7097-E464F9140033}"/>
              </a:ext>
            </a:extLst>
          </p:cNvPr>
          <p:cNvSpPr txBox="1"/>
          <p:nvPr/>
        </p:nvSpPr>
        <p:spPr>
          <a:xfrm>
            <a:off x="1000540" y="6363363"/>
            <a:ext cx="827346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list(h(2))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1BFFD2-4597-A29A-19AB-4803F67162CC}"/>
              </a:ext>
            </a:extLst>
          </p:cNvPr>
          <p:cNvSpPr txBox="1"/>
          <p:nvPr/>
        </p:nvSpPr>
        <p:spPr>
          <a:xfrm>
            <a:off x="2843884" y="6356353"/>
            <a:ext cx="39434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[2, 3, 4]</a:t>
            </a:r>
            <a:endParaRPr lang="en-US" sz="16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400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A3CB0-C65C-7AAC-A85D-EA3253C54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6762E-7CDD-8503-600F-7594BFC0C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67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A1EE1-E714-78CA-A302-2E25444CF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 and </a:t>
            </a:r>
            <a:r>
              <a:rPr lang="en-US" dirty="0" err="1"/>
              <a:t>Iterable</a:t>
            </a:r>
            <a:r>
              <a:rPr lang="en-US" dirty="0"/>
              <a:t> objects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DB9B17B-EBCC-7E62-522A-3554FE718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the last few lectures, while talking about for loops and list comprehensions, we mentioned the concept of an iterator and that an object can be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r>
              <a:rPr lang="en-US" dirty="0"/>
              <a:t>Today, we'll talk about how to use Python's iterators.  Later in the course we'll talk about how to make our objects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r>
              <a:rPr lang="en-US" dirty="0"/>
              <a:t>In Python, an object is </a:t>
            </a:r>
            <a:r>
              <a:rPr lang="en-US" i="1" dirty="0" err="1"/>
              <a:t>iterable</a:t>
            </a:r>
            <a:r>
              <a:rPr lang="en-US" dirty="0"/>
              <a:t> if it supports the capability to be processed one element at a time.</a:t>
            </a:r>
          </a:p>
          <a:p>
            <a:pPr lvl="1"/>
            <a:r>
              <a:rPr lang="en-US" dirty="0"/>
              <a:t>Lists and strings are </a:t>
            </a:r>
            <a:r>
              <a:rPr lang="en-US" dirty="0" err="1"/>
              <a:t>iterable</a:t>
            </a:r>
            <a:endParaRPr lang="en-US" dirty="0"/>
          </a:p>
          <a:p>
            <a:pPr lvl="1"/>
            <a:r>
              <a:rPr lang="en-US" dirty="0"/>
              <a:t>numbers are not</a:t>
            </a:r>
          </a:p>
          <a:p>
            <a:r>
              <a:rPr lang="en-US" dirty="0"/>
              <a:t>We use iterators to access the individual elements of an </a:t>
            </a:r>
            <a:r>
              <a:rPr lang="en-US" dirty="0" err="1"/>
              <a:t>iterable</a:t>
            </a:r>
            <a:r>
              <a:rPr lang="en-US" dirty="0"/>
              <a:t> object, one at a time and in order</a:t>
            </a:r>
          </a:p>
        </p:txBody>
      </p:sp>
    </p:spTree>
    <p:extLst>
      <p:ext uri="{BB962C8B-B14F-4D97-AF65-F5344CB8AC3E}">
        <p14:creationId xmlns:p14="http://schemas.microsoft.com/office/powerpoint/2010/main" val="127374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A1EE1-E714-78CA-A302-2E25444CF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DB9B17B-EBCC-7E62-522A-3554FE718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</a:t>
            </a:r>
            <a:r>
              <a:rPr lang="en-US" b="1" dirty="0"/>
              <a:t>iterator</a:t>
            </a:r>
            <a:r>
              <a:rPr lang="en-US" dirty="0"/>
              <a:t> is an object that provides sequential access to values, one by one.</a:t>
            </a:r>
          </a:p>
          <a:p>
            <a:pPr lvl="1"/>
            <a:r>
              <a:rPr lang="en-US" b="1" i="1" dirty="0"/>
              <a:t>                              </a:t>
            </a:r>
            <a:r>
              <a:rPr lang="en-US" dirty="0"/>
              <a:t>returns an iterator over the elements of an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                              returns the next element in an iterator.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00A9AE-8538-AFD2-2341-06DE714869BF}"/>
              </a:ext>
            </a:extLst>
          </p:cNvPr>
          <p:cNvSpPr txBox="1"/>
          <p:nvPr/>
        </p:nvSpPr>
        <p:spPr>
          <a:xfrm>
            <a:off x="1436741" y="2692115"/>
            <a:ext cx="20494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Ins="0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6BFBF3-914F-B749-D4C1-C8C3003B78B7}"/>
              </a:ext>
            </a:extLst>
          </p:cNvPr>
          <p:cNvSpPr txBox="1"/>
          <p:nvPr/>
        </p:nvSpPr>
        <p:spPr>
          <a:xfrm>
            <a:off x="1436740" y="3065879"/>
            <a:ext cx="20494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Ins="0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next(iterator)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9A52C6-8993-3C07-CA0A-7892C229906E}"/>
              </a:ext>
            </a:extLst>
          </p:cNvPr>
          <p:cNvSpPr txBox="1"/>
          <p:nvPr/>
        </p:nvSpPr>
        <p:spPr>
          <a:xfrm>
            <a:off x="1077384" y="3653336"/>
            <a:ext cx="9562041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toppings = ["pineapple", "pepper", "mushroom", "roasted red pepper"]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topperator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(toppings)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topperator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topperator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topperator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topperator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topperator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B77F4B-E8FD-6337-C628-31BD18D62438}"/>
              </a:ext>
            </a:extLst>
          </p:cNvPr>
          <p:cNvSpPr txBox="1"/>
          <p:nvPr/>
        </p:nvSpPr>
        <p:spPr>
          <a:xfrm>
            <a:off x="3566344" y="4484332"/>
            <a:ext cx="4101282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'pineapple'</a:t>
            </a:r>
          </a:p>
          <a:p>
            <a:r>
              <a:rPr lang="pt-B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'pepper'</a:t>
            </a:r>
          </a:p>
          <a:p>
            <a:r>
              <a:rPr lang="pt-B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'mushroom'</a:t>
            </a:r>
          </a:p>
          <a:p>
            <a:r>
              <a:rPr lang="pt-B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'roasted red pepper'</a:t>
            </a:r>
          </a:p>
          <a:p>
            <a:r>
              <a:rPr lang="pt-B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❌ StopIteration exception</a:t>
            </a:r>
          </a:p>
        </p:txBody>
      </p:sp>
    </p:spTree>
    <p:extLst>
      <p:ext uri="{BB962C8B-B14F-4D97-AF65-F5344CB8AC3E}">
        <p14:creationId xmlns:p14="http://schemas.microsoft.com/office/powerpoint/2010/main" val="195653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58E26-F195-36B6-D48B-69B7A41D9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useful detail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B17B8-513B-7AAF-2113-E99463C21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Calling </a:t>
            </a:r>
            <a:r>
              <a:rPr lang="en-US" i="1" dirty="0" err="1"/>
              <a:t>iter</a:t>
            </a:r>
            <a:r>
              <a:rPr lang="en-US" i="1" dirty="0"/>
              <a:t>()</a:t>
            </a:r>
            <a:r>
              <a:rPr lang="en-US" dirty="0"/>
              <a:t> on an iterator just returns the iterator: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81CDCE-51BD-0A3C-AE70-BFBF6383F0DF}"/>
              </a:ext>
            </a:extLst>
          </p:cNvPr>
          <p:cNvSpPr txBox="1"/>
          <p:nvPr/>
        </p:nvSpPr>
        <p:spPr>
          <a:xfrm>
            <a:off x="1105317" y="2366941"/>
            <a:ext cx="6631709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numbers = ["</a:t>
            </a:r>
            <a:r>
              <a:rPr lang="ja-JP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一つ</a:t>
            </a:r>
            <a:r>
              <a:rPr lang="en-US" altLang="ja-JP" b="1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ja-JP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二つ</a:t>
            </a:r>
            <a:r>
              <a:rPr lang="en-US" altLang="ja-JP" b="1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ja-JP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三つ</a:t>
            </a:r>
            <a:r>
              <a:rPr lang="en-US" altLang="ja-JP" b="1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num_iter2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num_iter2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D90F80-29D8-078D-76E0-8F3C08C53978}"/>
              </a:ext>
            </a:extLst>
          </p:cNvPr>
          <p:cNvSpPr txBox="1"/>
          <p:nvPr/>
        </p:nvSpPr>
        <p:spPr>
          <a:xfrm>
            <a:off x="4632096" y="3474937"/>
            <a:ext cx="157449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</p:txBody>
      </p:sp>
    </p:spTree>
    <p:extLst>
      <p:ext uri="{BB962C8B-B14F-4D97-AF65-F5344CB8AC3E}">
        <p14:creationId xmlns:p14="http://schemas.microsoft.com/office/powerpoint/2010/main" val="256237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8F63B-C43F-F1B9-E66A-475F2460B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 with iterator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5553F-A818-56C4-4F02-36AD653C8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used in a for loop, Python will call </a:t>
            </a:r>
            <a:r>
              <a:rPr lang="en-US" i="1" dirty="0"/>
              <a:t>next()</a:t>
            </a:r>
            <a:r>
              <a:rPr lang="en-US" dirty="0"/>
              <a:t> on the iterator in each iteration: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F53DD9-C40F-EDB9-4CD4-5D3520A8A0C4}"/>
              </a:ext>
            </a:extLst>
          </p:cNvPr>
          <p:cNvSpPr txBox="1"/>
          <p:nvPr/>
        </p:nvSpPr>
        <p:spPr>
          <a:xfrm>
            <a:off x="1086845" y="2693220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nums = range(1, 4)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num_iter = iter(nums)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num_iter: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print(num)</a:t>
            </a:r>
          </a:p>
        </p:txBody>
      </p:sp>
    </p:spTree>
    <p:extLst>
      <p:ext uri="{BB962C8B-B14F-4D97-AF65-F5344CB8AC3E}">
        <p14:creationId xmlns:p14="http://schemas.microsoft.com/office/powerpoint/2010/main" val="2883786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CA5E-364E-10A6-765F-CBBEC308E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A4EC5-5963-6B63-C5FC-EDF0F4394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Lists, tuples, dictionaries, strings, and ranges are all </a:t>
            </a:r>
            <a:r>
              <a:rPr lang="en-US" b="1" dirty="0" err="1"/>
              <a:t>iterable</a:t>
            </a:r>
            <a:r>
              <a:rPr lang="en-US" dirty="0"/>
              <a:t> objects.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95D956-5713-7850-8423-FD8663B1763A}"/>
              </a:ext>
            </a:extLst>
          </p:cNvPr>
          <p:cNvSpPr txBox="1"/>
          <p:nvPr/>
        </p:nvSpPr>
        <p:spPr>
          <a:xfrm>
            <a:off x="1077385" y="2340827"/>
            <a:ext cx="909413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my_order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["Yuca Shepherds Pie",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Pão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de queijo",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Guaraná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best_topping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"pineapple"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scores = range(1, 21)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prices = {"pineapple": 9.99, "pen": 2.99, "pineapple-pen": 19.99}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125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180FB-A79E-2FAF-4D97-9EF38FFC1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iterators for </a:t>
            </a:r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441E4-D52E-1426-E7E7-5D7B30CF0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iter</a:t>
            </a:r>
            <a:r>
              <a:rPr lang="en-US" i="1" dirty="0"/>
              <a:t>() </a:t>
            </a:r>
            <a:r>
              <a:rPr lang="en-US" dirty="0"/>
              <a:t>can return an iterator for any </a:t>
            </a:r>
            <a:r>
              <a:rPr lang="en-US" dirty="0" err="1"/>
              <a:t>iterable</a:t>
            </a:r>
            <a:r>
              <a:rPr lang="en-US" dirty="0"/>
              <a:t>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6ED761-FC11-3382-CC62-D7BBC2FEC6F4}"/>
              </a:ext>
            </a:extLst>
          </p:cNvPr>
          <p:cNvSpPr txBox="1"/>
          <p:nvPr/>
        </p:nvSpPr>
        <p:spPr>
          <a:xfrm>
            <a:off x="1077385" y="2340827"/>
            <a:ext cx="8698211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my_order = ["Yuca Shepherds Pie", "Pão de queijo", "Guaraná"]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order_iter = iter(my_order)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next(order_iter)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best_topping = "pineapple"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topping_iter = iter(best_topping)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next(topping_iter)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scores = range(1, 21)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score_iter = iter(scores)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next(score_iter)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865DF7-1B95-3F8B-D824-1AF9C71A2270}"/>
              </a:ext>
            </a:extLst>
          </p:cNvPr>
          <p:cNvSpPr txBox="1"/>
          <p:nvPr/>
        </p:nvSpPr>
        <p:spPr>
          <a:xfrm>
            <a:off x="4625820" y="2909256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"Yuca Shepherds Pie"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CDCC91-A254-E487-C40C-B0413F93E047}"/>
              </a:ext>
            </a:extLst>
          </p:cNvPr>
          <p:cNvSpPr txBox="1"/>
          <p:nvPr/>
        </p:nvSpPr>
        <p:spPr>
          <a:xfrm>
            <a:off x="4625820" y="4010036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"p"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33D77D-6D8C-1C8B-25B8-AE684C2A9F31}"/>
              </a:ext>
            </a:extLst>
          </p:cNvPr>
          <p:cNvSpPr txBox="1"/>
          <p:nvPr/>
        </p:nvSpPr>
        <p:spPr>
          <a:xfrm>
            <a:off x="4625820" y="5110816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1</a:t>
            </a:r>
          </a:p>
        </p:txBody>
      </p:sp>
    </p:spTree>
    <p:extLst>
      <p:ext uri="{BB962C8B-B14F-4D97-AF65-F5344CB8AC3E}">
        <p14:creationId xmlns:p14="http://schemas.microsoft.com/office/powerpoint/2010/main" val="121534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4BEDF641-2F32-4D7C-9695-E5F8E71B145A}" vid="{F20241CA-4DDE-438A-8FCF-1E19560B6D0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</TotalTime>
  <Words>2487</Words>
  <Application>Microsoft Office PowerPoint</Application>
  <PresentationFormat>Widescreen</PresentationFormat>
  <Paragraphs>425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Courier New</vt:lpstr>
      <vt:lpstr>Trebuchet MS</vt:lpstr>
      <vt:lpstr>Wingdings 3</vt:lpstr>
      <vt:lpstr>Facet</vt:lpstr>
      <vt:lpstr>PowerPoint Presentation</vt:lpstr>
      <vt:lpstr>Iterators &amp; Generators</vt:lpstr>
      <vt:lpstr>Iterators</vt:lpstr>
      <vt:lpstr>Iterators and Iterable objects</vt:lpstr>
      <vt:lpstr>Iterators</vt:lpstr>
      <vt:lpstr>A useful detail</vt:lpstr>
      <vt:lpstr>For loop with iterator</vt:lpstr>
      <vt:lpstr>Iterables</vt:lpstr>
      <vt:lpstr>Making iterators for iterables</vt:lpstr>
      <vt:lpstr>Making iterators for dictionaries</vt:lpstr>
      <vt:lpstr>For loops with used-up iterators</vt:lpstr>
      <vt:lpstr>Iterating over iterables</vt:lpstr>
      <vt:lpstr>Reasons for using iterators</vt:lpstr>
      <vt:lpstr>PowerPoint Presentation</vt:lpstr>
      <vt:lpstr>Useful built-in functions</vt:lpstr>
      <vt:lpstr>Functions that return iterables</vt:lpstr>
      <vt:lpstr>Functions that return iterators</vt:lpstr>
      <vt:lpstr>PowerPoint Presentation</vt:lpstr>
      <vt:lpstr>Generators</vt:lpstr>
      <vt:lpstr>Generators</vt:lpstr>
      <vt:lpstr>How generators work</vt:lpstr>
      <vt:lpstr>Looping over generators</vt:lpstr>
      <vt:lpstr>Why use generators?</vt:lpstr>
      <vt:lpstr>Exercise: Countdown</vt:lpstr>
      <vt:lpstr>Exercise: Countdown (solution)</vt:lpstr>
      <vt:lpstr>Virahanka-Fibonacci generator</vt:lpstr>
      <vt:lpstr>Virahanka-Fibonacci generator</vt:lpstr>
      <vt:lpstr>Virahanka-Fibonacci generator (solution)</vt:lpstr>
      <vt:lpstr>PowerPoint Presentation</vt:lpstr>
      <vt:lpstr>Yield from</vt:lpstr>
      <vt:lpstr>Yielding from iterables</vt:lpstr>
      <vt:lpstr>Yielding from generators</vt:lpstr>
      <vt:lpstr>Visualizing countdown()</vt:lpstr>
      <vt:lpstr>PowerPoint Presentation</vt:lpstr>
      <vt:lpstr>Generator functions with returns</vt:lpstr>
      <vt:lpstr>Generator function with a return</vt:lpstr>
      <vt:lpstr>Generator functions with return values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9</cp:revision>
  <dcterms:created xsi:type="dcterms:W3CDTF">2023-06-20T18:23:17Z</dcterms:created>
  <dcterms:modified xsi:type="dcterms:W3CDTF">2024-07-01T15:29:07Z</dcterms:modified>
</cp:coreProperties>
</file>