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9" r:id="rId2"/>
    <p:sldId id="256" r:id="rId3"/>
    <p:sldId id="258" r:id="rId4"/>
    <p:sldId id="259" r:id="rId5"/>
    <p:sldId id="268" r:id="rId6"/>
    <p:sldId id="260" r:id="rId7"/>
    <p:sldId id="261" r:id="rId8"/>
    <p:sldId id="262" r:id="rId9"/>
    <p:sldId id="257" r:id="rId10"/>
    <p:sldId id="289" r:id="rId11"/>
    <p:sldId id="290" r:id="rId12"/>
    <p:sldId id="263" r:id="rId13"/>
    <p:sldId id="265" r:id="rId14"/>
    <p:sldId id="264" r:id="rId15"/>
    <p:sldId id="266" r:id="rId16"/>
    <p:sldId id="267" r:id="rId17"/>
    <p:sldId id="269" r:id="rId18"/>
    <p:sldId id="270" r:id="rId19"/>
    <p:sldId id="271" r:id="rId20"/>
    <p:sldId id="291" r:id="rId21"/>
    <p:sldId id="312" r:id="rId22"/>
    <p:sldId id="292" r:id="rId23"/>
    <p:sldId id="272" r:id="rId24"/>
    <p:sldId id="273" r:id="rId25"/>
    <p:sldId id="293" r:id="rId26"/>
    <p:sldId id="294" r:id="rId27"/>
    <p:sldId id="274" r:id="rId28"/>
    <p:sldId id="275" r:id="rId29"/>
    <p:sldId id="295" r:id="rId30"/>
    <p:sldId id="296" r:id="rId31"/>
    <p:sldId id="276" r:id="rId32"/>
    <p:sldId id="282" r:id="rId33"/>
    <p:sldId id="278" r:id="rId34"/>
    <p:sldId id="297" r:id="rId35"/>
    <p:sldId id="298" r:id="rId36"/>
    <p:sldId id="279" r:id="rId37"/>
    <p:sldId id="280" r:id="rId38"/>
    <p:sldId id="281" r:id="rId39"/>
    <p:sldId id="283" r:id="rId40"/>
    <p:sldId id="288" r:id="rId41"/>
    <p:sldId id="287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phone&#10;&#10;Description automatically generated">
            <a:extLst>
              <a:ext uri="{FF2B5EF4-FFF2-40B4-BE49-F238E27FC236}">
                <a16:creationId xmlns:a16="http://schemas.microsoft.com/office/drawing/2014/main" id="{C18787E4-14C1-AFBB-8B9F-CEB89AF91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020" y="0"/>
            <a:ext cx="5181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81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65DB-34CE-FB0C-331C-FDB92559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04459-6006-F85A-9D57-0F8D761D8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36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686220-F7E5-7476-E8A0-EF7E35FE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and Sub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6AB87-5201-BE5E-63DA-A3C256242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2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D69B-F6F4-64F0-808B-3A3DC048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classes and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8AE4F-BB6D-E611-B03A-471C41C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classes share similar attributes, you can reduce redundant code by defining a base class and then subclasses can inherit from the base class.</a:t>
            </a:r>
          </a:p>
        </p:txBody>
      </p:sp>
      <p:pic>
        <p:nvPicPr>
          <p:cNvPr id="5" name="Picture 4" descr="A picture containing screenshot, line, text, design&#10;&#10;Description automatically generated">
            <a:extLst>
              <a:ext uri="{FF2B5EF4-FFF2-40B4-BE49-F238E27FC236}">
                <a16:creationId xmlns:a16="http://schemas.microsoft.com/office/drawing/2014/main" id="{D2A75597-97F5-CB9C-9906-DC2E5A8C6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5" y="2950509"/>
            <a:ext cx="69056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12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77388"/>
            <a:ext cx="8596668" cy="1433307"/>
          </a:xfrm>
        </p:spPr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5831042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"Animalia"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6602758" y="1924424"/>
            <a:ext cx="5342487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self.interact_increment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75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32A2-E2F4-F33A-39B1-833BD80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95FC-39AA-37D5-271C-B9C7B5165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declare a subclass, put parentheses after the class name and specify the base class in the parentheses:</a:t>
            </a:r>
          </a:p>
          <a:p>
            <a:endParaRPr lang="en-US" dirty="0"/>
          </a:p>
          <a:p>
            <a:r>
              <a:rPr lang="en-US" dirty="0"/>
              <a:t>Then the subclasses only need the code that's unique to them. They can redefine any aspect: class variables, method definitions, or constructor. A redefinition is called </a:t>
            </a:r>
            <a:r>
              <a:rPr lang="en-US" b="1" dirty="0"/>
              <a:t>overriding</a:t>
            </a:r>
            <a:r>
              <a:rPr lang="en-US" dirty="0"/>
              <a:t>.</a:t>
            </a:r>
          </a:p>
          <a:p>
            <a:r>
              <a:rPr lang="en-US" dirty="0"/>
              <a:t>The simplest subclass overrides nothing: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this is rarely the case or you wouldn't need a subclass!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EBFA-810D-7E3B-3171-46877D7A88E1}"/>
              </a:ext>
            </a:extLst>
          </p:cNvPr>
          <p:cNvSpPr txBox="1"/>
          <p:nvPr/>
        </p:nvSpPr>
        <p:spPr>
          <a:xfrm>
            <a:off x="1000542" y="264757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98756-03A4-13BB-ED06-A77303E45E02}"/>
              </a:ext>
            </a:extLst>
          </p:cNvPr>
          <p:cNvSpPr txBox="1"/>
          <p:nvPr/>
        </p:nvSpPr>
        <p:spPr>
          <a:xfrm>
            <a:off x="1000542" y="4539129"/>
            <a:ext cx="82734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AmorphousBlob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635496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E5C1-DFB2-1A32-C582-6CEA3F1F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class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ABD9-A4BF-43E1-36EA-01730B5D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Subclasses can override existing class variables and assign new class variables: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DBC43-C857-437D-4164-120A612912BA}"/>
              </a:ext>
            </a:extLst>
          </p:cNvPr>
          <p:cNvSpPr txBox="1"/>
          <p:nvPr/>
        </p:nvSpPr>
        <p:spPr>
          <a:xfrm>
            <a:off x="1000542" y="2647576"/>
            <a:ext cx="8273460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num_in_litter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num_tusks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9613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DA1C-112A-4385-26A1-C71A19E4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338E-29C7-C282-4F1D-2FDEFEF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subclass overrides a method, Python will use that definition instead of the superclass definition.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3E02B-8B6C-ABB4-A399-5277ADAF859E}"/>
              </a:ext>
            </a:extLst>
          </p:cNvPr>
          <p:cNvSpPr txBox="1"/>
          <p:nvPr/>
        </p:nvSpPr>
        <p:spPr>
          <a:xfrm>
            <a:off x="1000541" y="2647576"/>
            <a:ext cx="10339811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"Giant Panda"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"Ailuropoda melanoleuca"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6000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f"I'm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Panda, I'm solitary, go away {other.name}!")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33C8F-9A29-1381-7A37-ED4FC8D8D835}"/>
              </a:ext>
            </a:extLst>
          </p:cNvPr>
          <p:cNvSpPr txBox="1"/>
          <p:nvPr/>
        </p:nvSpPr>
        <p:spPr>
          <a:xfrm>
            <a:off x="1000542" y="5306284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 = Panda("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panda2 = Panda("Spot", 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panda1.interact_with(panda2)</a:t>
            </a:r>
          </a:p>
        </p:txBody>
      </p:sp>
    </p:spTree>
    <p:extLst>
      <p:ext uri="{BB962C8B-B14F-4D97-AF65-F5344CB8AC3E}">
        <p14:creationId xmlns:p14="http://schemas.microsoft.com/office/powerpoint/2010/main" val="3706865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3956-007B-29C3-8EE3-486DE55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methods from 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B60D-D05C-9469-A792-E802A6F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 to a superclass method, we can use </a:t>
            </a:r>
            <a:r>
              <a:rPr lang="en-US" b="1" i="1" dirty="0"/>
              <a:t>super()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93DB4-1B19-6412-8B1B-8511643D8E91}"/>
              </a:ext>
            </a:extLst>
          </p:cNvPr>
          <p:cNvSpPr txBox="1"/>
          <p:nvPr/>
        </p:nvSpPr>
        <p:spPr>
          <a:xfrm>
            <a:off x="1039906" y="2305615"/>
            <a:ext cx="8234096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"Lion"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"Panthera"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D4C83A-59CA-8474-329C-01AA93CC1E9F}"/>
              </a:ext>
            </a:extLst>
          </p:cNvPr>
          <p:cNvSpPr txBox="1"/>
          <p:nvPr/>
        </p:nvSpPr>
        <p:spPr>
          <a:xfrm>
            <a:off x="1039906" y="5356378"/>
            <a:ext cx="823409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bones = Food("Bones", "meat", 50)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10)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mufasa.eat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(bones)</a:t>
            </a:r>
          </a:p>
        </p:txBody>
      </p:sp>
    </p:spTree>
    <p:extLst>
      <p:ext uri="{BB962C8B-B14F-4D97-AF65-F5344CB8AC3E}">
        <p14:creationId xmlns:p14="http://schemas.microsoft.com/office/powerpoint/2010/main" val="684172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079C-91EE-66AF-E2CB-40DCD44A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super()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381-059C-9D35-5930-C1EFE2E12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super().attribute </a:t>
            </a:r>
            <a:r>
              <a:rPr lang="en-US" dirty="0"/>
              <a:t>refers to the definition of </a:t>
            </a:r>
            <a:r>
              <a:rPr lang="en-US" i="1" dirty="0"/>
              <a:t>attribute</a:t>
            </a:r>
            <a:r>
              <a:rPr lang="en-US" dirty="0"/>
              <a:t> in the superclass of the first parameter to the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super() </a:t>
            </a:r>
            <a:r>
              <a:rPr lang="en-US" dirty="0"/>
              <a:t>is better style than </a:t>
            </a:r>
            <a:r>
              <a:rPr lang="en-US" i="1" dirty="0" err="1"/>
              <a:t>BaseClassName</a:t>
            </a:r>
            <a:r>
              <a:rPr lang="en-US" dirty="0"/>
              <a:t>, though slightly slower.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4ACC40-4CA4-926B-39CA-BE570384EA4C}"/>
              </a:ext>
            </a:extLst>
          </p:cNvPr>
          <p:cNvSpPr txBox="1"/>
          <p:nvPr/>
        </p:nvSpPr>
        <p:spPr>
          <a:xfrm>
            <a:off x="1039906" y="2592486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BB06A-B9D2-23E3-6A32-BD22AF26F6D9}"/>
              </a:ext>
            </a:extLst>
          </p:cNvPr>
          <p:cNvSpPr txBox="1"/>
          <p:nvPr/>
        </p:nvSpPr>
        <p:spPr>
          <a:xfrm>
            <a:off x="1039906" y="3914162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Animal.eat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food)</a:t>
            </a:r>
          </a:p>
        </p:txBody>
      </p:sp>
    </p:spTree>
    <p:extLst>
      <p:ext uri="{BB962C8B-B14F-4D97-AF65-F5344CB8AC3E}">
        <p14:creationId xmlns:p14="http://schemas.microsoft.com/office/powerpoint/2010/main" val="2000540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1242-FDBF-463F-92E6-BEDDCD3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AC34-D421-E3A7-2290-E9BDC699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if we override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in our </a:t>
            </a:r>
            <a:r>
              <a:rPr lang="en-US" dirty="0" err="1"/>
              <a:t>subclasss</a:t>
            </a:r>
            <a:r>
              <a:rPr lang="en-US" dirty="0"/>
              <a:t>, we need to explicitly call </a:t>
            </a:r>
            <a:r>
              <a:rPr lang="en-US" i="1" dirty="0"/>
              <a:t>super().__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if we want to call the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 </a:t>
            </a:r>
            <a:r>
              <a:rPr lang="en-US" dirty="0"/>
              <a:t>functionality of the base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400" dirty="0"/>
          </a:p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67C0B-11FC-2760-6120-47FF809121D4}"/>
              </a:ext>
            </a:extLst>
          </p:cNvPr>
          <p:cNvSpPr txBox="1"/>
          <p:nvPr/>
        </p:nvSpPr>
        <p:spPr>
          <a:xfrm>
            <a:off x="1000542" y="2925482"/>
            <a:ext cx="8273460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"Elephant"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__(name, age)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age &lt; 1: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age &lt; 5: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2355A-7F7D-4C03-1DD2-EB1621BF3502}"/>
              </a:ext>
            </a:extLst>
          </p:cNvPr>
          <p:cNvSpPr txBox="1"/>
          <p:nvPr/>
        </p:nvSpPr>
        <p:spPr>
          <a:xfrm>
            <a:off x="1000542" y="5784257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Elephant("Ellie",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elly.calories_needed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B76F55-BAF6-D4E0-8434-41ADC3318A62}"/>
              </a:ext>
            </a:extLst>
          </p:cNvPr>
          <p:cNvSpPr txBox="1"/>
          <p:nvPr/>
        </p:nvSpPr>
        <p:spPr>
          <a:xfrm>
            <a:off x="4855366" y="5791594"/>
            <a:ext cx="336526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3000</a:t>
            </a:r>
          </a:p>
        </p:txBody>
      </p:sp>
    </p:spTree>
    <p:extLst>
      <p:ext uri="{BB962C8B-B14F-4D97-AF65-F5344CB8AC3E}">
        <p14:creationId xmlns:p14="http://schemas.microsoft.com/office/powerpoint/2010/main" val="24851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– Inheritance </a:t>
            </a:r>
            <a:r>
              <a:rPr lang="en-US"/>
              <a:t>&amp; Interfaces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A2EA8-9475-62FB-8FDE-92EE978F8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CD595-6A49-B2CD-C3F0-5B727398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27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rtoon of a cartoon of a child and a person&#10;&#10;Description automatically generated">
            <a:extLst>
              <a:ext uri="{FF2B5EF4-FFF2-40B4-BE49-F238E27FC236}">
                <a16:creationId xmlns:a16="http://schemas.microsoft.com/office/drawing/2014/main" id="{311F82A0-BD47-385F-2080-D6B671CF7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9" y="793750"/>
            <a:ext cx="12162691" cy="52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03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186348-F022-01A8-8C97-0F9FDE77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B05F1-ABF6-589E-AE5E-D440A229A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93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957E-2647-D055-E9D6-80EF4BA2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1FBD-9DD5-35A8-D6B0-27556091C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Python 3 class implicitly extends the object class.</a:t>
            </a:r>
          </a:p>
        </p:txBody>
      </p:sp>
      <p:pic>
        <p:nvPicPr>
          <p:cNvPr id="5" name="Picture 4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DF0F7C30-4FCE-0215-2960-5BE9A6A5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38255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30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0CB-8353-DC88-5370-3C50DCAE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layers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E05C9-B32B-2CAC-A95D-B086B26D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can also add in more levels ourselves.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A343AD8E-F6A5-0945-95B2-99923BA7D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18" y="2370034"/>
            <a:ext cx="7048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66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01CD-B685-A146-2899-9FAB4018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4A679-B9E1-005E-9A1B-FC11A675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8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41483A-47FB-DFB5-31E5-E9778AFE3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B6274-287C-A2DE-573B-0CE3155EC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80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37CC-8E87-863C-3B13-C05B489E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103F7-15E2-FEF5-E600-A59C4AEC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may inherit from multiple base classes in Python.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0B33D261-7F9B-9253-EAB5-EAF2981E8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16" y="2358580"/>
            <a:ext cx="7210704" cy="423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01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414-DAA0-C31D-72DB-5C35D76F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Inheriting from multiple base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9DE7-B9E6-2DC8-896C-81C25482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inherit from them by putting both names in the parentheses: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B5C23-A297-7583-1B96-48C77E5CDD25}"/>
              </a:ext>
            </a:extLst>
          </p:cNvPr>
          <p:cNvSpPr txBox="1"/>
          <p:nvPr/>
        </p:nvSpPr>
        <p:spPr>
          <a:xfrm>
            <a:off x="1000542" y="244993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Rabbit(Prey, Herbivore):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Lion(Predator, Carnivore):</a:t>
            </a:r>
          </a:p>
        </p:txBody>
      </p:sp>
    </p:spTree>
    <p:extLst>
      <p:ext uri="{BB962C8B-B14F-4D97-AF65-F5344CB8AC3E}">
        <p14:creationId xmlns:p14="http://schemas.microsoft.com/office/powerpoint/2010/main" val="32903860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4AEB-5ACB-67E5-C2E5-03C644BB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37E30-E622-EAC9-DCCA-F5F4E21A8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92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E6C1-B12E-2E98-C861-AF7D1F5C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7544-BA1B-3FEA-29DA-6775AA87E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2A248-1122-46A0-1AAB-E6D2EDE6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008E9-D79A-DFD8-F551-3867CF5A8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70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B241-7CFA-0170-0A36-E60B43D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E991-E836-67EC-37C7-108F6DAA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A common use of inheritance (single or multiple) is to provide a common interface to a group of classes.</a:t>
            </a:r>
          </a:p>
          <a:p>
            <a:pPr lvl="1"/>
            <a:r>
              <a:rPr lang="en-US" dirty="0"/>
              <a:t>the Animal class provides the  </a:t>
            </a:r>
            <a:r>
              <a:rPr lang="en-US" i="1" dirty="0"/>
              <a:t>eat()</a:t>
            </a:r>
            <a:r>
              <a:rPr lang="en-US" dirty="0"/>
              <a:t>, </a:t>
            </a:r>
            <a:r>
              <a:rPr lang="en-US" i="1" dirty="0"/>
              <a:t>play()</a:t>
            </a:r>
            <a:r>
              <a:rPr lang="en-US" dirty="0"/>
              <a:t>, and </a:t>
            </a:r>
            <a:r>
              <a:rPr lang="en-US" i="1" dirty="0" err="1"/>
              <a:t>interact_with</a:t>
            </a:r>
            <a:r>
              <a:rPr lang="en-US" i="1" dirty="0"/>
              <a:t>() </a:t>
            </a:r>
            <a:r>
              <a:rPr lang="en-US" dirty="0"/>
              <a:t>methods</a:t>
            </a:r>
          </a:p>
          <a:p>
            <a:pPr lvl="1"/>
            <a:r>
              <a:rPr lang="en-US" dirty="0"/>
              <a:t>the Predator class might provide a </a:t>
            </a:r>
            <a:r>
              <a:rPr lang="en-US" i="1" dirty="0"/>
              <a:t>hunt() </a:t>
            </a:r>
            <a:r>
              <a:rPr lang="en-US" dirty="0"/>
              <a:t>method</a:t>
            </a:r>
          </a:p>
          <a:p>
            <a:pPr lvl="1"/>
            <a:r>
              <a:rPr lang="en-US" dirty="0"/>
              <a:t>the Prey class might provide an </a:t>
            </a:r>
            <a:r>
              <a:rPr lang="en-US" i="1" dirty="0"/>
              <a:t>evade() </a:t>
            </a:r>
            <a:r>
              <a:rPr lang="en-US" dirty="0"/>
              <a:t>and/or </a:t>
            </a:r>
            <a:r>
              <a:rPr lang="en-US" i="1" dirty="0"/>
              <a:t>hide()</a:t>
            </a:r>
            <a:r>
              <a:rPr lang="en-US" dirty="0"/>
              <a:t> method</a:t>
            </a:r>
          </a:p>
          <a:p>
            <a:r>
              <a:rPr lang="en-US" dirty="0"/>
              <a:t>The base class may not (and often doesn't) provide an implementation of the provided methods</a:t>
            </a:r>
          </a:p>
          <a:p>
            <a:r>
              <a:rPr lang="en-US" dirty="0"/>
              <a:t>Rather it just defines the methods' signatures, and then any function using an object of a class derived from the base class knows that it can expect that function to be there.</a:t>
            </a:r>
          </a:p>
          <a:p>
            <a:pPr lvl="1"/>
            <a:r>
              <a:rPr lang="en-US" dirty="0"/>
              <a:t>Python is a little loose on this, but many other languages strictly enforce it.  If a method doesn't have a definition, you can't create objects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859185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754BE-441E-C543-FF27-56A3B608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Relying on a common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DDE4-1BC8-4AA9-07E9-371C57232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a group of objects implement a method with the same function signature, a program can rely on that method across instances of different subclasses.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DD4B7-D97F-DB2A-BC77-12CC9A351312}"/>
              </a:ext>
            </a:extLst>
          </p:cNvPr>
          <p:cNvSpPr txBox="1"/>
          <p:nvPr/>
        </p:nvSpPr>
        <p:spPr>
          <a:xfrm>
            <a:off x="1000542" y="29517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"""Assuming ANIMALS is a list of Animals, cause each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 interact with all the others exactly once."""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j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animals[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(animals[j])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F93ED-73B8-FF89-2D7C-3943CC0AC0FE}"/>
              </a:ext>
            </a:extLst>
          </p:cNvPr>
          <p:cNvSpPr txBox="1"/>
          <p:nvPr/>
        </p:nvSpPr>
        <p:spPr>
          <a:xfrm>
            <a:off x="1000542" y="5103674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Elephant("Elly", 5)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Panda("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scar = Lion("Scar", 12)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scar,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1638870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AEA-0BDF-1443-CFFA-01E52C9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5A4E-FC16-D972-8EB4-2FEF6E4F1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evaluates to True if both exp0 and exp1 evaluate to the same object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EA8E1-47DC-6E55-21DD-C98D57293AAD}"/>
              </a:ext>
            </a:extLst>
          </p:cNvPr>
          <p:cNvSpPr txBox="1"/>
          <p:nvPr/>
        </p:nvSpPr>
        <p:spPr>
          <a:xfrm>
            <a:off x="1000542" y="19304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F9C8A6-30F9-F1EB-86AD-1D90CC7BF99F}"/>
              </a:ext>
            </a:extLst>
          </p:cNvPr>
          <p:cNvSpPr txBox="1"/>
          <p:nvPr/>
        </p:nvSpPr>
        <p:spPr>
          <a:xfrm>
            <a:off x="1000542" y="2757054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= Lion("Nala", 8)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nala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nala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is not None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BE3A7-8299-C9E6-07DF-C2B9C4CCAFB1}"/>
              </a:ext>
            </a:extLst>
          </p:cNvPr>
          <p:cNvSpPr txBox="1"/>
          <p:nvPr/>
        </p:nvSpPr>
        <p:spPr>
          <a:xfrm>
            <a:off x="3923851" y="3593788"/>
            <a:ext cx="138705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1420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7608-05E6-BAE9-E3CE-1BE1721B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DA5DC-1D9D-1CB6-8547-F0A3BF97E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857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1CDF7-1135-A6AC-D1F6-81111BFC2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7E1B2F-3B52-764F-E733-4F9D49D0C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146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5EBED-920C-9721-797D-AA41DC5E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6E02-3520-093C-63D8-E887AB3D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can contain references to objects of other classes.</a:t>
            </a:r>
          </a:p>
          <a:p>
            <a:r>
              <a:rPr lang="en-US" dirty="0"/>
              <a:t>What examples of composition are in an animal conservatory?</a:t>
            </a:r>
          </a:p>
          <a:p>
            <a:pPr lvl="1"/>
            <a:r>
              <a:rPr lang="en-US" dirty="0"/>
              <a:t>An animal has a mate.</a:t>
            </a:r>
          </a:p>
          <a:p>
            <a:pPr lvl="1"/>
            <a:r>
              <a:rPr lang="en-US" dirty="0"/>
              <a:t>An animal has a mother.</a:t>
            </a:r>
          </a:p>
          <a:p>
            <a:pPr lvl="1"/>
            <a:r>
              <a:rPr lang="en-US" dirty="0"/>
              <a:t>An animal has children.</a:t>
            </a:r>
          </a:p>
          <a:p>
            <a:pPr lvl="1"/>
            <a:r>
              <a:rPr lang="en-US" dirty="0"/>
              <a:t>A conservatory has 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750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E29-21F7-3462-D2AB-716037A1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other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273C-1192-B4EB-25DA-3FE4898E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refer to another instance: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D5280-B7FA-BFF2-BC95-49E862A0C9A3}"/>
              </a:ext>
            </a:extLst>
          </p:cNvPr>
          <p:cNvSpPr txBox="1"/>
          <p:nvPr/>
        </p:nvSpPr>
        <p:spPr>
          <a:xfrm>
            <a:off x="1000541" y="2369802"/>
            <a:ext cx="1024934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other is not self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other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self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0B969-F9BC-213A-2419-AEC039A4AE64}"/>
              </a:ext>
            </a:extLst>
          </p:cNvPr>
          <p:cNvSpPr txBox="1"/>
          <p:nvPr/>
        </p:nvSpPr>
        <p:spPr>
          <a:xfrm>
            <a:off x="971325" y="4540254"/>
            <a:ext cx="83026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06614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34D2-3BCD-6293-36EC-7CA84A9B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 list of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5807-B99B-A539-912A-F95763F4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also refer to a list of instances: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3D9C5-9F48-B557-7CE5-FD98343D092E}"/>
              </a:ext>
            </a:extLst>
          </p:cNvPr>
          <p:cNvSpPr txBox="1"/>
          <p:nvPr/>
        </p:nvSpPr>
        <p:spPr>
          <a:xfrm>
            <a:off x="1000541" y="2369802"/>
            <a:ext cx="827346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None: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print("oh no! better go on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ZoOkCupid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_ in range(0,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self.num_in_litter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(Rabbit("bunny", 0))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56F01-C923-5E6F-D055-46F63331D5EC}"/>
              </a:ext>
            </a:extLst>
          </p:cNvPr>
          <p:cNvSpPr txBox="1"/>
          <p:nvPr/>
        </p:nvSpPr>
        <p:spPr>
          <a:xfrm>
            <a:off x="1000541" y="5394526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jane_doe.reproduce_like_rabbits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5343964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F101-DCB7-ECC8-E2DB-EA90E3DA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vs.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BA31-3FDD-DE7F-93CA-1A8EEE8FA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best for representing </a:t>
            </a:r>
            <a:r>
              <a:rPr lang="en-US" b="1" dirty="0"/>
              <a:t>"is-a"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Rabbit is a specific type of Animal</a:t>
            </a:r>
          </a:p>
          <a:p>
            <a:pPr lvl="1"/>
            <a:r>
              <a:rPr lang="en-US" dirty="0"/>
              <a:t>So, Rabbit inherits from Animal</a:t>
            </a:r>
          </a:p>
          <a:p>
            <a:r>
              <a:rPr lang="en-US" dirty="0"/>
              <a:t>Composition is best for representing </a:t>
            </a:r>
            <a:r>
              <a:rPr lang="en-US" b="1" dirty="0"/>
              <a:t>"has-a"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A conservatory has a collection of animals it cares for</a:t>
            </a:r>
          </a:p>
          <a:p>
            <a:pPr lvl="1"/>
            <a:r>
              <a:rPr lang="en-US" dirty="0"/>
              <a:t>So, a conservatory has a list of animals as an instance variable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50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67B6-0E2A-1C2E-283D-533FB6EE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"Animal Conserving"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1D220-07A0-E1B2-8B12-CE9B2060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32324"/>
          </a:xfrm>
        </p:spPr>
        <p:txBody>
          <a:bodyPr>
            <a:normAutofit/>
          </a:bodyPr>
          <a:lstStyle/>
          <a:p>
            <a:r>
              <a:rPr lang="en-US" dirty="0"/>
              <a:t>Imagine we're building a game where we take care of cute furry/ferocious animals: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be the classes in this program? </a:t>
            </a:r>
          </a:p>
        </p:txBody>
      </p:sp>
      <p:pic>
        <p:nvPicPr>
          <p:cNvPr id="5" name="Picture 4" descr="A group of animal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DF6E44C-7CE7-9C38-E200-E8C1601DD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09" y="2670688"/>
            <a:ext cx="5115766" cy="30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54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26C7-51FB-6221-5FC6-2A72E21F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16C85-818B-66B0-53DE-805BCB5E8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16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FA92E-76E1-90CB-ACB3-473B54AB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2 – Falling Sand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2C2C5-D877-1D70-3C7D-15DA67B30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project you'll build an interactive simulation of sand falling through a region with possible obstacles</a:t>
            </a:r>
          </a:p>
          <a:p>
            <a:r>
              <a:rPr lang="en-US" dirty="0"/>
              <a:t>You'll develop</a:t>
            </a:r>
          </a:p>
          <a:p>
            <a:pPr lvl="1"/>
            <a:r>
              <a:rPr lang="en-US" dirty="0"/>
              <a:t>a Grid class to represent the "board" where the sand is falling</a:t>
            </a:r>
          </a:p>
          <a:p>
            <a:pPr lvl="1"/>
            <a:r>
              <a:rPr lang="en-US" dirty="0"/>
              <a:t>functions to calculate the "physics" of the falling sand – if it can move and where it can move to</a:t>
            </a:r>
          </a:p>
          <a:p>
            <a:pPr lvl="1"/>
            <a:r>
              <a:rPr lang="en-US" dirty="0"/>
              <a:t>a Sand class to represent the falling particles</a:t>
            </a:r>
          </a:p>
          <a:p>
            <a:r>
              <a:rPr lang="en-US" dirty="0"/>
              <a:t>This project is in two parts.  The first will have you write the program using a functional programming style (which we'll discuss in a </a:t>
            </a:r>
            <a:r>
              <a:rPr lang="en-US"/>
              <a:t>few lectures), </a:t>
            </a:r>
            <a:r>
              <a:rPr lang="en-US" dirty="0"/>
              <a:t>and the second will have you write the same program using a more </a:t>
            </a:r>
            <a:r>
              <a:rPr lang="en-US"/>
              <a:t>Object-oriented style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42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3EC-54B7-C488-74D8-2C709F12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Food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38A2-7F52-5733-A424-69B07810B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simple: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use that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E9A5CF-99A3-6413-5E07-A4F238C6E282}"/>
              </a:ext>
            </a:extLst>
          </p:cNvPr>
          <p:cNvSpPr txBox="1"/>
          <p:nvPr/>
        </p:nvSpPr>
        <p:spPr>
          <a:xfrm>
            <a:off x="1000542" y="2297953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Food: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type, calories):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calories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DBED-C51C-99DA-217A-AA169BB4B0EE}"/>
              </a:ext>
            </a:extLst>
          </p:cNvPr>
          <p:cNvSpPr txBox="1"/>
          <p:nvPr/>
        </p:nvSpPr>
        <p:spPr>
          <a:xfrm>
            <a:off x="1000542" y="4494074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broccoli = Food("Broccoli Rabe", "veggies", 20)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bone_marrow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Food("Bone Marrow", "meat", 100)</a:t>
            </a:r>
          </a:p>
        </p:txBody>
      </p:sp>
    </p:spTree>
    <p:extLst>
      <p:ext uri="{BB962C8B-B14F-4D97-AF65-F5344CB8AC3E}">
        <p14:creationId xmlns:p14="http://schemas.microsoft.com/office/powerpoint/2010/main" val="4247324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Elephant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4)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 = Elephant("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Willaby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el2 = Elephant("Wallaby",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el1.play(2)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el1.interact_with(el2)</a:t>
            </a:r>
          </a:p>
        </p:txBody>
      </p:sp>
    </p:spTree>
    <p:extLst>
      <p:ext uri="{BB962C8B-B14F-4D97-AF65-F5344CB8AC3E}">
        <p14:creationId xmlns:p14="http://schemas.microsoft.com/office/powerpoint/2010/main" val="174601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Rabbit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10)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 = Rabbit("Mister Wabbit",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 = Rabbit("Bugs Bunny",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rabbit1.eat(broccoli)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rabbit2.interact_with(rabbit1)</a:t>
            </a:r>
          </a:p>
        </p:txBody>
      </p:sp>
    </p:spTree>
    <p:extLst>
      <p:ext uri="{BB962C8B-B14F-4D97-AF65-F5344CB8AC3E}">
        <p14:creationId xmlns:p14="http://schemas.microsoft.com/office/powerpoint/2010/main" val="38590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FA61-3AF1-8AB7-CC37-AFFBF8C1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similarities?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E1EF-892D-5051-8981-D8672ADD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5139"/>
            <a:ext cx="8596668" cy="678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Elephant and Rabbit are both animals, so they have similar attributes. Instead of repeating code, we can </a:t>
            </a:r>
            <a:r>
              <a:rPr lang="en-US" b="1" dirty="0"/>
              <a:t>inherit</a:t>
            </a:r>
            <a:r>
              <a:rPr lang="en-US" dirty="0"/>
              <a:t> the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A4837-5206-411E-62B7-0E52818C2E9E}"/>
              </a:ext>
            </a:extLst>
          </p:cNvPr>
          <p:cNvSpPr txBox="1"/>
          <p:nvPr/>
        </p:nvSpPr>
        <p:spPr>
          <a:xfrm>
            <a:off x="2084793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5F9C3-95FF-932F-218C-5AB3F8141588}"/>
              </a:ext>
            </a:extLst>
          </p:cNvPr>
          <p:cNvSpPr txBox="1"/>
          <p:nvPr/>
        </p:nvSpPr>
        <p:spPr>
          <a:xfrm>
            <a:off x="4935570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E98D4-5B41-0098-CC59-38D756E2EDE0}"/>
              </a:ext>
            </a:extLst>
          </p:cNvPr>
          <p:cNvSpPr txBox="1"/>
          <p:nvPr/>
        </p:nvSpPr>
        <p:spPr>
          <a:xfrm>
            <a:off x="2084793" y="16005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Elephant                 Rabbit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1AEDB5-159A-E888-7F9C-89BE1C066E02}"/>
              </a:ext>
            </a:extLst>
          </p:cNvPr>
          <p:cNvCxnSpPr/>
          <p:nvPr/>
        </p:nvCxnSpPr>
        <p:spPr>
          <a:xfrm>
            <a:off x="1891553" y="2053248"/>
            <a:ext cx="58001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4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6AF-F03E-88DB-1154-3BB0C6A4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81F3-9687-DF8D-D841-43BB323F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object-oriented programming, inheritance is where one class is derived from another class.</a:t>
            </a:r>
          </a:p>
          <a:p>
            <a:r>
              <a:rPr lang="en-US" dirty="0"/>
              <a:t>The derived (child, or sub-) class has all the attributes and methods of the base (parent or super-) class.</a:t>
            </a:r>
          </a:p>
          <a:p>
            <a:r>
              <a:rPr lang="en-US" dirty="0"/>
              <a:t>It can then add new attributes and methods and also </a:t>
            </a:r>
            <a:r>
              <a:rPr lang="en-US" b="1" dirty="0"/>
              <a:t>override</a:t>
            </a:r>
            <a:r>
              <a:rPr lang="en-US" dirty="0"/>
              <a:t> methods from the parent.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418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6131</TotalTime>
  <Words>2472</Words>
  <Application>Microsoft Office PowerPoint</Application>
  <PresentationFormat>Widescreen</PresentationFormat>
  <Paragraphs>378</Paragraphs>
  <Slides>41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Courier New</vt:lpstr>
      <vt:lpstr>Trebuchet MS</vt:lpstr>
      <vt:lpstr>Wingdings 3</vt:lpstr>
      <vt:lpstr>Facet</vt:lpstr>
      <vt:lpstr>PowerPoint Presentation</vt:lpstr>
      <vt:lpstr>Classes – Inheritance &amp; Interfaces</vt:lpstr>
      <vt:lpstr>Inheritance</vt:lpstr>
      <vt:lpstr>Building "Animal Conserving"</vt:lpstr>
      <vt:lpstr>A Food Class</vt:lpstr>
      <vt:lpstr>An Elephant class</vt:lpstr>
      <vt:lpstr>A Rabbit class</vt:lpstr>
      <vt:lpstr>Notice similarities?</vt:lpstr>
      <vt:lpstr>Inheritance</vt:lpstr>
      <vt:lpstr>PowerPoint Presentation</vt:lpstr>
      <vt:lpstr>Base and Sub classes</vt:lpstr>
      <vt:lpstr>Base classes and subclasses</vt:lpstr>
      <vt:lpstr>The base class</vt:lpstr>
      <vt:lpstr>The subclasses</vt:lpstr>
      <vt:lpstr>Overriding class variables</vt:lpstr>
      <vt:lpstr>Overriding methods</vt:lpstr>
      <vt:lpstr>Using methods from the base class</vt:lpstr>
      <vt:lpstr>More on super()</vt:lpstr>
      <vt:lpstr>Overriding __init__()</vt:lpstr>
      <vt:lpstr>PowerPoint Presentation</vt:lpstr>
      <vt:lpstr>PowerPoint Presentation</vt:lpstr>
      <vt:lpstr>Multi-level Inheritance</vt:lpstr>
      <vt:lpstr>Object base class</vt:lpstr>
      <vt:lpstr>Adding layers of inheritance</vt:lpstr>
      <vt:lpstr>PowerPoint Presentation</vt:lpstr>
      <vt:lpstr>Multiple Inheritance</vt:lpstr>
      <vt:lpstr>Multiple inheritance</vt:lpstr>
      <vt:lpstr>Inheriting from multiple base classes</vt:lpstr>
      <vt:lpstr>PowerPoint Presentation</vt:lpstr>
      <vt:lpstr>Interfaces</vt:lpstr>
      <vt:lpstr>Interfaces</vt:lpstr>
      <vt:lpstr>Relying on a common interface</vt:lpstr>
      <vt:lpstr>Checking identity</vt:lpstr>
      <vt:lpstr>PowerPoint Presentation</vt:lpstr>
      <vt:lpstr>Composition</vt:lpstr>
      <vt:lpstr>Composition</vt:lpstr>
      <vt:lpstr>Referencing other instances</vt:lpstr>
      <vt:lpstr>Referencing a list of instances</vt:lpstr>
      <vt:lpstr>Composition vs. Inheritance</vt:lpstr>
      <vt:lpstr>PowerPoint Presentation</vt:lpstr>
      <vt:lpstr>Project 2 – Falling Sand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11</cp:revision>
  <dcterms:created xsi:type="dcterms:W3CDTF">2023-07-01T19:12:41Z</dcterms:created>
  <dcterms:modified xsi:type="dcterms:W3CDTF">2024-07-08T18:34:19Z</dcterms:modified>
</cp:coreProperties>
</file>