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502" r:id="rId2"/>
    <p:sldId id="257" r:id="rId3"/>
    <p:sldId id="258" r:id="rId4"/>
    <p:sldId id="474" r:id="rId5"/>
    <p:sldId id="259" r:id="rId6"/>
    <p:sldId id="467" r:id="rId7"/>
    <p:sldId id="260" r:id="rId8"/>
    <p:sldId id="261" r:id="rId9"/>
    <p:sldId id="481" r:id="rId10"/>
    <p:sldId id="482" r:id="rId11"/>
    <p:sldId id="262" r:id="rId12"/>
    <p:sldId id="263" r:id="rId13"/>
    <p:sldId id="265" r:id="rId14"/>
    <p:sldId id="266" r:id="rId15"/>
    <p:sldId id="484" r:id="rId16"/>
    <p:sldId id="267" r:id="rId17"/>
    <p:sldId id="264" r:id="rId18"/>
    <p:sldId id="268" r:id="rId19"/>
    <p:sldId id="471" r:id="rId20"/>
    <p:sldId id="472" r:id="rId21"/>
    <p:sldId id="475" r:id="rId22"/>
    <p:sldId id="476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3" r:id="rId31"/>
    <p:sldId id="495" r:id="rId32"/>
    <p:sldId id="494" r:id="rId33"/>
    <p:sldId id="283" r:id="rId34"/>
    <p:sldId id="496" r:id="rId35"/>
    <p:sldId id="497" r:id="rId36"/>
    <p:sldId id="498" r:id="rId37"/>
    <p:sldId id="269" r:id="rId38"/>
    <p:sldId id="499" r:id="rId39"/>
    <p:sldId id="270" r:id="rId40"/>
    <p:sldId id="271" r:id="rId41"/>
    <p:sldId id="272" r:id="rId42"/>
    <p:sldId id="273" r:id="rId43"/>
    <p:sldId id="275" r:id="rId44"/>
    <p:sldId id="276" r:id="rId45"/>
    <p:sldId id="277" r:id="rId46"/>
    <p:sldId id="279" r:id="rId47"/>
    <p:sldId id="500" r:id="rId48"/>
    <p:sldId id="280" r:id="rId49"/>
    <p:sldId id="28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try%3A%0A%20%20%20%20quot%20%3D%2010/0%0Aexcept%20ZeroDivisionError%20as%20e%3A%0A%20%20%20%20print%28'handling%20a',%20type%28e%29%29%0A%20%20%20%20quot%20%3D%200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def%20div_numbers%28dividend,%20divisor%29%3A%0A%20%20%20%20try%3A%0A%20%20%20%20%20%20%20%20quotient%20%3D%20dividend/divisor%0A%20%20%20%20except%20ZeroDivisionError%3A%0A%20%20%20%20%20%20%20%20print%28%22Function%20was%20called%20with%200%20as%20divisor%22%29%0A%20%20%20%20%20%20%20%20quotient%20%3D%200%0A%20%20%20%20return%20quotient%0A%0Adiv_numbers%2810,%202%29%0Adiv_numbers%2810,%200%29%0Adiv_numbers%2810,%20-1%29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tutorial/modules.html#package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ypi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tkinter.html" TargetMode="External"/><Relationship Id="rId2" Type="http://schemas.openxmlformats.org/officeDocument/2006/relationships/hyperlink" Target="https://replit.com/@PamelaFox2/IconModul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exceptio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ith headphones&#10;&#10;Description automatically generated">
            <a:extLst>
              <a:ext uri="{FF2B5EF4-FFF2-40B4-BE49-F238E27FC236}">
                <a16:creationId xmlns:a16="http://schemas.microsoft.com/office/drawing/2014/main" id="{C7B7D5F7-72C0-E7C1-2350-AAEDD2D062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52" y="395287"/>
            <a:ext cx="8351495" cy="6067425"/>
          </a:xfrm>
        </p:spPr>
      </p:pic>
    </p:spTree>
    <p:extLst>
      <p:ext uri="{BB962C8B-B14F-4D97-AF65-F5344CB8AC3E}">
        <p14:creationId xmlns:p14="http://schemas.microsoft.com/office/powerpoint/2010/main" val="268313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4D346-AE97-D5FE-3F34-91E4E0FA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try Statement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892D-5649-B735-8CCE-F840CD134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2671-222E-2751-E2D5-14520135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try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4FDB-5A3C-93AC-70BE-C7CC40BE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handle an exception (keep the program running), use a </a:t>
            </a:r>
            <a:r>
              <a:rPr lang="en-US" b="1" i="1" dirty="0"/>
              <a:t>try</a:t>
            </a:r>
            <a:r>
              <a:rPr lang="en-US" dirty="0"/>
              <a:t> statement.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&lt;try suite&gt; </a:t>
            </a:r>
            <a:r>
              <a:rPr lang="en-US" dirty="0"/>
              <a:t>is executed first. If, during the course of executing the </a:t>
            </a:r>
            <a:r>
              <a:rPr lang="en-US" i="1" dirty="0"/>
              <a:t>&lt;try suite&gt;,</a:t>
            </a:r>
            <a:r>
              <a:rPr lang="en-US" dirty="0"/>
              <a:t> an exception is raised that is not handled otherwise, and If the class of the exception inherits from &lt;exception class&gt;, then the </a:t>
            </a:r>
            <a:r>
              <a:rPr lang="en-US" i="1" dirty="0"/>
              <a:t>&lt;except suite&gt; </a:t>
            </a:r>
            <a:r>
              <a:rPr lang="en-US" dirty="0"/>
              <a:t>is executed, with </a:t>
            </a:r>
            <a:r>
              <a:rPr lang="en-US" i="1" dirty="0"/>
              <a:t>&lt;name&gt; </a:t>
            </a:r>
            <a:r>
              <a:rPr lang="en-US" dirty="0"/>
              <a:t>bound to the exception.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3FC1E-4044-7325-16A9-6030DE3EB7B7}"/>
              </a:ext>
            </a:extLst>
          </p:cNvPr>
          <p:cNvSpPr txBox="1"/>
          <p:nvPr/>
        </p:nvSpPr>
        <p:spPr>
          <a:xfrm>
            <a:off x="1000542" y="2612396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&lt;try suite&gt;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&lt;exception class&gt; as &lt;name&gt;: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&lt;except suite&gt;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</p:txBody>
      </p:sp>
    </p:spTree>
    <p:extLst>
      <p:ext uri="{BB962C8B-B14F-4D97-AF65-F5344CB8AC3E}">
        <p14:creationId xmlns:p14="http://schemas.microsoft.com/office/powerpoint/2010/main" val="277081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statement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0C3C-2BE6-B07B-0BEB-35C93A6381B3}"/>
              </a:ext>
            </a:extLst>
          </p:cNvPr>
          <p:cNvGrpSpPr/>
          <p:nvPr/>
        </p:nvGrpSpPr>
        <p:grpSpPr>
          <a:xfrm>
            <a:off x="1000542" y="3614839"/>
            <a:ext cx="2878386" cy="680936"/>
            <a:chOff x="797434" y="5567464"/>
            <a:chExt cx="2878386" cy="680936"/>
          </a:xfrm>
        </p:grpSpPr>
        <p:pic>
          <p:nvPicPr>
            <p:cNvPr id="5" name="Picture 4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4013BF6A-0116-DC4F-1772-EC5958B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752E7-0C96-F47B-F206-5F1430AF23C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930400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10/0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print('handling a', type(e))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58561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inside a function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0C3C-2BE6-B07B-0BEB-35C93A6381B3}"/>
              </a:ext>
            </a:extLst>
          </p:cNvPr>
          <p:cNvGrpSpPr/>
          <p:nvPr/>
        </p:nvGrpSpPr>
        <p:grpSpPr>
          <a:xfrm>
            <a:off x="1000542" y="5215039"/>
            <a:ext cx="2878386" cy="680936"/>
            <a:chOff x="797434" y="5567464"/>
            <a:chExt cx="2878386" cy="680936"/>
          </a:xfrm>
        </p:grpSpPr>
        <p:pic>
          <p:nvPicPr>
            <p:cNvPr id="5" name="Picture 4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4013BF6A-0116-DC4F-1772-EC5958B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752E7-0C96-F47B-F206-5F1430AF23C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930400"/>
            <a:ext cx="82734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(dividend, divisor):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quotient = dividend/divisor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print("Function was called with 0 as divisor")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quotient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quotient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(10, 2)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(10, 0)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-1)</a:t>
            </a:r>
          </a:p>
        </p:txBody>
      </p:sp>
    </p:spTree>
    <p:extLst>
      <p:ext uri="{BB962C8B-B14F-4D97-AF65-F5344CB8AC3E}">
        <p14:creationId xmlns:p14="http://schemas.microsoft.com/office/powerpoint/2010/main" val="164989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Python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273175"/>
            <a:ext cx="82734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invert(x):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inverse = 1/x # Raises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x is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print('Never printed if x is 0')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inverse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invert(x)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print('Handled', 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2611F-D76F-D153-366E-DB29CBD4C613}"/>
              </a:ext>
            </a:extLst>
          </p:cNvPr>
          <p:cNvSpPr txBox="1"/>
          <p:nvPr/>
        </p:nvSpPr>
        <p:spPr>
          <a:xfrm>
            <a:off x="1000542" y="448945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(1/0)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0C58-735F-4183-E50C-B24BAF0656E1}"/>
              </a:ext>
            </a:extLst>
          </p:cNvPr>
          <p:cNvSpPr txBox="1"/>
          <p:nvPr/>
        </p:nvSpPr>
        <p:spPr>
          <a:xfrm>
            <a:off x="1000542" y="4935736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print('Handled!')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70A33-4EE6-9BCD-53DF-F2170CA343D9}"/>
              </a:ext>
            </a:extLst>
          </p:cNvPr>
          <p:cNvSpPr txBox="1"/>
          <p:nvPr/>
        </p:nvSpPr>
        <p:spPr>
          <a:xfrm>
            <a:off x="1000542" y="6213019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inverrrrt_safe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(1/0)</a:t>
            </a:r>
          </a:p>
        </p:txBody>
      </p:sp>
    </p:spTree>
    <p:extLst>
      <p:ext uri="{BB962C8B-B14F-4D97-AF65-F5344CB8AC3E}">
        <p14:creationId xmlns:p14="http://schemas.microsoft.com/office/powerpoint/2010/main" val="42400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3E2D-01A5-ADB6-3839-D574841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4677-397A-9706-C0D8-E6C72E45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5787-DC1C-CE97-26CF-EB5F75DF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exceptions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7F0E2-E294-7DFC-B386-9E9E97079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C22F-E1C1-0FA1-3082-6E5427E2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0180-6DB7-539F-F812-9D23B0DF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65367"/>
          </a:xfrm>
        </p:spPr>
        <p:txBody>
          <a:bodyPr/>
          <a:lstStyle/>
          <a:p>
            <a:r>
              <a:rPr lang="en-US" dirty="0"/>
              <a:t>Assert statements raise an exception of type </a:t>
            </a:r>
            <a:r>
              <a:rPr lang="en-US" b="1" i="1" dirty="0" err="1"/>
              <a:t>AssertionError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i="1" dirty="0"/>
              <a:t>&lt;expression&gt; </a:t>
            </a:r>
            <a:r>
              <a:rPr lang="en-US" dirty="0"/>
              <a:t>should evaluate to </a:t>
            </a:r>
            <a:r>
              <a:rPr lang="en-US" i="1" dirty="0"/>
              <a:t>True</a:t>
            </a:r>
            <a:r>
              <a:rPr lang="en-US" dirty="0"/>
              <a:t> and if it doesn't, </a:t>
            </a:r>
            <a:r>
              <a:rPr lang="en-US" i="1" dirty="0"/>
              <a:t>&lt;string&gt; </a:t>
            </a:r>
            <a:r>
              <a:rPr lang="en-US" dirty="0"/>
              <a:t>is the message passed with the </a:t>
            </a:r>
            <a:r>
              <a:rPr lang="en-US" i="1" dirty="0" err="1"/>
              <a:t>AssertionError</a:t>
            </a:r>
            <a:endParaRPr lang="en-US" i="1" dirty="0"/>
          </a:p>
          <a:p>
            <a:r>
              <a:rPr lang="en-US" dirty="0"/>
              <a:t>Assertions are designed to be used liberally. They can be ignored to increase efficiency by running Python with the "-O" flag; "O" stands for optimized.</a:t>
            </a:r>
          </a:p>
          <a:p>
            <a:endParaRPr lang="en-US" dirty="0"/>
          </a:p>
          <a:p>
            <a:r>
              <a:rPr lang="en-US" dirty="0"/>
              <a:t>Put assertions in your code wherever your code is checking input or conditions that you as the programmer have control over.  If an assertion is raised, it means you have a bug that you can fix.</a:t>
            </a:r>
          </a:p>
          <a:p>
            <a:r>
              <a:rPr lang="en-US" dirty="0"/>
              <a:t>If you don't have control over the input, raise an exception.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45653-EC0D-810B-3669-495393997F87}"/>
              </a:ext>
            </a:extLst>
          </p:cNvPr>
          <p:cNvSpPr txBox="1"/>
          <p:nvPr/>
        </p:nvSpPr>
        <p:spPr>
          <a:xfrm>
            <a:off x="1000542" y="237490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&lt;expression&gt;, &lt;string&gt;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15C8F-C97B-5B50-48C9-D507CED8B5CF}"/>
              </a:ext>
            </a:extLst>
          </p:cNvPr>
          <p:cNvSpPr txBox="1"/>
          <p:nvPr/>
        </p:nvSpPr>
        <p:spPr>
          <a:xfrm>
            <a:off x="1000542" y="4517224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python3 -O</a:t>
            </a:r>
          </a:p>
        </p:txBody>
      </p:sp>
    </p:spTree>
    <p:extLst>
      <p:ext uri="{BB962C8B-B14F-4D97-AF65-F5344CB8AC3E}">
        <p14:creationId xmlns:p14="http://schemas.microsoft.com/office/powerpoint/2010/main" val="147078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3F19-349C-0F88-548B-23CCD5B2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1B98-0A8B-32F4-54EE-95759EE4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type of exception can be raised with a </a:t>
            </a:r>
            <a:r>
              <a:rPr lang="en-US" b="1" i="1" dirty="0"/>
              <a:t>raise</a:t>
            </a:r>
            <a:r>
              <a:rPr lang="en-US" dirty="0"/>
              <a:t> statement</a:t>
            </a:r>
          </a:p>
          <a:p>
            <a:endParaRPr lang="en-US" dirty="0"/>
          </a:p>
          <a:p>
            <a:r>
              <a:rPr lang="en-US" i="1" dirty="0"/>
              <a:t>&lt;expression&gt; </a:t>
            </a:r>
            <a:r>
              <a:rPr lang="en-US" dirty="0"/>
              <a:t>must evaluate to a subclass of </a:t>
            </a:r>
            <a:r>
              <a:rPr lang="en-US" b="1" i="1" dirty="0" err="1"/>
              <a:t>BaseException</a:t>
            </a:r>
            <a:r>
              <a:rPr lang="en-US" dirty="0"/>
              <a:t> or an instance of one</a:t>
            </a:r>
          </a:p>
          <a:p>
            <a:r>
              <a:rPr lang="en-US" dirty="0"/>
              <a:t>Exceptions are constructed like any other object. e.g.,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AC6FF-7E3F-D08C-3C79-A31DE70733D6}"/>
              </a:ext>
            </a:extLst>
          </p:cNvPr>
          <p:cNvSpPr txBox="1"/>
          <p:nvPr/>
        </p:nvSpPr>
        <p:spPr>
          <a:xfrm>
            <a:off x="1000542" y="237490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raise &lt;expression&gt;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EB6D-E6A8-86E4-99E8-620215C18ED5}"/>
              </a:ext>
            </a:extLst>
          </p:cNvPr>
          <p:cNvSpPr txBox="1"/>
          <p:nvPr/>
        </p:nvSpPr>
        <p:spPr>
          <a:xfrm>
            <a:off x="1000542" y="3925323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('Bad argument!')</a:t>
            </a:r>
          </a:p>
        </p:txBody>
      </p:sp>
    </p:spTree>
    <p:extLst>
      <p:ext uri="{BB962C8B-B14F-4D97-AF65-F5344CB8AC3E}">
        <p14:creationId xmlns:p14="http://schemas.microsoft.com/office/powerpoint/2010/main" val="106885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should not use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an error event happens routinely and could be considered part of normal execution, handle without throwing exceptions.</a:t>
            </a:r>
          </a:p>
          <a:p>
            <a:pPr lvl="1"/>
            <a:r>
              <a:rPr lang="en-US" dirty="0"/>
              <a:t>Generate error codes or return values</a:t>
            </a:r>
          </a:p>
          <a:p>
            <a:pPr lvl="1"/>
            <a:r>
              <a:rPr lang="en-US" dirty="0"/>
              <a:t>Use if() statements to check and handle errors</a:t>
            </a:r>
          </a:p>
        </p:txBody>
      </p:sp>
    </p:spTree>
    <p:extLst>
      <p:ext uri="{BB962C8B-B14F-4D97-AF65-F5344CB8AC3E}">
        <p14:creationId xmlns:p14="http://schemas.microsoft.com/office/powerpoint/2010/main" val="209295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24DF05-AADF-FE0C-0C13-F3C8F24A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5CE20-6729-68D9-94E3-E828B40F2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should use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we don't have control of the input or processing state, we should use exceptions to report errors</a:t>
            </a:r>
          </a:p>
          <a:p>
            <a:r>
              <a:rPr lang="en-US" dirty="0"/>
              <a:t>Use try-except blocks</a:t>
            </a:r>
          </a:p>
          <a:p>
            <a:pPr lvl="1"/>
            <a:r>
              <a:rPr lang="en-US" dirty="0"/>
              <a:t>Around code that can potentially (and unexpectedly) generate an exception.</a:t>
            </a:r>
          </a:p>
          <a:p>
            <a:pPr lvl="1"/>
            <a:r>
              <a:rPr lang="en-US" dirty="0"/>
              <a:t>Prevent and recover from application crashes.</a:t>
            </a:r>
          </a:p>
          <a:p>
            <a:pPr lvl="1"/>
            <a:r>
              <a:rPr lang="en-US" dirty="0"/>
              <a:t>Raise an exception when your program can identify an </a:t>
            </a:r>
            <a:r>
              <a:rPr lang="en-US" b="1" dirty="0"/>
              <a:t>external</a:t>
            </a:r>
            <a:r>
              <a:rPr lang="en-US" dirty="0"/>
              <a:t> problem that prevents execution.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4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Compared to error reporting via return-codes and if statements, using try / except / raise is likely to result in code</a:t>
            </a:r>
          </a:p>
          <a:p>
            <a:pPr lvl="1"/>
            <a:r>
              <a:rPr lang="en-US" dirty="0"/>
              <a:t>that is easier to read,</a:t>
            </a:r>
          </a:p>
          <a:p>
            <a:pPr lvl="1"/>
            <a:r>
              <a:rPr lang="en-US" dirty="0"/>
              <a:t>that has fewer bugs,</a:t>
            </a:r>
          </a:p>
          <a:p>
            <a:pPr lvl="1"/>
            <a:r>
              <a:rPr lang="en-US" dirty="0"/>
              <a:t>is less expensive to develop,</a:t>
            </a:r>
          </a:p>
          <a:p>
            <a:pPr lvl="1"/>
            <a:r>
              <a:rPr lang="en-US" dirty="0"/>
              <a:t>and has faster time-to-market (time-to-submission for students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0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C9BE-EF34-1C21-85F1-DB07E8FD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61E2-902E-9B35-12C2-DC02E95A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42119"/>
          </a:xfrm>
        </p:spPr>
        <p:txBody>
          <a:bodyPr>
            <a:normAutofit/>
          </a:bodyPr>
          <a:lstStyle/>
          <a:p>
            <a:r>
              <a:rPr lang="en-US" dirty="0"/>
              <a:t>Input validation is a form of </a:t>
            </a:r>
            <a:r>
              <a:rPr lang="en-US" b="1" dirty="0"/>
              <a:t>defensive programming</a:t>
            </a:r>
            <a:r>
              <a:rPr lang="en-US" dirty="0"/>
              <a:t>.</a:t>
            </a:r>
          </a:p>
          <a:p>
            <a:r>
              <a:rPr lang="en-US" dirty="0"/>
              <a:t>Whenever a function or method receives input from a user, it is a good practice to validate that the input provided is in the function's domain.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arguments are provided by the user, we should raise exceptions or return error codes.</a:t>
            </a:r>
          </a:p>
          <a:p>
            <a:r>
              <a:rPr lang="en-US" dirty="0"/>
              <a:t>If the arguments are provided by the developer, we should use assertions.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C508E-BD49-EA04-DA95-6E79C380D908}"/>
              </a:ext>
            </a:extLst>
          </p:cNvPr>
          <p:cNvSpPr txBox="1"/>
          <p:nvPr/>
        </p:nvSpPr>
        <p:spPr>
          <a:xfrm>
            <a:off x="1004907" y="3385717"/>
            <a:ext cx="848788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sqrt(x):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x &lt; 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raise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ValueArgument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("Negative numbers not allowed.")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# code to compute square root</a:t>
            </a:r>
          </a:p>
        </p:txBody>
      </p:sp>
    </p:spTree>
    <p:extLst>
      <p:ext uri="{BB962C8B-B14F-4D97-AF65-F5344CB8AC3E}">
        <p14:creationId xmlns:p14="http://schemas.microsoft.com/office/powerpoint/2010/main" val="113131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379-240D-DC07-BC56-FA49907B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F007-7BEB-429A-2BDC-025F895F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5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5479F-48FB-5EB7-D004-C6904ABD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&amp; Packages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FE91A-8066-E124-72BE-4C4F0C6E8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6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B1BE-EB4E-720C-0B0E-0DD63C80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01A2-00B0-2F4F-E37E-F9B3BCCE3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Python module is a file typically containing function or class definitions.</a:t>
            </a:r>
          </a:p>
          <a:p>
            <a:r>
              <a:rPr lang="en-US" dirty="0"/>
              <a:t>link.py: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67F6D-8760-C837-8716-808A87F28873}"/>
              </a:ext>
            </a:extLst>
          </p:cNvPr>
          <p:cNvSpPr txBox="1"/>
          <p:nvPr/>
        </p:nvSpPr>
        <p:spPr>
          <a:xfrm>
            <a:off x="1000542" y="3077941"/>
            <a:ext cx="8273460" cy="364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Link: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empty = ()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first, rest=empty):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assert rest is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Link.empty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(rest, Link)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first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rest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', '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'Link('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')'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= '&lt;'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not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Link.empty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string += str(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' 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self 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string + str(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'&gt;'</a:t>
            </a:r>
          </a:p>
        </p:txBody>
      </p:sp>
    </p:spTree>
    <p:extLst>
      <p:ext uri="{BB962C8B-B14F-4D97-AF65-F5344CB8AC3E}">
        <p14:creationId xmlns:p14="http://schemas.microsoft.com/office/powerpoint/2010/main" val="1359325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9A83-F5D2-28AE-BCCE-5F86D0C6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F0E2-546D-D74E-947D-E8029ED7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a whole modules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Importing specific names: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Importing all names: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AF68A-643A-03BA-8408-2E2BB53236A4}"/>
              </a:ext>
            </a:extLst>
          </p:cNvPr>
          <p:cNvSpPr txBox="1"/>
          <p:nvPr/>
        </p:nvSpPr>
        <p:spPr>
          <a:xfrm>
            <a:off x="1000542" y="2335458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link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(4,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(5)))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D6E74-F865-0279-DC49-F8AD077AEB5A}"/>
              </a:ext>
            </a:extLst>
          </p:cNvPr>
          <p:cNvSpPr txBox="1"/>
          <p:nvPr/>
        </p:nvSpPr>
        <p:spPr>
          <a:xfrm>
            <a:off x="1000542" y="3618067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Link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Link(3, Link(4, Link(5)))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4C662-52C0-0895-196F-9080AE44225A}"/>
              </a:ext>
            </a:extLst>
          </p:cNvPr>
          <p:cNvSpPr txBox="1"/>
          <p:nvPr/>
        </p:nvSpPr>
        <p:spPr>
          <a:xfrm>
            <a:off x="1000542" y="4927601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*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Link(3, Link(4, Link(5)))</a:t>
            </a:r>
          </a:p>
        </p:txBody>
      </p:sp>
    </p:spTree>
    <p:extLst>
      <p:ext uri="{BB962C8B-B14F-4D97-AF65-F5344CB8AC3E}">
        <p14:creationId xmlns:p14="http://schemas.microsoft.com/office/powerpoint/2010/main" val="1243904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375A-777F-2CA1-3D66-1301A80B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with alias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8603-B841-04E9-E2FD-A44A7256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don't recommend aliasing a class or function name: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aliasing a whole module is sometimes okay (and is common in data science):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29C07-ACD2-3BC1-0041-0D345AF3B83E}"/>
              </a:ext>
            </a:extLst>
          </p:cNvPr>
          <p:cNvSpPr txBox="1"/>
          <p:nvPr/>
        </p:nvSpPr>
        <p:spPr>
          <a:xfrm>
            <a:off x="1000542" y="2335458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Link as LL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LL(3, LL(4, LL(5)))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A30B9-6AF5-9005-8A93-1D72C22D4369}"/>
              </a:ext>
            </a:extLst>
          </p:cNvPr>
          <p:cNvSpPr txBox="1"/>
          <p:nvPr/>
        </p:nvSpPr>
        <p:spPr>
          <a:xfrm>
            <a:off x="1000542" y="3911305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([(1.5, 2, 3), (4, 5, 6)])</a:t>
            </a:r>
          </a:p>
        </p:txBody>
      </p:sp>
    </p:spTree>
    <p:extLst>
      <p:ext uri="{BB962C8B-B14F-4D97-AF65-F5344CB8AC3E}">
        <p14:creationId xmlns:p14="http://schemas.microsoft.com/office/powerpoint/2010/main" val="415127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4ABB-7AFC-C5F9-1A3F-61C4CE9E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CF5F-E9B6-195E-24D5-144931EB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command runs a module:</a:t>
            </a:r>
          </a:p>
          <a:p>
            <a:endParaRPr lang="en-US" dirty="0"/>
          </a:p>
          <a:p>
            <a:r>
              <a:rPr lang="en-US" dirty="0"/>
              <a:t>When run like that, Python sets a global variable __name__ to "__main__". That means you often see code at the bottom of modules like this: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dirty="0"/>
              <a:t>The code inside that condition will be executed as well, but only when the module is run directly.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7DC9A-367A-E77E-2165-DC62DB587279}"/>
              </a:ext>
            </a:extLst>
          </p:cNvPr>
          <p:cNvSpPr txBox="1"/>
          <p:nvPr/>
        </p:nvSpPr>
        <p:spPr>
          <a:xfrm>
            <a:off x="1000542" y="2335458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 module.py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B3657-EFC4-1FFF-C941-9F19D0D0AC0B}"/>
              </a:ext>
            </a:extLst>
          </p:cNvPr>
          <p:cNvSpPr txBox="1"/>
          <p:nvPr/>
        </p:nvSpPr>
        <p:spPr>
          <a:xfrm>
            <a:off x="1000542" y="3830045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__name__ == "__main__":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use the code in the module somehow</a:t>
            </a:r>
          </a:p>
        </p:txBody>
      </p:sp>
    </p:spTree>
    <p:extLst>
      <p:ext uri="{BB962C8B-B14F-4D97-AF65-F5344CB8AC3E}">
        <p14:creationId xmlns:p14="http://schemas.microsoft.com/office/powerpoint/2010/main" val="416528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29BF-32A5-F4D6-C716-71B5002A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5AAF-56AD-31E0-EF0E-235CAD24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47471"/>
          </a:xfrm>
        </p:spPr>
        <p:txBody>
          <a:bodyPr/>
          <a:lstStyle/>
          <a:p>
            <a:r>
              <a:rPr lang="en-US" dirty="0"/>
              <a:t>Sometimes, computer programs behave in non-standard ways.</a:t>
            </a:r>
          </a:p>
          <a:p>
            <a:pPr lvl="1"/>
            <a:r>
              <a:rPr lang="en-US" dirty="0"/>
              <a:t>A function receives an argument value of an improper type</a:t>
            </a:r>
          </a:p>
          <a:p>
            <a:pPr lvl="1"/>
            <a:r>
              <a:rPr lang="en-US" dirty="0"/>
              <a:t>Some resource (such as a file) is not available</a:t>
            </a:r>
          </a:p>
          <a:p>
            <a:pPr lvl="1"/>
            <a:r>
              <a:rPr lang="en-US" dirty="0"/>
              <a:t>A network connection is lost in the middle of data transmission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Moth found in a Mark II Computer (Grace Hopper's Notebook, 1947)</a:t>
            </a:r>
          </a:p>
        </p:txBody>
      </p:sp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56F8EA07-E756-C6DF-8486-024F3B042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0" y="3540777"/>
            <a:ext cx="6598616" cy="25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5D0DC-707B-2CDB-7073-720185DA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packages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FAD45F-5018-97FF-3455-3732158CB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hlinkClick r:id="rId2"/>
              </a:rPr>
              <a:t>Python package</a:t>
            </a:r>
            <a:r>
              <a:rPr lang="en-US" dirty="0"/>
              <a:t> is a way of bundling multiple related modules together. Popular packages are NumPy and Pillow. </a:t>
            </a:r>
          </a:p>
          <a:p>
            <a:r>
              <a:rPr lang="en-US" dirty="0"/>
              <a:t>Example package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0E582-AA06-A95A-E943-64AE1044E515}"/>
              </a:ext>
            </a:extLst>
          </p:cNvPr>
          <p:cNvSpPr txBox="1"/>
          <p:nvPr/>
        </p:nvSpPr>
        <p:spPr>
          <a:xfrm>
            <a:off x="1000542" y="3059087"/>
            <a:ext cx="8273460" cy="3808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sound/                        Top-level package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__init__.py               Initialize the sound package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formats/                  Subpackage for file format conversions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wavread.py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wavwrite.py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aiffread.py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aiffwrite.py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auread.py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auwrite.py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effects/                  Subpackage for sound effects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echo.py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surround.py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reverse.py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filters/                  Subpackage for filters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equalizer.py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vocoder.py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karaoke.py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</p:txBody>
      </p:sp>
    </p:spTree>
    <p:extLst>
      <p:ext uri="{BB962C8B-B14F-4D97-AF65-F5344CB8AC3E}">
        <p14:creationId xmlns:p14="http://schemas.microsoft.com/office/powerpoint/2010/main" val="280400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685E-B58D-6A98-2513-890E1364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B35D-B0BF-07B8-F362-44C4BFDAE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Python Package Index </a:t>
            </a:r>
            <a:r>
              <a:rPr lang="en-US" dirty="0"/>
              <a:t>is a repository of packages for the Python language.</a:t>
            </a:r>
          </a:p>
          <a:p>
            <a:r>
              <a:rPr lang="en-US" dirty="0"/>
              <a:t>Once you find a package you like, pip is the standard way to install:</a:t>
            </a:r>
          </a:p>
          <a:p>
            <a:endParaRPr lang="en-US" dirty="0"/>
          </a:p>
          <a:p>
            <a:r>
              <a:rPr lang="en-US" dirty="0"/>
              <a:t>You may need to use </a:t>
            </a:r>
            <a:r>
              <a:rPr lang="en-US" b="1" dirty="0"/>
              <a:t>pip3</a:t>
            </a:r>
            <a:r>
              <a:rPr lang="en-US" dirty="0"/>
              <a:t> if your system defaults to Python 2.</a:t>
            </a:r>
          </a:p>
          <a:p>
            <a:r>
              <a:rPr lang="en-US" dirty="0"/>
              <a:t>You may also need to use the longhand form if your system is grabbing pip from a different installation than the actual python interpreter: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4036B-6849-9585-D27F-DB600689E419}"/>
              </a:ext>
            </a:extLst>
          </p:cNvPr>
          <p:cNvSpPr txBox="1"/>
          <p:nvPr/>
        </p:nvSpPr>
        <p:spPr>
          <a:xfrm>
            <a:off x="1000542" y="3059668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byuimage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8107D-4C17-FEB3-EFB5-5FA231F159CB}"/>
              </a:ext>
            </a:extLst>
          </p:cNvPr>
          <p:cNvSpPr txBox="1"/>
          <p:nvPr/>
        </p:nvSpPr>
        <p:spPr>
          <a:xfrm>
            <a:off x="1000542" y="4678011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 –m pip install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byuimage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0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BFD8-4424-6926-D2C9-86C2F751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from 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7B33-539A-678B-501F-CCD48303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a whole path: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Importing a module from the path: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5F499-1261-77D2-914D-21E674DFD7B3}"/>
              </a:ext>
            </a:extLst>
          </p:cNvPr>
          <p:cNvSpPr txBox="1"/>
          <p:nvPr/>
        </p:nvSpPr>
        <p:spPr>
          <a:xfrm>
            <a:off x="1000542" y="2335458"/>
            <a:ext cx="902957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sound.effects.echo.echofilter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(input, output, delay=0.7,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47205-FE76-CB84-2DF7-A436D54C7AD1}"/>
              </a:ext>
            </a:extLst>
          </p:cNvPr>
          <p:cNvSpPr txBox="1"/>
          <p:nvPr/>
        </p:nvSpPr>
        <p:spPr>
          <a:xfrm>
            <a:off x="1000541" y="3635564"/>
            <a:ext cx="902957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echo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echo.echofilter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(input, output, delay=0.7,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</a:p>
        </p:txBody>
      </p:sp>
    </p:spTree>
    <p:extLst>
      <p:ext uri="{BB962C8B-B14F-4D97-AF65-F5344CB8AC3E}">
        <p14:creationId xmlns:p14="http://schemas.microsoft.com/office/powerpoint/2010/main" val="16251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77D0-9CA2-8CBE-9503-9BC8F02E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7ECB-3E24-0F72-9C44-894678E2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4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EA0C18-9EEE-31FB-B75B-FB186CFF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0E1CE-983D-47F4-9968-4864C0D33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8796-0545-E96C-D813-5678C1F4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DC57-AE5A-0C26-04C3-15C05BBC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design principle: Isolate different parts of a program that address different concerns.</a:t>
            </a:r>
          </a:p>
          <a:p>
            <a:r>
              <a:rPr lang="en-US" dirty="0"/>
              <a:t>A modular component can be developed and tested independently.</a:t>
            </a:r>
          </a:p>
          <a:p>
            <a:r>
              <a:rPr lang="en-US" dirty="0"/>
              <a:t>Ways to isolate in Python: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Classes</a:t>
            </a:r>
          </a:p>
          <a:p>
            <a:pPr lvl="1"/>
            <a:r>
              <a:rPr lang="en-US" dirty="0"/>
              <a:t>Modules</a:t>
            </a:r>
          </a:p>
          <a:p>
            <a:pPr lvl="1"/>
            <a:r>
              <a:rPr lang="en-US" dirty="0"/>
              <a:t>Packages</a:t>
            </a:r>
          </a:p>
        </p:txBody>
      </p:sp>
    </p:spTree>
    <p:extLst>
      <p:ext uri="{BB962C8B-B14F-4D97-AF65-F5344CB8AC3E}">
        <p14:creationId xmlns:p14="http://schemas.microsoft.com/office/powerpoint/2010/main" val="23407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93A3-4AFF-44B0-CAE1-1BBF28F0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 Project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A617B-2A59-8990-76A3-070AA6554FB5}"/>
              </a:ext>
            </a:extLst>
          </p:cNvPr>
          <p:cNvSpPr/>
          <p:nvPr/>
        </p:nvSpPr>
        <p:spPr>
          <a:xfrm>
            <a:off x="2309566" y="3712589"/>
            <a:ext cx="5235023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image_processing.py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Code that uses the Image package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71260-5797-689D-DF44-9F0D512BE9BE}"/>
              </a:ext>
            </a:extLst>
          </p:cNvPr>
          <p:cNvCxnSpPr>
            <a:stCxn id="4" idx="2"/>
          </p:cNvCxnSpPr>
          <p:nvPr/>
        </p:nvCxnSpPr>
        <p:spPr>
          <a:xfrm flipH="1">
            <a:off x="3478489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4BA63A6-25D3-B8F6-AE2C-8FDB35070489}"/>
              </a:ext>
            </a:extLst>
          </p:cNvPr>
          <p:cNvSpPr/>
          <p:nvPr/>
        </p:nvSpPr>
        <p:spPr>
          <a:xfrm>
            <a:off x="2309566" y="1809946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byuImage</a:t>
            </a:r>
            <a:r>
              <a:rPr lang="en-US" dirty="0"/>
              <a:t>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Image, Pixel classes</a:t>
            </a:r>
          </a:p>
        </p:txBody>
      </p:sp>
    </p:spTree>
    <p:extLst>
      <p:ext uri="{BB962C8B-B14F-4D97-AF65-F5344CB8AC3E}">
        <p14:creationId xmlns:p14="http://schemas.microsoft.com/office/powerpoint/2010/main" val="3818585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93A3-4AFF-44B0-CAE1-1BBF28F0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Project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A617B-2A59-8990-76A3-070AA6554FB5}"/>
              </a:ext>
            </a:extLst>
          </p:cNvPr>
          <p:cNvSpPr/>
          <p:nvPr/>
        </p:nvSpPr>
        <p:spPr>
          <a:xfrm>
            <a:off x="2309566" y="3712589"/>
            <a:ext cx="5235023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sand_oo.py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GUI functionality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71260-5797-689D-DF44-9F0D512BE9BE}"/>
              </a:ext>
            </a:extLst>
          </p:cNvPr>
          <p:cNvCxnSpPr>
            <a:stCxn id="4" idx="2"/>
          </p:cNvCxnSpPr>
          <p:nvPr/>
        </p:nvCxnSpPr>
        <p:spPr>
          <a:xfrm flipH="1">
            <a:off x="3478489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A05273-F9F9-BA71-3E57-BAF096295DE3}"/>
              </a:ext>
            </a:extLst>
          </p:cNvPr>
          <p:cNvCxnSpPr/>
          <p:nvPr/>
        </p:nvCxnSpPr>
        <p:spPr>
          <a:xfrm flipH="1">
            <a:off x="6375665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391859C-1D39-74B7-13A1-916B3AD2B022}"/>
              </a:ext>
            </a:extLst>
          </p:cNvPr>
          <p:cNvSpPr/>
          <p:nvPr/>
        </p:nvSpPr>
        <p:spPr>
          <a:xfrm>
            <a:off x="5206742" y="1809946"/>
            <a:ext cx="2337847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Sand.py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Sand representation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BA63A6-25D3-B8F6-AE2C-8FDB35070489}"/>
              </a:ext>
            </a:extLst>
          </p:cNvPr>
          <p:cNvSpPr/>
          <p:nvPr/>
        </p:nvSpPr>
        <p:spPr>
          <a:xfrm>
            <a:off x="2309566" y="1809946"/>
            <a:ext cx="2337847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Grid.py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Grid representation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59D31-323B-D285-D996-74DB965FEFC3}"/>
              </a:ext>
            </a:extLst>
          </p:cNvPr>
          <p:cNvSpPr/>
          <p:nvPr/>
        </p:nvSpPr>
        <p:spPr>
          <a:xfrm>
            <a:off x="8103918" y="1828898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datetime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date &amp; time tools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F4336-BC32-595D-7100-F50394F007CC}"/>
              </a:ext>
            </a:extLst>
          </p:cNvPr>
          <p:cNvSpPr/>
          <p:nvPr/>
        </p:nvSpPr>
        <p:spPr>
          <a:xfrm>
            <a:off x="8103918" y="3712589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tkinter</a:t>
            </a:r>
            <a:r>
              <a:rPr lang="en-US" dirty="0"/>
              <a:t>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GUI Tools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DBE6F53-57F1-E59D-A8A7-20C193679D8D}"/>
              </a:ext>
            </a:extLst>
          </p:cNvPr>
          <p:cNvCxnSpPr>
            <a:stCxn id="3" idx="1"/>
            <a:endCxn id="6" idx="3"/>
          </p:cNvCxnSpPr>
          <p:nvPr/>
        </p:nvCxnSpPr>
        <p:spPr>
          <a:xfrm rot="10800000" flipV="1">
            <a:off x="7544590" y="2531194"/>
            <a:ext cx="559329" cy="1883691"/>
          </a:xfrm>
          <a:prstGeom prst="bentConnector3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2975A2-233D-28CF-3160-453A7B04C80A}"/>
              </a:ext>
            </a:extLst>
          </p:cNvPr>
          <p:cNvCxnSpPr>
            <a:stCxn id="7" idx="1"/>
            <a:endCxn id="6" idx="3"/>
          </p:cNvCxnSpPr>
          <p:nvPr/>
        </p:nvCxnSpPr>
        <p:spPr>
          <a:xfrm flipH="1">
            <a:off x="7544589" y="4414886"/>
            <a:ext cx="559329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2E39-94DC-1FA0-87F1-69D5FFE8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F175-61DC-338B-EF5D-61A1CDA0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0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DCA1B-F502-C42B-8B35-0DCF1F02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6754E-0C5C-74E8-0F0E-7D9CC84AC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D9A6EC4-A8A7-158D-916E-15496BF66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11" y="2553484"/>
            <a:ext cx="4889692" cy="28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821590-D3AE-4770-2A7A-4C5AC8A1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Err is Human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2DFEE-94F1-2E2C-8008-CBC013E4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with an error:</a:t>
            </a:r>
          </a:p>
          <a:p>
            <a:pPr lvl="1"/>
            <a:r>
              <a:rPr lang="en-US" dirty="0"/>
              <a:t>Return a special value.</a:t>
            </a:r>
          </a:p>
          <a:p>
            <a:pPr lvl="1"/>
            <a:r>
              <a:rPr lang="en-US" dirty="0"/>
              <a:t>Use a Boolean return value to indicate success or failure.</a:t>
            </a:r>
          </a:p>
          <a:p>
            <a:pPr lvl="1"/>
            <a:r>
              <a:rPr lang="en-US" dirty="0"/>
              <a:t>Set a global variable.</a:t>
            </a:r>
          </a:p>
          <a:p>
            <a:pPr lvl="1"/>
            <a:r>
              <a:rPr lang="en-US" dirty="0"/>
              <a:t>Print an error message.</a:t>
            </a:r>
          </a:p>
          <a:p>
            <a:pPr lvl="1"/>
            <a:r>
              <a:rPr lang="en-US" dirty="0"/>
              <a:t>Print an error message and exit the program.</a:t>
            </a:r>
          </a:p>
          <a:p>
            <a:pPr lvl="1"/>
            <a:r>
              <a:rPr lang="en-US" dirty="0"/>
              <a:t>Put an input or output stream in a fail state.</a:t>
            </a:r>
          </a:p>
          <a:p>
            <a:r>
              <a:rPr lang="en-US" dirty="0"/>
              <a:t>The first three options allow the user of a function to respond to the error</a:t>
            </a:r>
          </a:p>
        </p:txBody>
      </p:sp>
    </p:spTree>
    <p:extLst>
      <p:ext uri="{BB962C8B-B14F-4D97-AF65-F5344CB8AC3E}">
        <p14:creationId xmlns:p14="http://schemas.microsoft.com/office/powerpoint/2010/main" val="1337628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14D8-ED48-0D77-0542-B9046AB1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1EE73-0BF6-C842-4E39-E37DF2628B3C}"/>
              </a:ext>
            </a:extLst>
          </p:cNvPr>
          <p:cNvSpPr/>
          <p:nvPr/>
        </p:nvSpPr>
        <p:spPr>
          <a:xfrm>
            <a:off x="1066800" y="231457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Icon      Pixel      Color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Defines classes for icon + parts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6DAA4-A36F-0F0B-EBC0-DE27A1ADEC05}"/>
              </a:ext>
            </a:extLst>
          </p:cNvPr>
          <p:cNvSpPr/>
          <p:nvPr/>
        </p:nvSpPr>
        <p:spPr>
          <a:xfrm>
            <a:off x="6096000" y="231457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DisplayFrame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Defines class for displaying icon on canvas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6019B-71F5-1D72-4593-127F556E9669}"/>
              </a:ext>
            </a:extLst>
          </p:cNvPr>
          <p:cNvSpPr/>
          <p:nvPr/>
        </p:nvSpPr>
        <p:spPr>
          <a:xfrm>
            <a:off x="3495675" y="469582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Creates an Icon and displays in </a:t>
            </a:r>
            <a:r>
              <a:rPr lang="en-US" dirty="0" err="1">
                <a:solidFill>
                  <a:schemeClr val="tx1"/>
                </a:solidFill>
              </a:rPr>
              <a:t>DisplayFrame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626B3-7868-CE05-D00D-AA5951EAAD37}"/>
              </a:ext>
            </a:extLst>
          </p:cNvPr>
          <p:cNvSpPr txBox="1"/>
          <p:nvPr/>
        </p:nvSpPr>
        <p:spPr>
          <a:xfrm>
            <a:off x="1066800" y="1930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icon.py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665D8-2480-EE2A-B1A7-4252D6AA5F52}"/>
              </a:ext>
            </a:extLst>
          </p:cNvPr>
          <p:cNvSpPr txBox="1"/>
          <p:nvPr/>
        </p:nvSpPr>
        <p:spPr>
          <a:xfrm>
            <a:off x="6090392" y="1930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display_frame.py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61176-5AB3-BE69-7D77-F14F14A36393}"/>
              </a:ext>
            </a:extLst>
          </p:cNvPr>
          <p:cNvSpPr txBox="1"/>
          <p:nvPr/>
        </p:nvSpPr>
        <p:spPr>
          <a:xfrm>
            <a:off x="3495675" y="432649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main.py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2918481-3FED-5F3B-152E-4C3292066C3D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rot="16200000" flipH="1">
            <a:off x="3929062" y="3062287"/>
            <a:ext cx="838200" cy="2428875"/>
          </a:xfrm>
          <a:prstGeom prst="bentConnector3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67930F1-FB68-6DB4-645F-72A836169C82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6443663" y="2976563"/>
            <a:ext cx="838200" cy="2600325"/>
          </a:xfrm>
          <a:prstGeom prst="bentConnector3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21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48E66B-5B8D-5F6F-10C7-C534814E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OOP Icon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3235B-7064-16B3-62DC-6810ADFE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Use OOP to represent an Icon with pixels at a particular location with a particular color.</a:t>
            </a:r>
          </a:p>
        </p:txBody>
      </p:sp>
      <p:pic>
        <p:nvPicPr>
          <p:cNvPr id="6" name="Picture 5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53822967-FD8B-7D88-27E8-58CB95D6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86050"/>
            <a:ext cx="46767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4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Color: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r, g, b):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b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})"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 "{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to_hex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f"#{self.r:02x}{self.g:02x}{self.b:02x}"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6041363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red = Color(255, 0,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red.to_hex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2614990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Pixel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Pixel: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x, y, r, g, b):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Color(r, g, b)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f"Pixel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})"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4387850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pixel = Pixel(0, 7, 255, 0, 0)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print(pixel.color.to_hex())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8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Icon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711325"/>
            <a:ext cx="827346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Icon: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width, height, pixels=None):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width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self.height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height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pixels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not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Pixel(x, y, 0, 0, 0)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for x in range(width) for y in range(height)]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pixels = ",".join([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(pixel) for pixel in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f"Icon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self.height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[{pixels}])"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4936708"/>
            <a:ext cx="8273460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 = Icon(2, 2, [Pixel(0, 0, 255, 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Pixel(0, 1, 255, 50,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Pixel(1, 0, 255, 100,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Pixel(1, 1, 255, 150, 0)])</a:t>
            </a:r>
          </a:p>
          <a:p>
            <a:endParaRPr lang="de-DE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pixel in icon.pixels: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pixel.color.g += 50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68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DisplayFrame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Canvas, Frame, BOTH, font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(Frame):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super().__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self.pack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(fill=BOTH, expand=1)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Canvas(self)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self.canvas.pack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(fill=BOTH, expand=1)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draw_icon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(self, icon):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20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pixel in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self.canvas.create_rectangle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outline="",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fill=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pixel.color.to_hex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171643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5" y="2877205"/>
            <a:ext cx="4105275" cy="1320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Visit the </a:t>
            </a:r>
            <a:r>
              <a:rPr lang="en-US" dirty="0">
                <a:hlinkClick r:id="rId2"/>
              </a:rPr>
              <a:t>Repl.it demo</a:t>
            </a:r>
            <a:r>
              <a:rPr lang="en-US" dirty="0"/>
              <a:t> to see all the classes used with the </a:t>
            </a:r>
            <a:r>
              <a:rPr lang="en-US" dirty="0">
                <a:hlinkClick r:id="rId3"/>
              </a:rPr>
              <a:t>Python </a:t>
            </a:r>
            <a:r>
              <a:rPr lang="en-US" dirty="0" err="1">
                <a:hlinkClick r:id="rId3"/>
              </a:rPr>
              <a:t>tkinter</a:t>
            </a:r>
            <a:r>
              <a:rPr lang="en-US" dirty="0">
                <a:hlinkClick r:id="rId3"/>
              </a:rPr>
              <a:t> package</a:t>
            </a:r>
            <a:r>
              <a:rPr lang="en-US" dirty="0"/>
              <a:t> for graphics rendering.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5095458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Tk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icon import Icon, Pixel, Color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display_frame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Initialize the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frame and canvas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root = Tk()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Create an icon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 = Icon(2, 2, [Pixel(0, 0, 255, 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Pixel(0, 1, 255, 50,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Pixel(1, 0, 255, 100,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Pixel(1, 1, 255, 150, 0)])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Draw the icon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display.draw_icon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(icon)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root.mainloop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72450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A8E1-3F81-577F-6C6B-8E5C3A05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033-A3EC-2BF7-935B-325810FC9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8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8C20-236E-6B82-DA82-75B431DD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Iterator-producing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0915-0690-08F3-1DD1-8D922F1C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we...</a:t>
            </a:r>
          </a:p>
          <a:p>
            <a:r>
              <a:rPr lang="en-US" dirty="0"/>
              <a:t>map the pixels?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filter the pixels?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33EB1-03CF-87AC-3A7D-B4C6F2D13CD3}"/>
              </a:ext>
            </a:extLst>
          </p:cNvPr>
          <p:cNvSpPr txBox="1"/>
          <p:nvPr/>
        </p:nvSpPr>
        <p:spPr>
          <a:xfrm>
            <a:off x="1000542" y="2740025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changer = lambda p: Pixel(p.x, p.y,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p.x * 30,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p.color.g + 30,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p.y * 30)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icon.pixels = list(map(changer, icon.pixels))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27AC5-0755-FC5A-3B0E-3E35A43E522F}"/>
              </a:ext>
            </a:extLst>
          </p:cNvPr>
          <p:cNvSpPr txBox="1"/>
          <p:nvPr/>
        </p:nvSpPr>
        <p:spPr>
          <a:xfrm>
            <a:off x="1000542" y="4930775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is_odd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lambda p: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% 2 == 0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list(filter(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is_odd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560741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4FF8-09FF-D5EB-8062-0692E8F3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Iterable</a:t>
            </a:r>
            <a:r>
              <a:rPr lang="en-US" dirty="0"/>
              <a:t>-processing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445B-FA6E-029A-3928-3A47BDC1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ask for the min and max of the pixels?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Python doesn't know how to compare Pixel instances! Two options:</a:t>
            </a:r>
          </a:p>
          <a:p>
            <a:pPr lvl="1"/>
            <a:r>
              <a:rPr lang="en-US" dirty="0"/>
              <a:t>Implement </a:t>
            </a:r>
            <a:r>
              <a:rPr lang="en-US" dirty="0" err="1"/>
              <a:t>dunder</a:t>
            </a:r>
            <a:r>
              <a:rPr lang="en-US" dirty="0"/>
              <a:t> methods ( </a:t>
            </a:r>
            <a:r>
              <a:rPr lang="en-US" b="1" i="1" dirty="0"/>
              <a:t>__eq__ </a:t>
            </a:r>
            <a:r>
              <a:rPr lang="en-US" dirty="0"/>
              <a:t>, </a:t>
            </a:r>
            <a:r>
              <a:rPr lang="en-US" b="1" i="1" dirty="0"/>
              <a:t>__</a:t>
            </a:r>
            <a:r>
              <a:rPr lang="en-US" b="1" i="1" dirty="0" err="1"/>
              <a:t>lt</a:t>
            </a:r>
            <a:r>
              <a:rPr lang="en-US" b="1" i="1" dirty="0"/>
              <a:t>__ 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Pass in a key function that returns a numerical value: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3BC26-9750-C0CA-7497-0273782F9F8B}"/>
              </a:ext>
            </a:extLst>
          </p:cNvPr>
          <p:cNvSpPr txBox="1"/>
          <p:nvPr/>
        </p:nvSpPr>
        <p:spPr>
          <a:xfrm>
            <a:off x="1000542" y="4454525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rgb_adder = lambda p: p.color.r + p.color.g + p.color.b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max_pix = max(icon.pixels, key=rgb_adder)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min_pix = min(icon.pixels, key=rgb_adder))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ACEC7-F800-D827-35FB-7A9D6D5F3F8D}"/>
              </a:ext>
            </a:extLst>
          </p:cNvPr>
          <p:cNvSpPr txBox="1"/>
          <p:nvPr/>
        </p:nvSpPr>
        <p:spPr>
          <a:xfrm>
            <a:off x="1000542" y="2316758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max_pix = max(icon.pixels)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min_pix = min(icon.pixels)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46D8-6429-584E-07A3-6EB2F150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48D0-1DD4-EF98-45AE-9472D8C10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exception</a:t>
            </a:r>
            <a:r>
              <a:rPr lang="en-US" dirty="0"/>
              <a:t> is a built-in mechanism in a programming language to declare and respond to "exceptional" conditions.</a:t>
            </a:r>
          </a:p>
          <a:p>
            <a:r>
              <a:rPr lang="en-US" dirty="0"/>
              <a:t>A program raises an exception when an error occurs.</a:t>
            </a:r>
          </a:p>
          <a:p>
            <a:r>
              <a:rPr lang="en-US" dirty="0"/>
              <a:t>If the exception is not handled, the program will stop running entirely.</a:t>
            </a:r>
          </a:p>
          <a:p>
            <a:r>
              <a:rPr lang="en-US" dirty="0"/>
              <a:t>But if a programmer can anticipate when exceptions might happen, they can include code for </a:t>
            </a:r>
            <a:r>
              <a:rPr lang="en-US" b="1" dirty="0"/>
              <a:t>handling the exception</a:t>
            </a:r>
            <a:r>
              <a:rPr lang="en-US" dirty="0"/>
              <a:t>, so that the program continues running.</a:t>
            </a:r>
          </a:p>
          <a:p>
            <a:r>
              <a:rPr lang="en-US" dirty="0"/>
              <a:t>Many languages include exception handling: C++, Java, Python, JavaScript, C#, etc.</a:t>
            </a:r>
          </a:p>
        </p:txBody>
      </p:sp>
    </p:spTree>
    <p:extLst>
      <p:ext uri="{BB962C8B-B14F-4D97-AF65-F5344CB8AC3E}">
        <p14:creationId xmlns:p14="http://schemas.microsoft.com/office/powerpoint/2010/main" val="264354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DF5E-717A-D2F3-EDD9-58B79B5B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45DC4-8AA1-B86E-5A2D-37C3565E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exceptions are not caught and handled, they will cause the program to crash.</a:t>
            </a:r>
          </a:p>
          <a:p>
            <a:r>
              <a:rPr lang="en-US" dirty="0"/>
              <a:t>If we catch an exception, we can decide what to do about it</a:t>
            </a:r>
          </a:p>
          <a:p>
            <a:pPr lvl="1"/>
            <a:r>
              <a:rPr lang="en-US" dirty="0"/>
              <a:t>Record it - log it to a file, print it out, send an e-mail, page someone, etc.</a:t>
            </a:r>
          </a:p>
          <a:p>
            <a:pPr lvl="1"/>
            <a:r>
              <a:rPr lang="en-US" dirty="0"/>
              <a:t>Rethrow it so another part of the program can address it as well</a:t>
            </a:r>
          </a:p>
          <a:p>
            <a:pPr lvl="1"/>
            <a:r>
              <a:rPr lang="en-US" dirty="0"/>
              <a:t>Retry the operation that caused the failure</a:t>
            </a:r>
          </a:p>
          <a:p>
            <a:pPr lvl="1"/>
            <a:r>
              <a:rPr lang="en-US" dirty="0"/>
              <a:t>Ignore it and not pass it on (not a good idea) – called swallowing the exception</a:t>
            </a:r>
          </a:p>
        </p:txBody>
      </p:sp>
    </p:spTree>
    <p:extLst>
      <p:ext uri="{BB962C8B-B14F-4D97-AF65-F5344CB8AC3E}">
        <p14:creationId xmlns:p14="http://schemas.microsoft.com/office/powerpoint/2010/main" val="287062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1144-FF77-8B9B-4EB2-57CEC8D9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DB57-64FF-6024-6E35-41D3F5D31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raises an exception whenever a runtime error occurs.</a:t>
            </a:r>
          </a:p>
          <a:p>
            <a:r>
              <a:rPr lang="en-US" dirty="0"/>
              <a:t>How an unhandled exception is reported: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an exception is not handled, the program stops executing immediately.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9D9EF-3BDC-A74E-2AE5-E6962C073346}"/>
              </a:ext>
            </a:extLst>
          </p:cNvPr>
          <p:cNvSpPr txBox="1"/>
          <p:nvPr/>
        </p:nvSpPr>
        <p:spPr>
          <a:xfrm>
            <a:off x="1000542" y="2785553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10/0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Traceback (most recent call last):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File "&lt;stdin&gt;", line 1, in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83155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D8CC-70DB-65CE-2137-F145FAF3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772A-3762-0E1F-FC2F-1846114C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exception types and examples of buggy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full list in the </a:t>
            </a:r>
            <a:r>
              <a:rPr lang="en-US" dirty="0">
                <a:hlinkClick r:id="rId2"/>
              </a:rPr>
              <a:t>exceptions docs</a:t>
            </a:r>
            <a:r>
              <a:rPr lang="en-US" dirty="0"/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589D02-E69F-BC92-02B6-EC2D6BCEE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76644"/>
              </p:ext>
            </p:extLst>
          </p:nvPr>
        </p:nvGraphicFramePr>
        <p:xfrm>
          <a:off x="1061039" y="2520185"/>
          <a:ext cx="81280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53360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20180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Exception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Example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pow(2.12, 1000)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4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'hello'[1] = 'j'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3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'hello'[7]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0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+= 5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9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FileNotFoundError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open('dsfdfd.txt')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5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58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310C-112E-C79F-86D2-F025D029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48AC-B79D-E558-9761-733939057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08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5082</TotalTime>
  <Words>2976</Words>
  <Application>Microsoft Office PowerPoint</Application>
  <PresentationFormat>Widescreen</PresentationFormat>
  <Paragraphs>443</Paragraphs>
  <Slides>49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Courier New</vt:lpstr>
      <vt:lpstr>Trebuchet MS</vt:lpstr>
      <vt:lpstr>Wingdings</vt:lpstr>
      <vt:lpstr>Wingdings 3</vt:lpstr>
      <vt:lpstr>Facet</vt:lpstr>
      <vt:lpstr>PowerPoint Presentation</vt:lpstr>
      <vt:lpstr>Exceptions</vt:lpstr>
      <vt:lpstr>Handling errors</vt:lpstr>
      <vt:lpstr>To Err is Human</vt:lpstr>
      <vt:lpstr>Exceptions</vt:lpstr>
      <vt:lpstr>Handling Exceptions</vt:lpstr>
      <vt:lpstr>Exceptions</vt:lpstr>
      <vt:lpstr>Types of exceptions</vt:lpstr>
      <vt:lpstr>PowerPoint Presentation</vt:lpstr>
      <vt:lpstr>The try Statement</vt:lpstr>
      <vt:lpstr>The try statement</vt:lpstr>
      <vt:lpstr>Try statement example</vt:lpstr>
      <vt:lpstr>Try inside a function</vt:lpstr>
      <vt:lpstr>What would Python do?</vt:lpstr>
      <vt:lpstr>PowerPoint Presentation</vt:lpstr>
      <vt:lpstr>Raising exceptions</vt:lpstr>
      <vt:lpstr>Assert statements</vt:lpstr>
      <vt:lpstr>Raise Statements</vt:lpstr>
      <vt:lpstr>When we should not use exceptions</vt:lpstr>
      <vt:lpstr>When we should use exceptions</vt:lpstr>
      <vt:lpstr>Advantages of using exceptions</vt:lpstr>
      <vt:lpstr>Input validation</vt:lpstr>
      <vt:lpstr>PowerPoint Presentation</vt:lpstr>
      <vt:lpstr>Decomposition</vt:lpstr>
      <vt:lpstr>Modules &amp; Packages</vt:lpstr>
      <vt:lpstr>Python modules</vt:lpstr>
      <vt:lpstr>Importing</vt:lpstr>
      <vt:lpstr>Importing with alias</vt:lpstr>
      <vt:lpstr>Running a module</vt:lpstr>
      <vt:lpstr>Python packages</vt:lpstr>
      <vt:lpstr>Installing packages</vt:lpstr>
      <vt:lpstr>Importing from a package</vt:lpstr>
      <vt:lpstr>PowerPoint Presentation</vt:lpstr>
      <vt:lpstr>Modularity</vt:lpstr>
      <vt:lpstr>Modular design</vt:lpstr>
      <vt:lpstr>Image Processing Project Design</vt:lpstr>
      <vt:lpstr>Sand Project Design</vt:lpstr>
      <vt:lpstr>PowerPoint Presentation</vt:lpstr>
      <vt:lpstr>Icon Project</vt:lpstr>
      <vt:lpstr>Icon Design</vt:lpstr>
      <vt:lpstr>An OOP Icon</vt:lpstr>
      <vt:lpstr>The Color Class</vt:lpstr>
      <vt:lpstr>The Pixel Class</vt:lpstr>
      <vt:lpstr>The Icon Class</vt:lpstr>
      <vt:lpstr>The DisplayFrame Class</vt:lpstr>
      <vt:lpstr>The main module</vt:lpstr>
      <vt:lpstr>PowerPoint Presentation</vt:lpstr>
      <vt:lpstr>Iterator-producing functions</vt:lpstr>
      <vt:lpstr>Iterable-processing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Exceptions and Decorators</dc:title>
  <dc:creator>Tom Stephens</dc:creator>
  <cp:lastModifiedBy>Tom Stephens</cp:lastModifiedBy>
  <cp:revision>7</cp:revision>
  <dcterms:created xsi:type="dcterms:W3CDTF">2023-07-06T14:56:10Z</dcterms:created>
  <dcterms:modified xsi:type="dcterms:W3CDTF">2024-07-10T18:17:29Z</dcterms:modified>
</cp:coreProperties>
</file>