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9"/>
  </p:notesMasterIdLst>
  <p:sldIdLst>
    <p:sldId id="303" r:id="rId2"/>
    <p:sldId id="256" r:id="rId3"/>
    <p:sldId id="261" r:id="rId4"/>
    <p:sldId id="278" r:id="rId5"/>
    <p:sldId id="279" r:id="rId6"/>
    <p:sldId id="291" r:id="rId7"/>
    <p:sldId id="286" r:id="rId8"/>
    <p:sldId id="262" r:id="rId9"/>
    <p:sldId id="280" r:id="rId10"/>
    <p:sldId id="292" r:id="rId11"/>
    <p:sldId id="285" r:id="rId12"/>
    <p:sldId id="257" r:id="rId13"/>
    <p:sldId id="258" r:id="rId14"/>
    <p:sldId id="260" r:id="rId15"/>
    <p:sldId id="259" r:id="rId16"/>
    <p:sldId id="293" r:id="rId17"/>
    <p:sldId id="281" r:id="rId18"/>
    <p:sldId id="283" r:id="rId19"/>
    <p:sldId id="284" r:id="rId20"/>
    <p:sldId id="282" r:id="rId21"/>
    <p:sldId id="294" r:id="rId22"/>
    <p:sldId id="295" r:id="rId23"/>
    <p:sldId id="296" r:id="rId24"/>
    <p:sldId id="297" r:id="rId25"/>
    <p:sldId id="298" r:id="rId26"/>
    <p:sldId id="299" r:id="rId27"/>
    <p:sldId id="263" r:id="rId28"/>
    <p:sldId id="277" r:id="rId29"/>
    <p:sldId id="264" r:id="rId30"/>
    <p:sldId id="300" r:id="rId31"/>
    <p:sldId id="265" r:id="rId32"/>
    <p:sldId id="266" r:id="rId33"/>
    <p:sldId id="301" r:id="rId34"/>
    <p:sldId id="267" r:id="rId35"/>
    <p:sldId id="268" r:id="rId36"/>
    <p:sldId id="269" r:id="rId37"/>
    <p:sldId id="30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9533" autoAdjust="0"/>
  </p:normalViewPr>
  <p:slideViewPr>
    <p:cSldViewPr snapToGrid="0">
      <p:cViewPr varScale="1">
        <p:scale>
          <a:sx n="94" d="100"/>
          <a:sy n="94" d="100"/>
        </p:scale>
        <p:origin x="11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A5B6-4CC1-4A55-978A-3D371E346330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42B7-64A5-4AFE-A8C7-D28F1B02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99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585457B9-2E42-5A34-6CF1-7F183BFC79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70543"/>
            <a:ext cx="10093248" cy="647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590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6B8-3B23-960F-984B-DE5F7C60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2B8E8-A382-FE05-D894-E8F5A4B4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Higher-order functions (today and next time)</a:t>
            </a:r>
          </a:p>
          <a:p>
            <a:pPr lvl="1"/>
            <a:r>
              <a:rPr lang="en-US" dirty="0"/>
              <a:t>Function composition (next time)</a:t>
            </a:r>
          </a:p>
          <a:p>
            <a:pPr lvl="1"/>
            <a:r>
              <a:rPr lang="en-US" dirty="0"/>
              <a:t>Immutability of objects (soon)</a:t>
            </a:r>
          </a:p>
          <a:p>
            <a:pPr lvl="1"/>
            <a:r>
              <a:rPr lang="en-US" dirty="0"/>
              <a:t>Recursion (after the midterm)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6FEA-B583-C5C7-FF94-3251FEE8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6A1F-1FB9-075E-5714-0CEB2CC1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90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021023"/>
              </p:ext>
            </p:extLst>
          </p:nvPr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  <a:br>
              <a:rPr lang="en-US" dirty="0"/>
            </a:br>
            <a:r>
              <a:rPr lang="en-US" dirty="0"/>
              <a:t>&amp; Higher-order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Image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Image("profile.jpg")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&lt;p&gt;Hello&lt;/p&gt;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="profile.jpg"&gt;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728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477DE-0BEF-C01A-A8BF-C442389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04832-F28B-9AFD-E017-D5BCCAE6B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07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45C64-8712-EDE6-38C5-8BDCED2F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Functions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56822F-8699-70F4-6670-0264BC060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690" y="2997165"/>
          <a:ext cx="8596312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8429581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568124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Aspect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7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domain</a:t>
                      </a:r>
                      <a:r>
                        <a:rPr lang="en-US" dirty="0"/>
                        <a:t> is the set of all inputs it might possibly take as arguments.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x</a:t>
                      </a:r>
                      <a:r>
                        <a:rPr lang="en-US" dirty="0"/>
                        <a:t> is a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106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range</a:t>
                      </a:r>
                      <a:r>
                        <a:rPr lang="en-US" dirty="0"/>
                        <a:t> is the set of output values it might possibly return.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a non-negative real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behavior</a:t>
                      </a:r>
                      <a:r>
                        <a:rPr lang="en-US" dirty="0"/>
                        <a:t> is the relationship it creates between input and output.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the square of x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13764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DABF61-16E8-FC6A-4C8B-F02DFD791B38}"/>
              </a:ext>
            </a:extLst>
          </p:cNvPr>
          <p:cNvSpPr txBox="1"/>
          <p:nvPr/>
        </p:nvSpPr>
        <p:spPr>
          <a:xfrm>
            <a:off x="677335" y="1930400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square of X."""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53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17D7-60CA-C94F-7FFE-22699324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BE63-5212-079F-E148-675E68F3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each function exactly one job, but make it apply to many related situations.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Don't Repeat Yourself (DRY)</a:t>
            </a:r>
            <a:r>
              <a:rPr lang="en-US" dirty="0"/>
              <a:t>: Implement a process just once, execute it many times.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E1631-0231-B4D4-640A-7EAC72954395}"/>
              </a:ext>
            </a:extLst>
          </p:cNvPr>
          <p:cNvSpPr txBox="1"/>
          <p:nvPr/>
        </p:nvSpPr>
        <p:spPr>
          <a:xfrm>
            <a:off x="1000542" y="2614591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round(1.23)   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0)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1)  # 1.2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5)  # 1.23</a:t>
            </a:r>
          </a:p>
        </p:txBody>
      </p:sp>
    </p:spTree>
    <p:extLst>
      <p:ext uri="{BB962C8B-B14F-4D97-AF65-F5344CB8AC3E}">
        <p14:creationId xmlns:p14="http://schemas.microsoft.com/office/powerpoint/2010/main" val="995392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3F721B9-536D-43F5-1A5F-1D88C70953F6}"/>
              </a:ext>
            </a:extLst>
          </p:cNvPr>
          <p:cNvGrpSpPr/>
          <p:nvPr/>
        </p:nvGrpSpPr>
        <p:grpSpPr>
          <a:xfrm>
            <a:off x="3758966" y="4704277"/>
            <a:ext cx="4575408" cy="1115491"/>
            <a:chOff x="3758966" y="4704277"/>
            <a:chExt cx="4575408" cy="11154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4331A76-8185-95CB-BAFE-938BAB4D8D64}"/>
                </a:ext>
              </a:extLst>
            </p:cNvPr>
            <p:cNvSpPr/>
            <p:nvPr/>
          </p:nvSpPr>
          <p:spPr>
            <a:xfrm>
              <a:off x="7436935" y="4704277"/>
              <a:ext cx="897439" cy="111549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9F0AC4D-C309-A366-D118-433705F9A023}"/>
                </a:ext>
              </a:extLst>
            </p:cNvPr>
            <p:cNvSpPr/>
            <p:nvPr/>
          </p:nvSpPr>
          <p:spPr>
            <a:xfrm>
              <a:off x="3758966" y="4956362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DEAAC5-592A-1F5C-583F-3687CC8B7F2E}"/>
                </a:ext>
              </a:extLst>
            </p:cNvPr>
            <p:cNvSpPr/>
            <p:nvPr/>
          </p:nvSpPr>
          <p:spPr>
            <a:xfrm>
              <a:off x="5699877" y="4961274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/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15CBA5B-5846-F0DB-3370-2947D9E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patterns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64D-4541-BEE7-947A-1DD26576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98474"/>
          </a:xfrm>
        </p:spPr>
        <p:txBody>
          <a:bodyPr/>
          <a:lstStyle/>
          <a:p>
            <a:r>
              <a:rPr lang="en-US" dirty="0"/>
              <a:t>Geometric shapes have similar area formulas.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2690E-0F6B-3193-1E49-80C4EDEE2939}"/>
              </a:ext>
            </a:extLst>
          </p:cNvPr>
          <p:cNvSpPr txBox="1"/>
          <p:nvPr/>
        </p:nvSpPr>
        <p:spPr>
          <a:xfrm>
            <a:off x="1285875" y="3162449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Shape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FC7EE-9EAC-4AB5-664D-8984122C0C6D}"/>
              </a:ext>
            </a:extLst>
          </p:cNvPr>
          <p:cNvSpPr txBox="1"/>
          <p:nvPr/>
        </p:nvSpPr>
        <p:spPr>
          <a:xfrm>
            <a:off x="1285875" y="497175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Area</a:t>
            </a:r>
          </a:p>
        </p:txBody>
      </p:sp>
      <p:pic>
        <p:nvPicPr>
          <p:cNvPr id="7" name="Picture 6" descr="A picture containing text, rectangle, white, screenshot&#10;&#10;Description automatically generated">
            <a:extLst>
              <a:ext uri="{FF2B5EF4-FFF2-40B4-BE49-F238E27FC236}">
                <a16:creationId xmlns:a16="http://schemas.microsoft.com/office/drawing/2014/main" id="{E15CAA14-2E02-4053-FFDB-54F6AC66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18" y="2655094"/>
            <a:ext cx="1485900" cy="14763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/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ircle&#10;&#10;Description automatically generated">
            <a:extLst>
              <a:ext uri="{FF2B5EF4-FFF2-40B4-BE49-F238E27FC236}">
                <a16:creationId xmlns:a16="http://schemas.microsoft.com/office/drawing/2014/main" id="{A09955F6-B571-1813-AF94-BDD653579D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717" y="2640806"/>
            <a:ext cx="1533525" cy="1504950"/>
          </a:xfrm>
          <a:prstGeom prst="rect">
            <a:avLst/>
          </a:prstGeom>
        </p:spPr>
      </p:pic>
      <p:pic>
        <p:nvPicPr>
          <p:cNvPr id="9" name="Picture 8" descr="A hexagon with a letter r&#10;&#10;Description automatically generated with medium confidence">
            <a:extLst>
              <a:ext uri="{FF2B5EF4-FFF2-40B4-BE49-F238E27FC236}">
                <a16:creationId xmlns:a16="http://schemas.microsoft.com/office/drawing/2014/main" id="{8819233A-95B5-ACDD-EF95-8070148F6B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853" y="2645569"/>
            <a:ext cx="1333500" cy="1495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/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CA2AFA-ABF2-057A-1495-DF2F9138FBED}"/>
              </a:ext>
            </a:extLst>
          </p:cNvPr>
          <p:cNvCxnSpPr/>
          <p:nvPr/>
        </p:nvCxnSpPr>
        <p:spPr>
          <a:xfrm>
            <a:off x="1066800" y="4495800"/>
            <a:ext cx="84010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66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8C52-E0D7-6487-34E4-E829EA1A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non-generalized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884C-1F91-FCD8-AD4E-7D5F2213B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27601"/>
            <a:ext cx="8596668" cy="1113762"/>
          </a:xfrm>
        </p:spPr>
        <p:txBody>
          <a:bodyPr/>
          <a:lstStyle/>
          <a:p>
            <a:r>
              <a:rPr lang="en-US" dirty="0"/>
              <a:t>How can we generalize the common structure?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9CC30-5869-EAAC-FD41-683909F0698A}"/>
              </a:ext>
            </a:extLst>
          </p:cNvPr>
          <p:cNvSpPr txBox="1"/>
          <p:nvPr/>
        </p:nvSpPr>
        <p:spPr>
          <a:xfrm>
            <a:off x="1028700" y="1930399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pi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(3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54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AFE60C-819E-B3B0-CA2D-A53FEE7E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area 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47944-1177-18F2-AE41-E9961CB3AF3A}"/>
              </a:ext>
            </a:extLst>
          </p:cNvPr>
          <p:cNvSpPr txBox="1"/>
          <p:nvPr/>
        </p:nvSpPr>
        <p:spPr>
          <a:xfrm>
            <a:off x="677334" y="1930399"/>
            <a:ext cx="887624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area(r, shape_constant):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area of a shape from length measurement R."""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r &lt; 0: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shape_constant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1)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pi)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49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6A82-6F9C-86B3-5A68-FD00BCDAC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748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=1+2+3+4+5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=3.04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common structure among functions may be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computational process</a:t>
            </a:r>
            <a:r>
              <a:rPr lang="en-US" sz="1800" dirty="0"/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summation(n, term):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summation(5, cube)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225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&lt;= 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= total + term(k)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= k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1E328-2D14-9F74-63F5-F5393D56C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5828-7195-0D36-28E1-CA311F969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014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one argument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and returns k +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func</a:t>
            </a:r>
            <a:r>
              <a:rPr lang="en-US" dirty="0"/>
              <a:t> </a:t>
            </a:r>
            <a:r>
              <a:rPr lang="en-US" dirty="0" err="1"/>
              <a:t>make_adder</a:t>
            </a:r>
            <a:r>
              <a:rPr lang="en-US" dirty="0"/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</a:t>
            </a:r>
            <a:r>
              <a:rPr lang="en-US" dirty="0"/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A813-124C-5944-8E92-D2E73F1C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6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open('songs.txt', 'w')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("Dancing On My Own, Robyn")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square_num1(number):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square_num2(number):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2E393-415A-DB47-EE3B-F25EC12A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4F968-C0FD-1F42-FF4A-AD6290B4A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5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4824</TotalTime>
  <Words>1465</Words>
  <Application>Microsoft Office PowerPoint</Application>
  <PresentationFormat>Widescreen</PresentationFormat>
  <Paragraphs>226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Cambria Math</vt:lpstr>
      <vt:lpstr>Courier New</vt:lpstr>
      <vt:lpstr>Trebuchet MS</vt:lpstr>
      <vt:lpstr>Wingdings 3</vt:lpstr>
      <vt:lpstr>Facet</vt:lpstr>
      <vt:lpstr>PowerPoint Presentation</vt:lpstr>
      <vt:lpstr>Functional Programming &amp; Higher-order Functions</vt:lpstr>
      <vt:lpstr>Side effects</vt:lpstr>
      <vt:lpstr>Side effects</vt:lpstr>
      <vt:lpstr>Side effects vs. Return values</vt:lpstr>
      <vt:lpstr>PowerPoint Presentation</vt:lpstr>
      <vt:lpstr>Pure functions</vt:lpstr>
      <vt:lpstr>Pure vs. non-pure functions</vt:lpstr>
      <vt:lpstr>Benefits of pure functions</vt:lpstr>
      <vt:lpstr>PowerPoint Presentation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PowerPoint Presentation</vt:lpstr>
      <vt:lpstr>Declarative vs. Imperative programming</vt:lpstr>
      <vt:lpstr>Declarative programming</vt:lpstr>
      <vt:lpstr>Domain-specific languages</vt:lpstr>
      <vt:lpstr>Display an image – Declarative vs. Imperative</vt:lpstr>
      <vt:lpstr>PowerPoint Presentation</vt:lpstr>
      <vt:lpstr>Designing Functions</vt:lpstr>
      <vt:lpstr>Describing Functions</vt:lpstr>
      <vt:lpstr>Designing a function</vt:lpstr>
      <vt:lpstr>Generalizing patterns with arguments</vt:lpstr>
      <vt:lpstr>A non-generalized approach</vt:lpstr>
      <vt:lpstr>Generalized area function</vt:lpstr>
      <vt:lpstr>PowerPoint Presentation</vt:lpstr>
      <vt:lpstr>Higher-order Functions</vt:lpstr>
      <vt:lpstr>What are higher-order functions?</vt:lpstr>
      <vt:lpstr>Generalizing over computational processes</vt:lpstr>
      <vt:lpstr>Functions as arguments</vt:lpstr>
      <vt:lpstr>PowerPoint Presentation</vt:lpstr>
      <vt:lpstr>Functions as return values</vt:lpstr>
      <vt:lpstr>Locally defined functions</vt:lpstr>
      <vt:lpstr>Call expressions as operator expressions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8</cp:revision>
  <dcterms:created xsi:type="dcterms:W3CDTF">2023-07-06T19:29:26Z</dcterms:created>
  <dcterms:modified xsi:type="dcterms:W3CDTF">2024-07-12T17:55:51Z</dcterms:modified>
</cp:coreProperties>
</file>