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82" r:id="rId2"/>
    <p:sldId id="256" r:id="rId3"/>
    <p:sldId id="257" r:id="rId4"/>
    <p:sldId id="258" r:id="rId5"/>
    <p:sldId id="259" r:id="rId6"/>
    <p:sldId id="260" r:id="rId7"/>
    <p:sldId id="261" r:id="rId8"/>
    <p:sldId id="278" r:id="rId9"/>
    <p:sldId id="262" r:id="rId10"/>
    <p:sldId id="263" r:id="rId11"/>
    <p:sldId id="264" r:id="rId12"/>
    <p:sldId id="265" r:id="rId13"/>
    <p:sldId id="279" r:id="rId14"/>
    <p:sldId id="266" r:id="rId15"/>
    <p:sldId id="267" r:id="rId16"/>
    <p:sldId id="268" r:id="rId17"/>
    <p:sldId id="269" r:id="rId18"/>
    <p:sldId id="280" r:id="rId19"/>
    <p:sldId id="270" r:id="rId20"/>
    <p:sldId id="271" r:id="rId21"/>
    <p:sldId id="272" r:id="rId22"/>
    <p:sldId id="273" r:id="rId23"/>
    <p:sldId id="281" r:id="rId24"/>
    <p:sldId id="274" r:id="rId25"/>
    <p:sldId id="275" r:id="rId26"/>
    <p:sldId id="276" r:id="rId27"/>
    <p:sldId id="277" r:id="rId2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2121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84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138" y="2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7/17/2024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87471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7/17/2024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3970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7/17/2024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8451183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7/17/2024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774868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7/17/2024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0747027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7/17/2024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357900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7/17/2024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920613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7/17/2024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05037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930401"/>
            <a:ext cx="8596668" cy="4110962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7/17/2024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44745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7/17/2024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05349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7/17/2024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36959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7/17/2024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55117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7/17/2024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70451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7/17/2024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44831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7/17/2024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55100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7/17/2024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62035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1930401"/>
            <a:ext cx="8596668" cy="4110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04101E-AF47-432D-AFD7-8E25F071F894}" type="datetimeFigureOut">
              <a:rPr lang="en-US" smtClean="0"/>
              <a:t>7/17/2024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23887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7Nn7NZI_LN4?feature=oembed" TargetMode="Externa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reddit.com/r/compsci/comments/44syr6/understanding_the_recursive_leap_of_faith/czspoy4/?utm_source=reddit&amp;utm_medium=web2x&amp;context=3" TargetMode="Externa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12121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screenshot of a chat&#10;&#10;Description automatically generated">
            <a:extLst>
              <a:ext uri="{FF2B5EF4-FFF2-40B4-BE49-F238E27FC236}">
                <a16:creationId xmlns:a16="http://schemas.microsoft.com/office/drawing/2014/main" id="{763224DE-3C04-CBD5-0E75-E60C22E6C5A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55036" y="288036"/>
            <a:ext cx="8481928" cy="6281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0804280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0B944631-AD41-4F59-DA7C-755D583B29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Recursive factorial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Content Placeholder 4">
                <a:extLst>
                  <a:ext uri="{FF2B5EF4-FFF2-40B4-BE49-F238E27FC236}">
                    <a16:creationId xmlns:a16="http://schemas.microsoft.com/office/drawing/2014/main" id="{A6A156BF-E0F7-A71A-E9A5-C7189DE942F4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/>
                  <a:t>The factorial of a number is defined as: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!= </m:t>
                      </m:r>
                      <m:d>
                        <m:dPr>
                          <m:begChr m:val="{"/>
                          <m:endChr m:val=""/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∙</m:t>
                              </m:r>
                              <m:d>
                                <m:dPr>
                                  <m:ctrlPr>
                                    <a:rPr lang="en-US" sz="28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8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𝑛</m:t>
                                  </m:r>
                                  <m:r>
                                    <a:rPr lang="en-US" sz="28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−1</m:t>
                                  </m:r>
                                </m:e>
                              </m:d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!</m:t>
                              </m:r>
                            </m:e>
                          </m:eqArr>
                        </m:e>
                      </m:d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    </m:t>
                      </m:r>
                      <m:f>
                        <m:fPr>
                          <m:type m:val="noBar"/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𝑖𝑓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=0</m:t>
                          </m:r>
                        </m:num>
                        <m:den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𝑜𝑡h𝑒𝑟𝑤𝑖𝑠𝑒</m:t>
                          </m:r>
                        </m:den>
                      </m:f>
                    </m:oMath>
                  </m:oMathPara>
                </a14:m>
                <a:endParaRPr lang="en-US" sz="2800" dirty="0"/>
              </a:p>
              <a:p>
                <a:pPr marL="0" indent="0">
                  <a:buNone/>
                </a:pPr>
                <a:endParaRPr lang="en-US" dirty="0"/>
              </a:p>
            </p:txBody>
          </p:sp>
        </mc:Choice>
        <mc:Fallback xmlns="">
          <p:sp>
            <p:nvSpPr>
              <p:cNvPr id="5" name="Content Placeholder 4">
                <a:extLst>
                  <a:ext uri="{FF2B5EF4-FFF2-40B4-BE49-F238E27FC236}">
                    <a16:creationId xmlns:a16="http://schemas.microsoft.com/office/drawing/2014/main" id="{A6A156BF-E0F7-A71A-E9A5-C7189DE942F4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284" t="-103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TextBox 5">
            <a:extLst>
              <a:ext uri="{FF2B5EF4-FFF2-40B4-BE49-F238E27FC236}">
                <a16:creationId xmlns:a16="http://schemas.microsoft.com/office/drawing/2014/main" id="{7E952D3C-8C6C-8412-14DF-E751B3E4EA67}"/>
              </a:ext>
            </a:extLst>
          </p:cNvPr>
          <p:cNvSpPr txBox="1"/>
          <p:nvPr/>
        </p:nvSpPr>
        <p:spPr>
          <a:xfrm>
            <a:off x="1000542" y="3429000"/>
            <a:ext cx="8273460" cy="313932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fact(n):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"""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&gt;&gt;&gt; fact(0)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1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&gt;&gt;&gt; fact(4)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24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"""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if n == 0: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return 1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else: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return n * fact(n-1)</a:t>
            </a:r>
          </a:p>
        </p:txBody>
      </p:sp>
    </p:spTree>
    <p:extLst>
      <p:ext uri="{BB962C8B-B14F-4D97-AF65-F5344CB8AC3E}">
        <p14:creationId xmlns:p14="http://schemas.microsoft.com/office/powerpoint/2010/main" val="20547355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4E8486-29CB-493F-F90C-AF0B3D1A24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Recursive call visualization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82F822-F49C-3CB4-CF9D-0016E3BAC2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864C42C-AF8B-D58F-B04F-6B1F6984570A}"/>
              </a:ext>
            </a:extLst>
          </p:cNvPr>
          <p:cNvSpPr txBox="1"/>
          <p:nvPr/>
        </p:nvSpPr>
        <p:spPr>
          <a:xfrm>
            <a:off x="1000542" y="1915809"/>
            <a:ext cx="4194028" cy="203132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fact(n):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if n == 0: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return 1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else: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return n * fact(n-1)</a:t>
            </a:r>
          </a:p>
          <a:p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fact(3)</a:t>
            </a:r>
          </a:p>
        </p:txBody>
      </p: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45DA8A6B-41DE-FAED-7D3F-4D3190C9A1DD}"/>
              </a:ext>
            </a:extLst>
          </p:cNvPr>
          <p:cNvCxnSpPr/>
          <p:nvPr/>
        </p:nvCxnSpPr>
        <p:spPr>
          <a:xfrm flipV="1">
            <a:off x="6619671" y="4879286"/>
            <a:ext cx="0" cy="693527"/>
          </a:xfrm>
          <a:prstGeom prst="straightConnector1">
            <a:avLst/>
          </a:prstGeom>
          <a:ln w="25400">
            <a:solidFill>
              <a:schemeClr val="tx1"/>
            </a:solidFill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0A8DB9E9-70BA-8F9D-7590-22D7B05B46A3}"/>
              </a:ext>
            </a:extLst>
          </p:cNvPr>
          <p:cNvCxnSpPr/>
          <p:nvPr/>
        </p:nvCxnSpPr>
        <p:spPr>
          <a:xfrm flipV="1">
            <a:off x="6619671" y="3748313"/>
            <a:ext cx="0" cy="693527"/>
          </a:xfrm>
          <a:prstGeom prst="straightConnector1">
            <a:avLst/>
          </a:prstGeom>
          <a:ln w="25400">
            <a:solidFill>
              <a:schemeClr val="tx1"/>
            </a:solidFill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F4963FCB-5BA1-0782-BB9C-784B4EF200E4}"/>
              </a:ext>
            </a:extLst>
          </p:cNvPr>
          <p:cNvCxnSpPr/>
          <p:nvPr/>
        </p:nvCxnSpPr>
        <p:spPr>
          <a:xfrm flipV="1">
            <a:off x="6619671" y="2616739"/>
            <a:ext cx="0" cy="693527"/>
          </a:xfrm>
          <a:prstGeom prst="straightConnector1">
            <a:avLst/>
          </a:prstGeom>
          <a:ln w="25400">
            <a:solidFill>
              <a:schemeClr val="tx1"/>
            </a:solidFill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DC9672E6-ED92-A7D2-7988-F857502A08FC}"/>
              </a:ext>
            </a:extLst>
          </p:cNvPr>
          <p:cNvCxnSpPr>
            <a:cxnSpLocks/>
          </p:cNvCxnSpPr>
          <p:nvPr/>
        </p:nvCxnSpPr>
        <p:spPr>
          <a:xfrm flipV="1">
            <a:off x="6433224" y="1381328"/>
            <a:ext cx="0" cy="796721"/>
          </a:xfrm>
          <a:prstGeom prst="straightConnector1">
            <a:avLst/>
          </a:prstGeom>
          <a:ln w="25400">
            <a:solidFill>
              <a:schemeClr val="tx1"/>
            </a:solidFill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92A471FA-3D74-01BB-C0D6-A984E9364F29}"/>
              </a:ext>
            </a:extLst>
          </p:cNvPr>
          <p:cNvSpPr/>
          <p:nvPr/>
        </p:nvSpPr>
        <p:spPr>
          <a:xfrm>
            <a:off x="5846322" y="4451269"/>
            <a:ext cx="1151109" cy="437745"/>
          </a:xfrm>
          <a:prstGeom prst="roundRect">
            <a:avLst>
              <a:gd name="adj" fmla="val 27778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fact(1)</a:t>
            </a: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8576C604-6C96-C53D-1649-15DC6681EC22}"/>
              </a:ext>
            </a:extLst>
          </p:cNvPr>
          <p:cNvSpPr/>
          <p:nvPr/>
        </p:nvSpPr>
        <p:spPr>
          <a:xfrm>
            <a:off x="6198140" y="1618223"/>
            <a:ext cx="447472" cy="447472"/>
          </a:xfrm>
          <a:prstGeom prst="ellips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6</a:t>
            </a: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1DD75F20-809C-7F78-C699-1FBAD2A5D2FA}"/>
              </a:ext>
            </a:extLst>
          </p:cNvPr>
          <p:cNvSpPr/>
          <p:nvPr/>
        </p:nvSpPr>
        <p:spPr>
          <a:xfrm>
            <a:off x="6395935" y="2749495"/>
            <a:ext cx="447472" cy="447472"/>
          </a:xfrm>
          <a:prstGeom prst="ellips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2</a:t>
            </a: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681B9F26-4CBC-5BB4-82A6-43191699387F}"/>
              </a:ext>
            </a:extLst>
          </p:cNvPr>
          <p:cNvSpPr/>
          <p:nvPr/>
        </p:nvSpPr>
        <p:spPr>
          <a:xfrm>
            <a:off x="6395935" y="3880768"/>
            <a:ext cx="447472" cy="447472"/>
          </a:xfrm>
          <a:prstGeom prst="ellips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1</a:t>
            </a: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E75C9CE9-F51B-50ED-DB60-C3FA8A18B084}"/>
              </a:ext>
            </a:extLst>
          </p:cNvPr>
          <p:cNvSpPr/>
          <p:nvPr/>
        </p:nvSpPr>
        <p:spPr>
          <a:xfrm>
            <a:off x="6395935" y="5012041"/>
            <a:ext cx="447472" cy="447472"/>
          </a:xfrm>
          <a:prstGeom prst="ellips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1</a:t>
            </a:r>
          </a:p>
        </p:txBody>
      </p: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4CB0748D-7F13-F879-95F6-61BA3D1C52F2}"/>
              </a:ext>
            </a:extLst>
          </p:cNvPr>
          <p:cNvCxnSpPr>
            <a:cxnSpLocks/>
          </p:cNvCxnSpPr>
          <p:nvPr/>
        </p:nvCxnSpPr>
        <p:spPr>
          <a:xfrm>
            <a:off x="6117075" y="4897796"/>
            <a:ext cx="0" cy="693527"/>
          </a:xfrm>
          <a:prstGeom prst="straightConnector1">
            <a:avLst/>
          </a:prstGeom>
          <a:ln w="25400">
            <a:solidFill>
              <a:schemeClr val="tx1"/>
            </a:solidFill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31E22DCC-BDAD-035D-D994-EA56CACADD12}"/>
              </a:ext>
            </a:extLst>
          </p:cNvPr>
          <p:cNvCxnSpPr>
            <a:cxnSpLocks/>
          </p:cNvCxnSpPr>
          <p:nvPr/>
        </p:nvCxnSpPr>
        <p:spPr>
          <a:xfrm>
            <a:off x="6141393" y="3753958"/>
            <a:ext cx="0" cy="693527"/>
          </a:xfrm>
          <a:prstGeom prst="straightConnector1">
            <a:avLst/>
          </a:prstGeom>
          <a:ln w="25400">
            <a:solidFill>
              <a:schemeClr val="tx1"/>
            </a:solidFill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7D4DC545-7E1E-20F7-5D06-2A220A1CE53E}"/>
              </a:ext>
            </a:extLst>
          </p:cNvPr>
          <p:cNvCxnSpPr>
            <a:cxnSpLocks/>
          </p:cNvCxnSpPr>
          <p:nvPr/>
        </p:nvCxnSpPr>
        <p:spPr>
          <a:xfrm>
            <a:off x="6141393" y="2626469"/>
            <a:ext cx="0" cy="693527"/>
          </a:xfrm>
          <a:prstGeom prst="straightConnector1">
            <a:avLst/>
          </a:prstGeom>
          <a:ln w="25400">
            <a:solidFill>
              <a:schemeClr val="tx1"/>
            </a:solidFill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93DB0C15-96DC-6AE4-4B1D-D2F57F92B192}"/>
              </a:ext>
            </a:extLst>
          </p:cNvPr>
          <p:cNvSpPr/>
          <p:nvPr/>
        </p:nvSpPr>
        <p:spPr>
          <a:xfrm>
            <a:off x="5846322" y="5582541"/>
            <a:ext cx="1151109" cy="437745"/>
          </a:xfrm>
          <a:prstGeom prst="roundRect">
            <a:avLst>
              <a:gd name="adj" fmla="val 27778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fact(0)</a:t>
            </a:r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0E1F95A8-372D-D3E9-9BBC-47210C702934}"/>
              </a:ext>
            </a:extLst>
          </p:cNvPr>
          <p:cNvSpPr/>
          <p:nvPr/>
        </p:nvSpPr>
        <p:spPr>
          <a:xfrm>
            <a:off x="5846322" y="2188723"/>
            <a:ext cx="1151109" cy="437745"/>
          </a:xfrm>
          <a:prstGeom prst="roundRect">
            <a:avLst>
              <a:gd name="adj" fmla="val 27778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fact(3)</a:t>
            </a:r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52940FB8-4B52-6B37-3F9A-CFE69ED40E10}"/>
              </a:ext>
            </a:extLst>
          </p:cNvPr>
          <p:cNvSpPr/>
          <p:nvPr/>
        </p:nvSpPr>
        <p:spPr>
          <a:xfrm>
            <a:off x="5846322" y="3319996"/>
            <a:ext cx="1151109" cy="437745"/>
          </a:xfrm>
          <a:prstGeom prst="roundRect">
            <a:avLst>
              <a:gd name="adj" fmla="val 27778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fact(2)</a:t>
            </a:r>
          </a:p>
        </p:txBody>
      </p:sp>
    </p:spTree>
    <p:extLst>
      <p:ext uri="{BB962C8B-B14F-4D97-AF65-F5344CB8AC3E}">
        <p14:creationId xmlns:p14="http://schemas.microsoft.com/office/powerpoint/2010/main" val="31538993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9" grpId="0" animBg="1"/>
      <p:bldP spid="10" grpId="0" animBg="1"/>
      <p:bldP spid="11" grpId="0" animBg="1"/>
      <p:bldP spid="12" grpId="0" animBg="1"/>
      <p:bldP spid="8" grpId="0" animBg="1"/>
      <p:bldP spid="6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4E8486-29CB-493F-F90C-AF0B3D1A24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Recursion in environment diagrams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82F822-F49C-3CB4-CF9D-0016E3BAC2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3947133"/>
            <a:ext cx="5755890" cy="2910867"/>
          </a:xfrm>
        </p:spPr>
        <p:txBody>
          <a:bodyPr>
            <a:normAutofit/>
          </a:bodyPr>
          <a:lstStyle/>
          <a:p>
            <a:r>
              <a:rPr lang="en-US" dirty="0"/>
              <a:t>The same function </a:t>
            </a:r>
            <a:r>
              <a:rPr lang="en-US" i="1" dirty="0"/>
              <a:t>fact</a:t>
            </a:r>
            <a:r>
              <a:rPr lang="en-US" dirty="0"/>
              <a:t> is called multiple times</a:t>
            </a:r>
          </a:p>
          <a:p>
            <a:r>
              <a:rPr lang="en-US" dirty="0"/>
              <a:t>Different frames keep track of the different arguments in each call</a:t>
            </a:r>
          </a:p>
          <a:p>
            <a:r>
              <a:rPr lang="en-US" i="1" dirty="0"/>
              <a:t>n</a:t>
            </a:r>
            <a:r>
              <a:rPr lang="en-US" dirty="0"/>
              <a:t> depends on the current environment</a:t>
            </a:r>
          </a:p>
          <a:p>
            <a:r>
              <a:rPr lang="en-US" dirty="0"/>
              <a:t>Each call to </a:t>
            </a:r>
            <a:r>
              <a:rPr lang="en-US" i="1" dirty="0"/>
              <a:t>fact</a:t>
            </a:r>
            <a:r>
              <a:rPr lang="en-US" dirty="0"/>
              <a:t> solves a simpler problem than the last: smaller </a:t>
            </a:r>
            <a:r>
              <a:rPr lang="en-US" i="1" dirty="0"/>
              <a:t>n</a:t>
            </a:r>
            <a:r>
              <a:rPr lang="en-US" dirty="0"/>
              <a:t>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864C42C-AF8B-D58F-B04F-6B1F6984570A}"/>
              </a:ext>
            </a:extLst>
          </p:cNvPr>
          <p:cNvSpPr txBox="1"/>
          <p:nvPr/>
        </p:nvSpPr>
        <p:spPr>
          <a:xfrm>
            <a:off x="1000542" y="1915809"/>
            <a:ext cx="4194028" cy="203132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fact(n):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if n == 0: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return 1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else: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return n * fact(n-1)</a:t>
            </a:r>
          </a:p>
          <a:p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fact(3)</a:t>
            </a:r>
          </a:p>
        </p:txBody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id="{A4D005C6-E187-C8D9-F7A0-419F18A5DF1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63043" y="1310620"/>
            <a:ext cx="5228833" cy="5547380"/>
          </a:xfrm>
          <a:prstGeom prst="rect">
            <a:avLst/>
          </a:prstGeom>
        </p:spPr>
      </p:pic>
      <p:grpSp>
        <p:nvGrpSpPr>
          <p:cNvPr id="30" name="Group 29">
            <a:extLst>
              <a:ext uri="{FF2B5EF4-FFF2-40B4-BE49-F238E27FC236}">
                <a16:creationId xmlns:a16="http://schemas.microsoft.com/office/drawing/2014/main" id="{9AB5B843-15BC-33D4-3A34-5C9D0D3BF406}"/>
              </a:ext>
            </a:extLst>
          </p:cNvPr>
          <p:cNvGrpSpPr/>
          <p:nvPr/>
        </p:nvGrpSpPr>
        <p:grpSpPr>
          <a:xfrm>
            <a:off x="6806152" y="2373275"/>
            <a:ext cx="2189455" cy="4138017"/>
            <a:chOff x="6806152" y="2373275"/>
            <a:chExt cx="2189455" cy="4138017"/>
          </a:xfrm>
        </p:grpSpPr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5F480FF1-1275-24D5-5507-680402AC95E0}"/>
                </a:ext>
              </a:extLst>
            </p:cNvPr>
            <p:cNvSpPr txBox="1"/>
            <p:nvPr/>
          </p:nvSpPr>
          <p:spPr>
            <a:xfrm>
              <a:off x="6806152" y="2373275"/>
              <a:ext cx="1545616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/>
                <a:t>fact[parent=Global]</a:t>
              </a:r>
            </a:p>
          </p:txBody>
        </p: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1FD9BA48-D254-32BA-B799-F69D247719AF}"/>
                </a:ext>
              </a:extLst>
            </p:cNvPr>
            <p:cNvSpPr txBox="1"/>
            <p:nvPr/>
          </p:nvSpPr>
          <p:spPr>
            <a:xfrm>
              <a:off x="6806152" y="3477782"/>
              <a:ext cx="1545616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/>
                <a:t>fact[parent=Global]</a:t>
              </a:r>
            </a:p>
          </p:txBody>
        </p:sp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id="{79964734-81E5-341D-9151-7E36E4B25AAE}"/>
                </a:ext>
              </a:extLst>
            </p:cNvPr>
            <p:cNvSpPr txBox="1"/>
            <p:nvPr/>
          </p:nvSpPr>
          <p:spPr>
            <a:xfrm>
              <a:off x="6806152" y="4594903"/>
              <a:ext cx="1545616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/>
                <a:t>fact[parent=Global]</a:t>
              </a:r>
            </a:p>
          </p:txBody>
        </p:sp>
        <p:sp>
          <p:nvSpPr>
            <p:cNvPr id="25" name="TextBox 24">
              <a:extLst>
                <a:ext uri="{FF2B5EF4-FFF2-40B4-BE49-F238E27FC236}">
                  <a16:creationId xmlns:a16="http://schemas.microsoft.com/office/drawing/2014/main" id="{360840EA-409C-1D02-201D-F900B28823C6}"/>
                </a:ext>
              </a:extLst>
            </p:cNvPr>
            <p:cNvSpPr txBox="1"/>
            <p:nvPr/>
          </p:nvSpPr>
          <p:spPr>
            <a:xfrm>
              <a:off x="6806152" y="5693170"/>
              <a:ext cx="1545616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/>
                <a:t>fact[parent=Global]</a:t>
              </a:r>
            </a:p>
          </p:txBody>
        </p:sp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id="{81DB956C-B78D-41C5-A4A2-9BE6610BD42F}"/>
                </a:ext>
              </a:extLst>
            </p:cNvPr>
            <p:cNvSpPr txBox="1"/>
            <p:nvPr/>
          </p:nvSpPr>
          <p:spPr>
            <a:xfrm>
              <a:off x="8730791" y="2665399"/>
              <a:ext cx="264816" cy="52578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spcAft>
                  <a:spcPts val="500"/>
                </a:spcAft>
              </a:pPr>
              <a:r>
                <a:rPr lang="en-US" sz="1200" dirty="0"/>
                <a:t>3</a:t>
              </a:r>
            </a:p>
            <a:p>
              <a:r>
                <a:rPr lang="en-US" sz="1200" dirty="0"/>
                <a:t>6</a:t>
              </a:r>
            </a:p>
          </p:txBody>
        </p:sp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id="{D4BA70E2-6208-B394-4B6B-9C387A5ED794}"/>
                </a:ext>
              </a:extLst>
            </p:cNvPr>
            <p:cNvSpPr txBox="1"/>
            <p:nvPr/>
          </p:nvSpPr>
          <p:spPr>
            <a:xfrm>
              <a:off x="8712643" y="3775670"/>
              <a:ext cx="264816" cy="52578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spcAft>
                  <a:spcPts val="500"/>
                </a:spcAft>
              </a:pPr>
              <a:r>
                <a:rPr lang="en-US" sz="1200" dirty="0"/>
                <a:t>2</a:t>
              </a:r>
            </a:p>
            <a:p>
              <a:r>
                <a:rPr lang="en-US" sz="1200" dirty="0"/>
                <a:t>2</a:t>
              </a:r>
            </a:p>
          </p:txBody>
        </p:sp>
        <p:sp>
          <p:nvSpPr>
            <p:cNvPr id="28" name="TextBox 27">
              <a:extLst>
                <a:ext uri="{FF2B5EF4-FFF2-40B4-BE49-F238E27FC236}">
                  <a16:creationId xmlns:a16="http://schemas.microsoft.com/office/drawing/2014/main" id="{DAF5209F-2694-608E-88A2-5B112BEA51DA}"/>
                </a:ext>
              </a:extLst>
            </p:cNvPr>
            <p:cNvSpPr txBox="1"/>
            <p:nvPr/>
          </p:nvSpPr>
          <p:spPr>
            <a:xfrm>
              <a:off x="8712643" y="4885941"/>
              <a:ext cx="264816" cy="52578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spcAft>
                  <a:spcPts val="500"/>
                </a:spcAft>
              </a:pPr>
              <a:r>
                <a:rPr lang="en-US" sz="1200" dirty="0"/>
                <a:t>1</a:t>
              </a:r>
            </a:p>
            <a:p>
              <a:r>
                <a:rPr lang="en-US" sz="1200" dirty="0"/>
                <a:t>1</a:t>
              </a:r>
            </a:p>
          </p:txBody>
        </p:sp>
        <p:sp>
          <p:nvSpPr>
            <p:cNvPr id="29" name="TextBox 28">
              <a:extLst>
                <a:ext uri="{FF2B5EF4-FFF2-40B4-BE49-F238E27FC236}">
                  <a16:creationId xmlns:a16="http://schemas.microsoft.com/office/drawing/2014/main" id="{A9EFC581-958C-BE77-F243-A1B1334B34BB}"/>
                </a:ext>
              </a:extLst>
            </p:cNvPr>
            <p:cNvSpPr txBox="1"/>
            <p:nvPr/>
          </p:nvSpPr>
          <p:spPr>
            <a:xfrm>
              <a:off x="8712643" y="5985507"/>
              <a:ext cx="264816" cy="52578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spcAft>
                  <a:spcPts val="500"/>
                </a:spcAft>
              </a:pPr>
              <a:r>
                <a:rPr lang="en-US" sz="1200" dirty="0"/>
                <a:t>0</a:t>
              </a:r>
            </a:p>
            <a:p>
              <a:r>
                <a:rPr lang="en-US" sz="1200" dirty="0"/>
                <a:t>1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0987660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446C86-7436-DB74-ADC1-D88DE36CE4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363352-A61C-1EDA-7ACF-1050FADC99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719770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D9EC411A-B504-938B-3C23-4C8CA7E713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Verifying recursive functions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92781F9-17B2-880E-BE33-DE3434A2BA7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180374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0B26A5EF-5ACA-77A7-5C95-C2F6F8051C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Falling Dominos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DCBC8C86-3AEE-A7A6-0E40-8BC30E3494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If a million dominoes are equally spaced out and we tip the first one, will they all fall?</a:t>
            </a:r>
          </a:p>
          <a:p>
            <a:pPr marL="800100" lvl="1" indent="-342900">
              <a:buFont typeface="+mj-lt"/>
              <a:buAutoNum type="arabicPeriod"/>
            </a:pPr>
            <a:r>
              <a:rPr lang="en-US" dirty="0"/>
              <a:t>Verify that one domino will fall, if tipped</a:t>
            </a:r>
          </a:p>
          <a:p>
            <a:pPr marL="800100" lvl="1" indent="-342900">
              <a:buFont typeface="+mj-lt"/>
              <a:buAutoNum type="arabicPeriod"/>
            </a:pPr>
            <a:r>
              <a:rPr lang="en-US" dirty="0"/>
              <a:t>Assume that any given domino falling over will tip the next one over</a:t>
            </a:r>
          </a:p>
          <a:p>
            <a:pPr marL="800100" lvl="1" indent="-342900">
              <a:buFont typeface="+mj-lt"/>
              <a:buAutoNum type="arabicPeriod"/>
            </a:pPr>
            <a:r>
              <a:rPr lang="en-US" dirty="0"/>
              <a:t>Verify that tipping the first domino tips over the next one </a:t>
            </a:r>
          </a:p>
        </p:txBody>
      </p:sp>
      <p:pic>
        <p:nvPicPr>
          <p:cNvPr id="6" name="Online Media 5" title="Cats and Domino">
            <a:hlinkClick r:id="" action="ppaction://media"/>
            <a:extLst>
              <a:ext uri="{FF2B5EF4-FFF2-40B4-BE49-F238E27FC236}">
                <a16:creationId xmlns:a16="http://schemas.microsoft.com/office/drawing/2014/main" id="{C7E35F58-DFB8-BA23-7E61-3E24083A2B41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885596" y="4068910"/>
            <a:ext cx="4277402" cy="24167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56388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6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A72D1C-419E-B0EB-BB99-2B8DAD7988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recursive leap of faith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F06B4A-3617-02AD-5280-221C78A198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3684725"/>
            <a:ext cx="8596668" cy="2356637"/>
          </a:xfrm>
        </p:spPr>
        <p:txBody>
          <a:bodyPr>
            <a:normAutofit/>
          </a:bodyPr>
          <a:lstStyle/>
          <a:p>
            <a:r>
              <a:rPr lang="en-US" dirty="0"/>
              <a:t>Is </a:t>
            </a:r>
            <a:r>
              <a:rPr lang="en-US" i="1" dirty="0"/>
              <a:t>fact</a:t>
            </a:r>
            <a:r>
              <a:rPr lang="en-US" dirty="0"/>
              <a:t> implemented correctly?</a:t>
            </a:r>
          </a:p>
          <a:p>
            <a:pPr lvl="1"/>
            <a:r>
              <a:rPr lang="en-US" dirty="0"/>
              <a:t>Verify the base case</a:t>
            </a:r>
          </a:p>
          <a:p>
            <a:pPr lvl="1"/>
            <a:r>
              <a:rPr lang="en-US" dirty="0"/>
              <a:t>Treat </a:t>
            </a:r>
            <a:r>
              <a:rPr lang="en-US" i="1" dirty="0"/>
              <a:t>fact</a:t>
            </a:r>
            <a:r>
              <a:rPr lang="en-US" dirty="0"/>
              <a:t> as a functional abstraction!</a:t>
            </a:r>
          </a:p>
          <a:p>
            <a:pPr lvl="1"/>
            <a:r>
              <a:rPr lang="en-US" dirty="0"/>
              <a:t>Assume that </a:t>
            </a:r>
            <a:r>
              <a:rPr lang="en-US" i="1" dirty="0"/>
              <a:t>fact(n-1) </a:t>
            </a:r>
            <a:r>
              <a:rPr lang="en-US" dirty="0"/>
              <a:t>is correct (← the leap!)</a:t>
            </a:r>
          </a:p>
          <a:p>
            <a:pPr lvl="1"/>
            <a:r>
              <a:rPr lang="en-US" dirty="0"/>
              <a:t>Verify that </a:t>
            </a:r>
            <a:r>
              <a:rPr lang="en-US" i="1" dirty="0"/>
              <a:t>fact(n)</a:t>
            </a:r>
            <a:r>
              <a:rPr lang="en-US" dirty="0"/>
              <a:t> is correct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12CFFCF-DEB8-4132-7EF6-AC59508B3932}"/>
              </a:ext>
            </a:extLst>
          </p:cNvPr>
          <p:cNvSpPr txBox="1"/>
          <p:nvPr/>
        </p:nvSpPr>
        <p:spPr>
          <a:xfrm>
            <a:off x="1000542" y="1930400"/>
            <a:ext cx="8273460" cy="175432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fact(n):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"""Returns the factorial of N."""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if n == 0: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return 1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else: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return n * fact(n-1)</a:t>
            </a:r>
          </a:p>
        </p:txBody>
      </p:sp>
    </p:spTree>
    <p:extLst>
      <p:ext uri="{BB962C8B-B14F-4D97-AF65-F5344CB8AC3E}">
        <p14:creationId xmlns:p14="http://schemas.microsoft.com/office/powerpoint/2010/main" val="58172012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772969-840D-6AEC-B4DD-499DE27E74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recursive elf's promise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24D988-7FEC-B545-0504-EDEA9D1357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Imagine we're trying to compute 5!</a:t>
            </a:r>
          </a:p>
          <a:p>
            <a:r>
              <a:rPr lang="en-US" dirty="0"/>
              <a:t>🤔 We ask ourselves, "If I somehow knew how to compute 4!, could I compute 5!?"</a:t>
            </a:r>
          </a:p>
          <a:p>
            <a:r>
              <a:rPr lang="en-US" dirty="0"/>
              <a:t>💡 Yep, 5! = 5 * 4!</a:t>
            </a:r>
          </a:p>
          <a:p>
            <a:r>
              <a:rPr lang="en-US" dirty="0"/>
              <a:t>🧝🏽‍♀️ The fact() function promises, "hey friend, tell you what, while you're working hard on 5!, I'll compute 4! for you, and you can finish it off!"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Credit: </a:t>
            </a:r>
            <a:r>
              <a:rPr lang="en-US" dirty="0" err="1">
                <a:hlinkClick r:id="rId2"/>
              </a:rPr>
              <a:t>FuschiaKnight</a:t>
            </a:r>
            <a:r>
              <a:rPr lang="en-US" dirty="0">
                <a:hlinkClick r:id="rId2"/>
              </a:rPr>
              <a:t>, r/</a:t>
            </a:r>
            <a:r>
              <a:rPr lang="en-US" dirty="0" err="1">
                <a:hlinkClick r:id="rId2"/>
              </a:rPr>
              <a:t>compsci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11839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F908D5-46EB-B693-EF35-2360B79519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84BC87-4AA6-AD67-C619-55634A998F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277862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6C7B9555-D760-BF2A-D907-1252A69328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Mutual Recursion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0068684-421F-7AA7-EE87-0ECBC0DC880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06911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43CB0C-B1F0-84C2-69C4-5E14111E358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Recursion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EFD59BC-C82B-9350-7716-F96F9C6993A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380387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5622D4-DF18-6FC5-97D9-B07BC46883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</a:t>
            </a:r>
            <a:r>
              <a:rPr lang="en-US" dirty="0" err="1"/>
              <a:t>Luhn</a:t>
            </a:r>
            <a:r>
              <a:rPr lang="en-US" dirty="0"/>
              <a:t> algorithm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08594E-97BE-F0A4-B3C8-A662A77851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Used to verify that a credit card number is valid.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From the rightmost digit, which is the check digit, moving left, double the value of every second digit; if the product of this doubling operation is greater than 9 (e.g., 7 * 2 = 14), then sum the digits of that product (e.g., 14: 1 + 4 = 5)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Take the sum of all the digits 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The </a:t>
            </a:r>
            <a:r>
              <a:rPr lang="en-US" dirty="0" err="1"/>
              <a:t>Luhn</a:t>
            </a:r>
            <a:r>
              <a:rPr lang="en-US" dirty="0"/>
              <a:t> sum of a valid credit card number is a multiple of 10</a:t>
            </a:r>
          </a:p>
        </p:txBody>
      </p:sp>
      <p:graphicFrame>
        <p:nvGraphicFramePr>
          <p:cNvPr id="6" name="Table 6">
            <a:extLst>
              <a:ext uri="{FF2B5EF4-FFF2-40B4-BE49-F238E27FC236}">
                <a16:creationId xmlns:a16="http://schemas.microsoft.com/office/drawing/2014/main" id="{69E1E08B-E749-868D-8FDC-8D55744C6B6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18802799"/>
              </p:ext>
            </p:extLst>
          </p:nvPr>
        </p:nvGraphicFramePr>
        <p:xfrm>
          <a:off x="677334" y="4224030"/>
          <a:ext cx="8138160" cy="9144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737360">
                  <a:extLst>
                    <a:ext uri="{9D8B030D-6E8A-4147-A177-3AD203B41FA5}">
                      <a16:colId xmlns:a16="http://schemas.microsoft.com/office/drawing/2014/main" val="2360865156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4236659643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1544237366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730988595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3153854719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1763804925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2180218599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2230287632"/>
                    </a:ext>
                  </a:extLst>
                </a:gridCol>
              </a:tblGrid>
              <a:tr h="377153">
                <a:tc>
                  <a:txBody>
                    <a:bodyPr/>
                    <a:lstStyle/>
                    <a:p>
                      <a:r>
                        <a:rPr lang="en-US" sz="2400" b="1" dirty="0"/>
                        <a:t>Original</a:t>
                      </a:r>
                    </a:p>
                  </a:txBody>
                  <a:tcPr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 anchor="ctr"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</a:t>
                      </a:r>
                    </a:p>
                  </a:txBody>
                  <a:tcPr anchor="ctr"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8</a:t>
                      </a:r>
                    </a:p>
                  </a:txBody>
                  <a:tcPr anchor="ctr"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7</a:t>
                      </a:r>
                    </a:p>
                  </a:txBody>
                  <a:tcPr anchor="ctr"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4</a:t>
                      </a:r>
                    </a:p>
                  </a:txBody>
                  <a:tcPr anchor="ctr"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</a:t>
                      </a:r>
                    </a:p>
                  </a:txBody>
                  <a:tcPr anchor="ctr"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998739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b="1" dirty="0"/>
                        <a:t>Processed</a:t>
                      </a:r>
                    </a:p>
                  </a:txBody>
                  <a:tcP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528807612"/>
                  </a:ext>
                </a:extLst>
              </a:tr>
            </a:tbl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1954C8F9-2A8B-FAC7-527C-EBC8705F0D23}"/>
              </a:ext>
            </a:extLst>
          </p:cNvPr>
          <p:cNvSpPr txBox="1"/>
          <p:nvPr/>
        </p:nvSpPr>
        <p:spPr>
          <a:xfrm>
            <a:off x="2725839" y="4735050"/>
            <a:ext cx="3064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2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2EA9591-C819-9D7B-8F6D-D92593630688}"/>
              </a:ext>
            </a:extLst>
          </p:cNvPr>
          <p:cNvSpPr txBox="1"/>
          <p:nvPr/>
        </p:nvSpPr>
        <p:spPr>
          <a:xfrm>
            <a:off x="3641377" y="4735050"/>
            <a:ext cx="3064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3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AD8481F-581D-415E-3DF9-09A9D9A7E796}"/>
              </a:ext>
            </a:extLst>
          </p:cNvPr>
          <p:cNvSpPr txBox="1"/>
          <p:nvPr/>
        </p:nvSpPr>
        <p:spPr>
          <a:xfrm>
            <a:off x="4270443" y="4735050"/>
            <a:ext cx="8298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1+6=7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EADA05E-966E-A5C8-5878-15CDA1EA1EA5}"/>
              </a:ext>
            </a:extLst>
          </p:cNvPr>
          <p:cNvSpPr txBox="1"/>
          <p:nvPr/>
        </p:nvSpPr>
        <p:spPr>
          <a:xfrm>
            <a:off x="5472453" y="4735050"/>
            <a:ext cx="3064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7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79ACF097-15F4-EC62-D60E-CE03F1AA34CA}"/>
              </a:ext>
            </a:extLst>
          </p:cNvPr>
          <p:cNvSpPr txBox="1"/>
          <p:nvPr/>
        </p:nvSpPr>
        <p:spPr>
          <a:xfrm>
            <a:off x="6387991" y="4735050"/>
            <a:ext cx="3064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8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47077BA0-CEF9-D4D1-8B17-FBE6CFBCF2C9}"/>
              </a:ext>
            </a:extLst>
          </p:cNvPr>
          <p:cNvSpPr txBox="1"/>
          <p:nvPr/>
        </p:nvSpPr>
        <p:spPr>
          <a:xfrm>
            <a:off x="7303531" y="4735050"/>
            <a:ext cx="3064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3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8932AF4F-4E9B-87ED-9588-D3E4021611F4}"/>
              </a:ext>
            </a:extLst>
          </p:cNvPr>
          <p:cNvSpPr txBox="1"/>
          <p:nvPr/>
        </p:nvSpPr>
        <p:spPr>
          <a:xfrm>
            <a:off x="8043639" y="4735050"/>
            <a:ext cx="8298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=30</a:t>
            </a:r>
          </a:p>
        </p:txBody>
      </p:sp>
    </p:spTree>
    <p:extLst>
      <p:ext uri="{BB962C8B-B14F-4D97-AF65-F5344CB8AC3E}">
        <p14:creationId xmlns:p14="http://schemas.microsoft.com/office/powerpoint/2010/main" val="16523086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0" grpId="0"/>
      <p:bldP spid="11" grpId="0"/>
      <p:bldP spid="12" grpId="0"/>
      <p:bldP spid="13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5D1989-12A5-6FD9-7413-334646EE67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Calculating the </a:t>
            </a:r>
            <a:r>
              <a:rPr lang="en-US" dirty="0" err="1"/>
              <a:t>Luhn</a:t>
            </a:r>
            <a:r>
              <a:rPr lang="en-US" dirty="0"/>
              <a:t> sum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EE95A7-9BAD-66EB-B68A-11BE7E2E4E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Let's start with…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5839B44-E1C9-B816-CED7-1944F4F01EC7}"/>
              </a:ext>
            </a:extLst>
          </p:cNvPr>
          <p:cNvSpPr txBox="1"/>
          <p:nvPr/>
        </p:nvSpPr>
        <p:spPr>
          <a:xfrm>
            <a:off x="1000542" y="2326326"/>
            <a:ext cx="8273460" cy="4431983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sum_digits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(n):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if n &lt; 10: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return n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else: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last = n % 10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all_but_last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n // 10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return last +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sum_digits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all_but_last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luhn_sum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(n):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"""Returns the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Luhn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sum for the positive number N.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&gt;&gt;&gt;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luhn_sum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(2)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2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&gt;&gt;&gt;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luhn_sum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(32)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8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&gt;&gt;&gt;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luhn_sum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(5105105105105100)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20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"""</a:t>
            </a:r>
          </a:p>
        </p:txBody>
      </p:sp>
    </p:spTree>
    <p:extLst>
      <p:ext uri="{BB962C8B-B14F-4D97-AF65-F5344CB8AC3E}">
        <p14:creationId xmlns:p14="http://schemas.microsoft.com/office/powerpoint/2010/main" val="388287036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8ECF5D-CC7C-3277-760B-BA66FBF32E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Luhn</a:t>
            </a:r>
            <a:r>
              <a:rPr lang="en-US" dirty="0"/>
              <a:t> sum with mutual recursion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D02C69-DDE3-C9FF-1ED8-F0CD3DBE0E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FF8626F-30C8-E950-8255-E1432549A9F9}"/>
              </a:ext>
            </a:extLst>
          </p:cNvPr>
          <p:cNvSpPr txBox="1"/>
          <p:nvPr/>
        </p:nvSpPr>
        <p:spPr>
          <a:xfrm>
            <a:off x="1000542" y="1930400"/>
            <a:ext cx="8273460" cy="4031873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luhn_sum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(n):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if n &lt; 10: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return n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else: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last = n % 10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all_but_last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n // 10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return last +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luhn_sum_double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all_but_last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luhn_sum_double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(n):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last = n % 10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all_but_last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n // 10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luhn_digit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sum_digits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(last * 2)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if n &lt; 10: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return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luhn_digit</a:t>
            </a:r>
            <a:endParaRPr lang="en-US" sz="16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else: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return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luhn_digit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+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luhn_sum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all_but_last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32931528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75D7DB-088F-8E8A-0FFC-D8E082A14F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CCC42B-59A5-E6E1-BFB7-C80FA464B6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742928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8CFB8D62-43F8-1837-733D-7CA11F0E6C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Recursion and Iteration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B3EB7A5-36A7-5574-1321-54158993287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691135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937B90D9-BCDA-3597-BE34-27ACB5B507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Recursion vs. iteration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8" name="Table 8">
                <a:extLst>
                  <a:ext uri="{FF2B5EF4-FFF2-40B4-BE49-F238E27FC236}">
                    <a16:creationId xmlns:a16="http://schemas.microsoft.com/office/drawing/2014/main" id="{FD060E67-7CB1-D4B5-BE22-DA91384775C9}"/>
                  </a:ext>
                </a:extLst>
              </p:cNvPr>
              <p:cNvGraphicFramePr>
                <a:graphicFrameLocks noGrp="1"/>
              </p:cNvGraphicFramePr>
              <p:nvPr>
                <p:ph idx="1"/>
                <p:extLst>
                  <p:ext uri="{D42A27DB-BD31-4B8C-83A1-F6EECF244321}">
                    <p14:modId xmlns:p14="http://schemas.microsoft.com/office/powerpoint/2010/main" val="1168065782"/>
                  </p:ext>
                </p:extLst>
              </p:nvPr>
            </p:nvGraphicFramePr>
            <p:xfrm>
              <a:off x="677863" y="1930400"/>
              <a:ext cx="8828758" cy="4389120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1848521">
                      <a:extLst>
                        <a:ext uri="{9D8B030D-6E8A-4147-A177-3AD203B41FA5}">
                          <a16:colId xmlns:a16="http://schemas.microsoft.com/office/drawing/2014/main" val="1014844991"/>
                        </a:ext>
                      </a:extLst>
                    </a:gridCol>
                    <a:gridCol w="4114800">
                      <a:extLst>
                        <a:ext uri="{9D8B030D-6E8A-4147-A177-3AD203B41FA5}">
                          <a16:colId xmlns:a16="http://schemas.microsoft.com/office/drawing/2014/main" val="3201047196"/>
                        </a:ext>
                      </a:extLst>
                    </a:gridCol>
                    <a:gridCol w="2865437">
                      <a:extLst>
                        <a:ext uri="{9D8B030D-6E8A-4147-A177-3AD203B41FA5}">
                          <a16:colId xmlns:a16="http://schemas.microsoft.com/office/drawing/2014/main" val="463340662"/>
                        </a:ext>
                      </a:extLst>
                    </a:gridCol>
                  </a:tblGrid>
                  <a:tr h="450107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B w="190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sz="2400" b="1" dirty="0"/>
                            <a:t>Using recursion:</a:t>
                          </a:r>
                        </a:p>
                      </a:txBody>
                      <a:tcPr>
                        <a:lnB w="190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sz="2400" b="1" dirty="0"/>
                            <a:t>Using iteration:</a:t>
                          </a:r>
                        </a:p>
                      </a:txBody>
                      <a:tcPr>
                        <a:lnB w="190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3965288357"/>
                      </a:ext>
                    </a:extLst>
                  </a:tr>
                  <a:tr h="219456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T w="190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US" dirty="0"/>
                        </a:p>
                      </a:txBody>
                      <a:tcPr>
                        <a:lnT w="190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US" dirty="0"/>
                        </a:p>
                      </a:txBody>
                      <a:tcPr>
                        <a:lnT w="190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3157844099"/>
                      </a:ext>
                    </a:extLst>
                  </a:tr>
                  <a:tr h="1188720">
                    <a:tc>
                      <a:txBody>
                        <a:bodyPr/>
                        <a:lstStyle/>
                        <a:p>
                          <a:r>
                            <a:rPr lang="en-US" sz="2400" b="1" dirty="0"/>
                            <a:t>Math:</a:t>
                          </a:r>
                        </a:p>
                      </a:txBody>
                      <a:tcPr anchor="ctr">
                        <a:lnT w="190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4572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left"/>
                              </m:oMathParaPr>
                              <m:oMath xmlns:m="http://schemas.openxmlformats.org/officeDocument/2006/math">
                                <m:r>
                                  <a:rPr lang="en-US" sz="2000" b="0" smtClean="0"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  <m:r>
                                  <a:rPr lang="en-US" sz="2000" b="0" smtClean="0">
                                    <a:latin typeface="Cambria Math" panose="02040503050406030204" pitchFamily="18" charset="0"/>
                                  </a:rPr>
                                  <m:t>!= </m:t>
                                </m:r>
                                <m:d>
                                  <m:dPr>
                                    <m:begChr m:val="{"/>
                                    <m:endChr m:val=""/>
                                    <m:ctrlPr>
                                      <a:rPr lang="en-US" sz="20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eqArr>
                                      <m:eqArrPr>
                                        <m:ctrlPr>
                                          <a:rPr lang="en-US" sz="2000" b="0" i="1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eqArrPr>
                                      <m:e>
                                        <m:r>
                                          <a:rPr lang="en-US" sz="2000" b="0" smtClean="0">
                                            <a:latin typeface="Cambria Math" panose="02040503050406030204" pitchFamily="18" charset="0"/>
                                          </a:rPr>
                                          <m:t>1</m:t>
                                        </m:r>
                                      </m:e>
                                      <m:e>
                                        <m:r>
                                          <a:rPr lang="en-US" sz="2000" b="0" smtClean="0">
                                            <a:latin typeface="Cambria Math" panose="02040503050406030204" pitchFamily="18" charset="0"/>
                                          </a:rPr>
                                          <m:t>𝑛</m:t>
                                        </m:r>
                                        <m:r>
                                          <a:rPr lang="en-US" sz="2000" b="0" smtClean="0">
                                            <a:latin typeface="Cambria Math" panose="02040503050406030204" pitchFamily="18" charset="0"/>
                                          </a:rPr>
                                          <m:t>∙</m:t>
                                        </m:r>
                                        <m:d>
                                          <m:dPr>
                                            <m:ctrlPr>
                                              <a:rPr lang="en-US" sz="2000" b="0" i="1" smtClean="0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dPr>
                                          <m:e>
                                            <m:r>
                                              <a:rPr lang="en-US" sz="2000" b="0" smtClean="0">
                                                <a:latin typeface="Cambria Math" panose="02040503050406030204" pitchFamily="18" charset="0"/>
                                              </a:rPr>
                                              <m:t>𝑛</m:t>
                                            </m:r>
                                            <m:r>
                                              <a:rPr lang="en-US" sz="2000" b="0" smtClean="0">
                                                <a:latin typeface="Cambria Math" panose="02040503050406030204" pitchFamily="18" charset="0"/>
                                              </a:rPr>
                                              <m:t>−1</m:t>
                                            </m:r>
                                          </m:e>
                                        </m:d>
                                        <m:r>
                                          <a:rPr lang="en-US" sz="2000" b="0" smtClean="0">
                                            <a:latin typeface="Cambria Math" panose="02040503050406030204" pitchFamily="18" charset="0"/>
                                          </a:rPr>
                                          <m:t>!</m:t>
                                        </m:r>
                                      </m:e>
                                    </m:eqArr>
                                  </m:e>
                                </m:d>
                                <m:r>
                                  <a:rPr lang="en-US" sz="2000" b="0" smtClean="0">
                                    <a:latin typeface="Cambria Math" panose="02040503050406030204" pitchFamily="18" charset="0"/>
                                  </a:rPr>
                                  <m:t>    </m:t>
                                </m:r>
                                <m:f>
                                  <m:fPr>
                                    <m:type m:val="noBar"/>
                                    <m:ctrlPr>
                                      <a:rPr lang="en-US" sz="20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2000" b="0" smtClean="0">
                                        <a:latin typeface="Cambria Math" panose="02040503050406030204" pitchFamily="18" charset="0"/>
                                      </a:rPr>
                                      <m:t>𝑖𝑓</m:t>
                                    </m:r>
                                    <m:r>
                                      <a:rPr lang="en-US" sz="2000" b="0" smtClean="0">
                                        <a:latin typeface="Cambria Math" panose="02040503050406030204" pitchFamily="18" charset="0"/>
                                      </a:rPr>
                                      <m:t> </m:t>
                                    </m:r>
                                    <m:r>
                                      <a:rPr lang="en-US" sz="2000" b="0" smtClean="0">
                                        <a:latin typeface="Cambria Math" panose="02040503050406030204" pitchFamily="18" charset="0"/>
                                      </a:rPr>
                                      <m:t>𝑛</m:t>
                                    </m:r>
                                    <m:r>
                                      <a:rPr lang="en-US" sz="2000" b="0" smtClean="0">
                                        <a:latin typeface="Cambria Math" panose="02040503050406030204" pitchFamily="18" charset="0"/>
                                      </a:rPr>
                                      <m:t>=0</m:t>
                                    </m:r>
                                  </m:num>
                                  <m:den>
                                    <m:r>
                                      <a:rPr lang="en-US" sz="2000" b="0" smtClean="0">
                                        <a:latin typeface="Cambria Math" panose="02040503050406030204" pitchFamily="18" charset="0"/>
                                      </a:rPr>
                                      <m:t>𝑜𝑡h𝑒𝑟𝑤𝑖𝑠𝑒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US" sz="2000" dirty="0"/>
                        </a:p>
                      </a:txBody>
                      <a:tcPr anchor="ctr">
                        <a:lnT w="190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left"/>
                              </m:oMathParaPr>
                              <m:oMath xmlns:m="http://schemas.openxmlformats.org/officeDocument/2006/math">
                                <m:r>
                                  <a:rPr lang="en-US" sz="2000" b="0" i="1" smtClean="0"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  <m:r>
                                  <a:rPr lang="en-US" sz="2000" b="0" i="1" smtClean="0">
                                    <a:latin typeface="Cambria Math" panose="02040503050406030204" pitchFamily="18" charset="0"/>
                                  </a:rPr>
                                  <m:t>!=</m:t>
                                </m:r>
                                <m:nary>
                                  <m:naryPr>
                                    <m:chr m:val="∏"/>
                                    <m:ctrlPr>
                                      <a:rPr lang="en-US" sz="20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naryPr>
                                  <m:sub>
                                    <m:r>
                                      <m:rPr>
                                        <m:brk m:alnAt="23"/>
                                      </m:rPr>
                                      <a:rPr lang="en-US" sz="2000" b="0" i="1" smtClean="0">
                                        <a:latin typeface="Cambria Math" panose="02040503050406030204" pitchFamily="18" charset="0"/>
                                      </a:rPr>
                                      <m:t>𝑘</m:t>
                                    </m:r>
                                    <m:r>
                                      <a:rPr lang="en-US" sz="2000" b="0" i="1" smtClean="0">
                                        <a:latin typeface="Cambria Math" panose="02040503050406030204" pitchFamily="18" charset="0"/>
                                      </a:rPr>
                                      <m:t>=1</m:t>
                                    </m:r>
                                  </m:sub>
                                  <m:sup>
                                    <m:r>
                                      <a:rPr lang="en-US" sz="2000" b="0" i="1" smtClean="0">
                                        <a:latin typeface="Cambria Math" panose="02040503050406030204" pitchFamily="18" charset="0"/>
                                      </a:rPr>
                                      <m:t>𝑛</m:t>
                                    </m:r>
                                  </m:sup>
                                  <m:e>
                                    <m:r>
                                      <a:rPr lang="en-US" sz="2000" b="0" i="1" smtClean="0">
                                        <a:latin typeface="Cambria Math" panose="02040503050406030204" pitchFamily="18" charset="0"/>
                                      </a:rPr>
                                      <m:t>𝑘</m:t>
                                    </m:r>
                                  </m:e>
                                </m:nary>
                              </m:oMath>
                            </m:oMathPara>
                          </a14:m>
                          <a:endParaRPr lang="en-US" sz="2400" dirty="0"/>
                        </a:p>
                      </a:txBody>
                      <a:tcPr anchor="ctr">
                        <a:lnT w="190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335629038"/>
                      </a:ext>
                    </a:extLst>
                  </a:tr>
                  <a:tr h="548640">
                    <a:tc>
                      <a:txBody>
                        <a:bodyPr/>
                        <a:lstStyle/>
                        <a:p>
                          <a:r>
                            <a:rPr lang="en-US" sz="2400" b="1" dirty="0"/>
                            <a:t>Names:</a:t>
                          </a:r>
                        </a:p>
                      </a:txBody>
                      <a:tcPr anchor="ctr">
                        <a:lnT w="190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fact, n</a:t>
                          </a:r>
                        </a:p>
                      </a:txBody>
                      <a:tcPr anchor="ctr">
                        <a:lnT w="190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fact, n, total, k</a:t>
                          </a:r>
                        </a:p>
                      </a:txBody>
                      <a:tcPr anchor="ctr">
                        <a:lnT w="190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  <a:extLst>
                      <a:ext uri="{0D108BD9-81ED-4DB2-BD59-A6C34878D82A}">
                        <a16:rowId xmlns:a16="http://schemas.microsoft.com/office/drawing/2014/main" val="1728685746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8" name="Table 8">
                <a:extLst>
                  <a:ext uri="{FF2B5EF4-FFF2-40B4-BE49-F238E27FC236}">
                    <a16:creationId xmlns:a16="http://schemas.microsoft.com/office/drawing/2014/main" id="{FD060E67-7CB1-D4B5-BE22-DA91384775C9}"/>
                  </a:ext>
                </a:extLst>
              </p:cNvPr>
              <p:cNvGraphicFramePr>
                <a:graphicFrameLocks noGrp="1"/>
              </p:cNvGraphicFramePr>
              <p:nvPr>
                <p:ph idx="1"/>
                <p:extLst>
                  <p:ext uri="{D42A27DB-BD31-4B8C-83A1-F6EECF244321}">
                    <p14:modId xmlns:p14="http://schemas.microsoft.com/office/powerpoint/2010/main" val="1168065782"/>
                  </p:ext>
                </p:extLst>
              </p:nvPr>
            </p:nvGraphicFramePr>
            <p:xfrm>
              <a:off x="677863" y="1930400"/>
              <a:ext cx="8828758" cy="4389120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1848521">
                      <a:extLst>
                        <a:ext uri="{9D8B030D-6E8A-4147-A177-3AD203B41FA5}">
                          <a16:colId xmlns:a16="http://schemas.microsoft.com/office/drawing/2014/main" val="1014844991"/>
                        </a:ext>
                      </a:extLst>
                    </a:gridCol>
                    <a:gridCol w="4114800">
                      <a:extLst>
                        <a:ext uri="{9D8B030D-6E8A-4147-A177-3AD203B41FA5}">
                          <a16:colId xmlns:a16="http://schemas.microsoft.com/office/drawing/2014/main" val="3201047196"/>
                        </a:ext>
                      </a:extLst>
                    </a:gridCol>
                    <a:gridCol w="2865437">
                      <a:extLst>
                        <a:ext uri="{9D8B030D-6E8A-4147-A177-3AD203B41FA5}">
                          <a16:colId xmlns:a16="http://schemas.microsoft.com/office/drawing/2014/main" val="463340662"/>
                        </a:ext>
                      </a:extLst>
                    </a:gridCol>
                  </a:tblGrid>
                  <a:tr h="4572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B w="190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sz="2400" b="1" dirty="0"/>
                            <a:t>Using recursion:</a:t>
                          </a:r>
                        </a:p>
                      </a:txBody>
                      <a:tcPr>
                        <a:lnB w="190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sz="2400" b="1" dirty="0"/>
                            <a:t>Using iteration:</a:t>
                          </a:r>
                        </a:p>
                      </a:txBody>
                      <a:tcPr>
                        <a:lnB w="190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3965288357"/>
                      </a:ext>
                    </a:extLst>
                  </a:tr>
                  <a:tr h="219456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T w="190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US" dirty="0"/>
                        </a:p>
                      </a:txBody>
                      <a:tcPr>
                        <a:lnT w="190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US" dirty="0"/>
                        </a:p>
                      </a:txBody>
                      <a:tcPr>
                        <a:lnT w="190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3157844099"/>
                      </a:ext>
                    </a:extLst>
                  </a:tr>
                  <a:tr h="1188720">
                    <a:tc>
                      <a:txBody>
                        <a:bodyPr/>
                        <a:lstStyle/>
                        <a:p>
                          <a:r>
                            <a:rPr lang="en-US" sz="2400" b="1" dirty="0"/>
                            <a:t>Math:</a:t>
                          </a:r>
                        </a:p>
                      </a:txBody>
                      <a:tcPr anchor="ctr">
                        <a:lnT w="190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T w="190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44822" t="-227179" r="-69822" b="-5384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T w="190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208298" t="-227179" r="-426" b="-53846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35629038"/>
                      </a:ext>
                    </a:extLst>
                  </a:tr>
                  <a:tr h="548640">
                    <a:tc>
                      <a:txBody>
                        <a:bodyPr/>
                        <a:lstStyle/>
                        <a:p>
                          <a:r>
                            <a:rPr lang="en-US" sz="2400" b="1" dirty="0"/>
                            <a:t>Names:</a:t>
                          </a:r>
                        </a:p>
                      </a:txBody>
                      <a:tcPr anchor="ctr">
                        <a:lnT w="190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fact, n</a:t>
                          </a:r>
                        </a:p>
                      </a:txBody>
                      <a:tcPr anchor="ctr">
                        <a:lnT w="190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fact, n, total, k</a:t>
                          </a:r>
                        </a:p>
                      </a:txBody>
                      <a:tcPr anchor="ctr">
                        <a:lnT w="190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  <a:extLst>
                      <a:ext uri="{0D108BD9-81ED-4DB2-BD59-A6C34878D82A}">
                        <a16:rowId xmlns:a16="http://schemas.microsoft.com/office/drawing/2014/main" val="1728685746"/>
                      </a:ext>
                    </a:extLst>
                  </a:tr>
                </a:tbl>
              </a:graphicData>
            </a:graphic>
          </p:graphicFrame>
        </mc:Fallback>
      </mc:AlternateContent>
      <p:sp>
        <p:nvSpPr>
          <p:cNvPr id="9" name="TextBox 8">
            <a:extLst>
              <a:ext uri="{FF2B5EF4-FFF2-40B4-BE49-F238E27FC236}">
                <a16:creationId xmlns:a16="http://schemas.microsoft.com/office/drawing/2014/main" id="{618431DB-0CA2-63C7-1B48-1F92F4521105}"/>
              </a:ext>
            </a:extLst>
          </p:cNvPr>
          <p:cNvSpPr txBox="1"/>
          <p:nvPr/>
        </p:nvSpPr>
        <p:spPr>
          <a:xfrm>
            <a:off x="2226027" y="2647632"/>
            <a:ext cx="4194028" cy="147732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fact(n):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if n == 0: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return 1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else: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return n * fact(n-1)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B77B5D8-8278-B713-276F-8CD0D3223B8E}"/>
              </a:ext>
            </a:extLst>
          </p:cNvPr>
          <p:cNvSpPr txBox="1"/>
          <p:nvPr/>
        </p:nvSpPr>
        <p:spPr>
          <a:xfrm>
            <a:off x="6759756" y="2647632"/>
            <a:ext cx="2514246" cy="175432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fact(n):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total = 1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while n &gt; 0: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total *= n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n -= 1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return total</a:t>
            </a:r>
          </a:p>
        </p:txBody>
      </p:sp>
    </p:spTree>
    <p:extLst>
      <p:ext uri="{BB962C8B-B14F-4D97-AF65-F5344CB8AC3E}">
        <p14:creationId xmlns:p14="http://schemas.microsoft.com/office/powerpoint/2010/main" val="360288502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22F9FF-422C-974B-0F3D-7F24713D90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Converting recursion to iteration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6FAF91-4B9F-9443-185A-9D8D9C6BFE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Can be tricky: Iteration is a special case of recursion.</a:t>
            </a:r>
          </a:p>
          <a:p>
            <a:r>
              <a:rPr lang="en-US" dirty="0"/>
              <a:t>Figure out what state must be maintained by the iterative function.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701EE82-E495-E79E-203F-47E604A034FF}"/>
              </a:ext>
            </a:extLst>
          </p:cNvPr>
          <p:cNvSpPr txBox="1"/>
          <p:nvPr/>
        </p:nvSpPr>
        <p:spPr>
          <a:xfrm>
            <a:off x="1000542" y="2788239"/>
            <a:ext cx="8273460" cy="181588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sum_digits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(n):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if n &lt; 10: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return n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else: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all_but_last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n // 10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last = n % 10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return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sum_digits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all_but_last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) + last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789193B-5A47-636E-B536-BF35B1C179BD}"/>
              </a:ext>
            </a:extLst>
          </p:cNvPr>
          <p:cNvSpPr txBox="1"/>
          <p:nvPr/>
        </p:nvSpPr>
        <p:spPr>
          <a:xfrm>
            <a:off x="1000542" y="4750586"/>
            <a:ext cx="8273460" cy="181588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sum_digits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(n):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digit_sum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0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while n &gt; 0: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last = n % 10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n = n // 10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digit_sum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+= last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return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digit_sum</a:t>
            </a:r>
            <a:endParaRPr lang="en-US" sz="16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59D2FFAF-49AC-301B-7ECF-666AA54A4AAB}"/>
              </a:ext>
            </a:extLst>
          </p:cNvPr>
          <p:cNvSpPr/>
          <p:nvPr/>
        </p:nvSpPr>
        <p:spPr>
          <a:xfrm>
            <a:off x="2384980" y="4292691"/>
            <a:ext cx="3863419" cy="274320"/>
          </a:xfrm>
          <a:prstGeom prst="roundRect">
            <a:avLst>
              <a:gd name="adj" fmla="val 16667"/>
            </a:avLst>
          </a:prstGeom>
          <a:noFill/>
          <a:ln>
            <a:solidFill>
              <a:srgbClr val="7030A0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7465A538-FBC4-637F-2358-6E5F34643AE8}"/>
              </a:ext>
            </a:extLst>
          </p:cNvPr>
          <p:cNvSpPr/>
          <p:nvPr/>
        </p:nvSpPr>
        <p:spPr>
          <a:xfrm>
            <a:off x="3781424" y="4292691"/>
            <a:ext cx="1447801" cy="274320"/>
          </a:xfrm>
          <a:prstGeom prst="roundRect">
            <a:avLst>
              <a:gd name="adj" fmla="val 16667"/>
            </a:avLst>
          </a:prstGeom>
          <a:noFill/>
          <a:ln>
            <a:solidFill>
              <a:schemeClr val="accent2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2"/>
              </a:solidFill>
            </a:endParaRPr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A2DC47D2-3C89-3F7C-DA73-7D3AE63C714B}"/>
              </a:ext>
            </a:extLst>
          </p:cNvPr>
          <p:cNvSpPr/>
          <p:nvPr/>
        </p:nvSpPr>
        <p:spPr>
          <a:xfrm>
            <a:off x="2027252" y="5767043"/>
            <a:ext cx="1477948" cy="274320"/>
          </a:xfrm>
          <a:prstGeom prst="roundRect">
            <a:avLst>
              <a:gd name="adj" fmla="val 16667"/>
            </a:avLst>
          </a:prstGeom>
          <a:noFill/>
          <a:ln>
            <a:solidFill>
              <a:schemeClr val="accent2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45EE007B-D354-B594-FE4B-D680486B6427}"/>
              </a:ext>
            </a:extLst>
          </p:cNvPr>
          <p:cNvSpPr/>
          <p:nvPr/>
        </p:nvSpPr>
        <p:spPr>
          <a:xfrm>
            <a:off x="2027252" y="6019229"/>
            <a:ext cx="2163748" cy="274320"/>
          </a:xfrm>
          <a:prstGeom prst="roundRect">
            <a:avLst>
              <a:gd name="adj" fmla="val 16667"/>
            </a:avLst>
          </a:prstGeom>
          <a:noFill/>
          <a:ln>
            <a:solidFill>
              <a:srgbClr val="7030A0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73198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8" grpId="0" animBg="1"/>
      <p:bldP spid="9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6D6DCA-A208-B1D6-593F-CDD9A609B1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Converting iteration to recursion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601F07-4D07-B7F3-75B4-DA5B9A6633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More formulaic: Iteration is a special case of recursion.</a:t>
            </a:r>
          </a:p>
          <a:p>
            <a:r>
              <a:rPr lang="en-US" dirty="0"/>
              <a:t>The state of an iteration can be passed as arguments.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6A52842-E581-121E-B965-0A5F95F1AB9E}"/>
              </a:ext>
            </a:extLst>
          </p:cNvPr>
          <p:cNvSpPr txBox="1"/>
          <p:nvPr/>
        </p:nvSpPr>
        <p:spPr>
          <a:xfrm>
            <a:off x="1000542" y="2740811"/>
            <a:ext cx="8273460" cy="181588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sum_digits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(n):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digit_sum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0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while n &gt; 0: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last = n % 10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n = n // 10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digit_sum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+= last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return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digit_sum</a:t>
            </a:r>
            <a:endParaRPr lang="en-US" sz="16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0F1270B-548C-D794-A45A-8188CCA5013F}"/>
              </a:ext>
            </a:extLst>
          </p:cNvPr>
          <p:cNvSpPr txBox="1"/>
          <p:nvPr/>
        </p:nvSpPr>
        <p:spPr>
          <a:xfrm>
            <a:off x="1000542" y="4750586"/>
            <a:ext cx="8273460" cy="181588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sum_digits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(n,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digit_sum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):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if n == 0: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return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digit_sum</a:t>
            </a:r>
            <a:endParaRPr lang="en-US" sz="16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else: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last = n % 10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all_but_last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n // 10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return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sum_digits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all_but_last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digit_sum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+ last)</a:t>
            </a:r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2A5AF985-401A-85C5-560B-4F04E8AD60CB}"/>
              </a:ext>
            </a:extLst>
          </p:cNvPr>
          <p:cNvSpPr/>
          <p:nvPr/>
        </p:nvSpPr>
        <p:spPr>
          <a:xfrm>
            <a:off x="2036777" y="3985882"/>
            <a:ext cx="2163748" cy="274320"/>
          </a:xfrm>
          <a:prstGeom prst="roundRect">
            <a:avLst>
              <a:gd name="adj" fmla="val 16667"/>
            </a:avLst>
          </a:prstGeom>
          <a:noFill/>
          <a:ln>
            <a:solidFill>
              <a:srgbClr val="7030A0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42277138-9A8A-48F1-93A8-0A0E6BD45E6B}"/>
              </a:ext>
            </a:extLst>
          </p:cNvPr>
          <p:cNvSpPr/>
          <p:nvPr/>
        </p:nvSpPr>
        <p:spPr>
          <a:xfrm>
            <a:off x="2036777" y="3743947"/>
            <a:ext cx="2163748" cy="274320"/>
          </a:xfrm>
          <a:prstGeom prst="roundRect">
            <a:avLst>
              <a:gd name="adj" fmla="val 16667"/>
            </a:avLst>
          </a:prstGeom>
          <a:noFill/>
          <a:ln>
            <a:solidFill>
              <a:schemeClr val="accent2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72C8DA11-CDCB-BA02-53D3-08F393459DF8}"/>
              </a:ext>
            </a:extLst>
          </p:cNvPr>
          <p:cNvSpPr/>
          <p:nvPr/>
        </p:nvSpPr>
        <p:spPr>
          <a:xfrm>
            <a:off x="4200525" y="6235256"/>
            <a:ext cx="1581150" cy="274320"/>
          </a:xfrm>
          <a:prstGeom prst="roundRect">
            <a:avLst>
              <a:gd name="adj" fmla="val 16667"/>
            </a:avLst>
          </a:prstGeom>
          <a:noFill/>
          <a:ln>
            <a:solidFill>
              <a:schemeClr val="accent2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F9980B3E-B8B2-1361-86BC-875ED2EF677B}"/>
              </a:ext>
            </a:extLst>
          </p:cNvPr>
          <p:cNvSpPr/>
          <p:nvPr/>
        </p:nvSpPr>
        <p:spPr>
          <a:xfrm>
            <a:off x="5942027" y="6248400"/>
            <a:ext cx="2020873" cy="274320"/>
          </a:xfrm>
          <a:prstGeom prst="roundRect">
            <a:avLst>
              <a:gd name="adj" fmla="val 16667"/>
            </a:avLst>
          </a:prstGeom>
          <a:noFill/>
          <a:ln>
            <a:solidFill>
              <a:srgbClr val="7030A0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33303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8" grpId="0" animBg="1"/>
      <p:bldP spid="9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2559C1-63FC-3B7C-53A0-4F8C9AEBA3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Recursive functions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926885-4C6D-067B-21E9-B24931D133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function is recursive if the body of that function calls itself, either directly or indirectly.</a:t>
            </a:r>
          </a:p>
          <a:p>
            <a:r>
              <a:rPr lang="en-US" dirty="0"/>
              <a:t>Recursive functions often operate on increasingly smaller instances of a problem.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                                  Circle Limit, by M.C. Escher</a:t>
            </a:r>
          </a:p>
        </p:txBody>
      </p:sp>
      <p:pic>
        <p:nvPicPr>
          <p:cNvPr id="5" name="Picture 4" descr="A circular pattern of colorful fish&#10;&#10;Description automatically generated">
            <a:extLst>
              <a:ext uri="{FF2B5EF4-FFF2-40B4-BE49-F238E27FC236}">
                <a16:creationId xmlns:a16="http://schemas.microsoft.com/office/drawing/2014/main" id="{BB245EB2-6D74-F417-EBE8-2AE6C071A64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7334" y="3592594"/>
            <a:ext cx="3009900" cy="3009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57989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5E67A1-3571-FE4B-6B36-F04659DABF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Summing Digits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DD5214-AE53-0BE8-A741-62740249D8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 if we wanted to find out the sum of the digits in a number?</a:t>
            </a:r>
          </a:p>
          <a:p>
            <a:r>
              <a:rPr lang="en-US" dirty="0"/>
              <a:t>i.e. the sum of the digits in the number 2023?</a:t>
            </a:r>
          </a:p>
          <a:p>
            <a:pPr marL="0" indent="0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sz="4000" dirty="0"/>
              <a:t>2 + 0 + 2 + 3 = 7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How would we go about doing that using recursion?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09994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A48A0D-9180-BD94-93E5-FAD53241E6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problems within the problem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49A606-C550-CCE9-D69C-2D2C5F752C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sum of the digits of 6 is simply 6.</a:t>
            </a:r>
          </a:p>
          <a:p>
            <a:r>
              <a:rPr lang="en-US" dirty="0"/>
              <a:t>Generally: the sum of any one-digit non-negative number is that number.</a:t>
            </a:r>
          </a:p>
          <a:p>
            <a:r>
              <a:rPr lang="en-US" dirty="0"/>
              <a:t>The sum of the digits of 2023 is: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Generally: the sum of a number is the sum of the first digits   (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number // 10</a:t>
            </a:r>
            <a:r>
              <a:rPr lang="en-US" dirty="0"/>
              <a:t>), plus the last digit (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number % 10</a:t>
            </a:r>
            <a:r>
              <a:rPr lang="en-US" dirty="0"/>
              <a:t>).</a:t>
            </a: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5ABBBC97-9C10-056A-9B0A-CEA0B10584AB}"/>
              </a:ext>
            </a:extLst>
          </p:cNvPr>
          <p:cNvGrpSpPr/>
          <p:nvPr/>
        </p:nvGrpSpPr>
        <p:grpSpPr>
          <a:xfrm>
            <a:off x="1432875" y="3591613"/>
            <a:ext cx="3364062" cy="1157402"/>
            <a:chOff x="8559539" y="772998"/>
            <a:chExt cx="3364062" cy="1157402"/>
          </a:xfrm>
        </p:grpSpPr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5A0D895F-5BE8-F2F1-1E96-9D36BF9DC429}"/>
                </a:ext>
              </a:extLst>
            </p:cNvPr>
            <p:cNvSpPr txBox="1"/>
            <p:nvPr/>
          </p:nvSpPr>
          <p:spPr>
            <a:xfrm>
              <a:off x="9587060" y="772998"/>
              <a:ext cx="108555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2  0  2  3</a:t>
              </a:r>
            </a:p>
          </p:txBody>
        </p: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036D9E22-158A-2114-BBFD-8AEC489D6340}"/>
                </a:ext>
              </a:extLst>
            </p:cNvPr>
            <p:cNvSpPr txBox="1"/>
            <p:nvPr/>
          </p:nvSpPr>
          <p:spPr>
            <a:xfrm>
              <a:off x="8559539" y="1561068"/>
              <a:ext cx="336406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Sum of these digits + This digit</a:t>
              </a:r>
            </a:p>
          </p:txBody>
        </p:sp>
        <p:sp>
          <p:nvSpPr>
            <p:cNvPr id="7" name="Rectangle: Rounded Corners 6">
              <a:extLst>
                <a:ext uri="{FF2B5EF4-FFF2-40B4-BE49-F238E27FC236}">
                  <a16:creationId xmlns:a16="http://schemas.microsoft.com/office/drawing/2014/main" id="{E865581A-6862-A3F1-530D-2FEB390A819A}"/>
                </a:ext>
              </a:extLst>
            </p:cNvPr>
            <p:cNvSpPr/>
            <p:nvPr/>
          </p:nvSpPr>
          <p:spPr>
            <a:xfrm>
              <a:off x="9587060" y="772998"/>
              <a:ext cx="782425" cy="369332"/>
            </a:xfrm>
            <a:prstGeom prst="roundRect">
              <a:avLst>
                <a:gd name="adj" fmla="val 26877"/>
              </a:avLst>
            </a:prstGeom>
            <a:noFill/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9" name="Straight Arrow Connector 8">
              <a:extLst>
                <a:ext uri="{FF2B5EF4-FFF2-40B4-BE49-F238E27FC236}">
                  <a16:creationId xmlns:a16="http://schemas.microsoft.com/office/drawing/2014/main" id="{C56951CC-D8BA-6377-2ADE-C9735F6A93D0}"/>
                </a:ext>
              </a:extLst>
            </p:cNvPr>
            <p:cNvCxnSpPr>
              <a:endCxn id="7" idx="2"/>
            </p:cNvCxnSpPr>
            <p:nvPr/>
          </p:nvCxnSpPr>
          <p:spPr>
            <a:xfrm flipV="1">
              <a:off x="9417377" y="1142330"/>
              <a:ext cx="560896" cy="418737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1" name="Straight Arrow Connector 10">
              <a:extLst>
                <a:ext uri="{FF2B5EF4-FFF2-40B4-BE49-F238E27FC236}">
                  <a16:creationId xmlns:a16="http://schemas.microsoft.com/office/drawing/2014/main" id="{A799C898-6586-572C-E6CE-85831D924FCB}"/>
                </a:ext>
              </a:extLst>
            </p:cNvPr>
            <p:cNvCxnSpPr/>
            <p:nvPr/>
          </p:nvCxnSpPr>
          <p:spPr>
            <a:xfrm flipH="1" flipV="1">
              <a:off x="10539168" y="1142329"/>
              <a:ext cx="707009" cy="418738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5258798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A1C631-2587-9BD7-C1E7-8EE108652D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Summing digits without a loop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EA76A3-C13D-7114-0B26-A90BC3B153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50B63FB-FCE3-4634-AF3F-CE84F90748C2}"/>
              </a:ext>
            </a:extLst>
          </p:cNvPr>
          <p:cNvSpPr txBox="1"/>
          <p:nvPr/>
        </p:nvSpPr>
        <p:spPr>
          <a:xfrm>
            <a:off x="1000542" y="1930400"/>
            <a:ext cx="8273460" cy="369331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sum_digits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(n):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"""Return the sum of the digits of positive integer n.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&gt;&gt;&gt;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sum_digits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(6)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6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&gt;&gt;&gt;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sum_digits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(2023)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7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"""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if n &lt; 10: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return n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else: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all_but_last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= n // 10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last = n % 10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return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sum_digits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all_but_last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) + last</a:t>
            </a:r>
          </a:p>
        </p:txBody>
      </p:sp>
    </p:spTree>
    <p:extLst>
      <p:ext uri="{BB962C8B-B14F-4D97-AF65-F5344CB8AC3E}">
        <p14:creationId xmlns:p14="http://schemas.microsoft.com/office/powerpoint/2010/main" val="42303675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1042FC-429B-0FE0-E5F0-C43085216E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Anatomy of a recursive function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FA05EB-1C5A-60FB-8305-0E0DDAC84F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Base case</a:t>
            </a:r>
            <a:r>
              <a:rPr lang="en-US" dirty="0"/>
              <a:t>: Evaluated without a recursive call (the smallest subproblem).</a:t>
            </a:r>
          </a:p>
          <a:p>
            <a:r>
              <a:rPr lang="en-US" b="1" dirty="0"/>
              <a:t>Recursive case</a:t>
            </a:r>
            <a:r>
              <a:rPr lang="en-US" dirty="0"/>
              <a:t>: Evaluated with a recursive call (breaking down the problem further)</a:t>
            </a:r>
          </a:p>
          <a:p>
            <a:r>
              <a:rPr lang="en-US" b="1" dirty="0"/>
              <a:t>Conditional statement </a:t>
            </a:r>
            <a:r>
              <a:rPr lang="en-US" dirty="0"/>
              <a:t>to decide if it's a base case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647BA65-DC37-B745-7E27-CFF7BF29054D}"/>
              </a:ext>
            </a:extLst>
          </p:cNvPr>
          <p:cNvSpPr txBox="1"/>
          <p:nvPr/>
        </p:nvSpPr>
        <p:spPr>
          <a:xfrm>
            <a:off x="1000542" y="3821252"/>
            <a:ext cx="8273460" cy="203132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sum_digits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(n):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if n &lt; 10: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return n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else: 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all_but_last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= n // 10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last = n % 10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return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sum_digits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all_but_last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) + last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86AACF4-4D05-23FE-CC8E-2A5D1020BF7F}"/>
              </a:ext>
            </a:extLst>
          </p:cNvPr>
          <p:cNvSpPr/>
          <p:nvPr/>
        </p:nvSpPr>
        <p:spPr>
          <a:xfrm>
            <a:off x="1555423" y="4147795"/>
            <a:ext cx="1951348" cy="518473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8EFB582-EB64-0355-AD66-7E4F32AA2C89}"/>
              </a:ext>
            </a:extLst>
          </p:cNvPr>
          <p:cNvSpPr/>
          <p:nvPr/>
        </p:nvSpPr>
        <p:spPr>
          <a:xfrm>
            <a:off x="1555423" y="4703241"/>
            <a:ext cx="5891752" cy="1149336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83E5768-425A-9E63-99FD-686FDA4E0433}"/>
              </a:ext>
            </a:extLst>
          </p:cNvPr>
          <p:cNvSpPr txBox="1"/>
          <p:nvPr/>
        </p:nvSpPr>
        <p:spPr>
          <a:xfrm>
            <a:off x="4061652" y="4222365"/>
            <a:ext cx="12041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accent2"/>
                </a:solidFill>
              </a:rPr>
              <a:t>Base Case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C0BC2C8-C7AA-2832-2A26-72A24C1AF7D0}"/>
              </a:ext>
            </a:extLst>
          </p:cNvPr>
          <p:cNvSpPr txBox="1"/>
          <p:nvPr/>
        </p:nvSpPr>
        <p:spPr>
          <a:xfrm>
            <a:off x="7447175" y="4037699"/>
            <a:ext cx="17141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Recursive Case</a:t>
            </a:r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E5E82D40-B7AA-AFBD-8CED-82E86D158F01}"/>
              </a:ext>
            </a:extLst>
          </p:cNvPr>
          <p:cNvCxnSpPr>
            <a:stCxn id="7" idx="1"/>
            <a:endCxn id="5" idx="3"/>
          </p:cNvCxnSpPr>
          <p:nvPr/>
        </p:nvCxnSpPr>
        <p:spPr>
          <a:xfrm flipH="1">
            <a:off x="3506771" y="4407031"/>
            <a:ext cx="554881" cy="1"/>
          </a:xfrm>
          <a:prstGeom prst="straightConnector1">
            <a:avLst/>
          </a:prstGeom>
          <a:ln w="19050"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EC46A5C5-E67E-4C6F-022B-48D3F3A656CB}"/>
              </a:ext>
            </a:extLst>
          </p:cNvPr>
          <p:cNvCxnSpPr>
            <a:cxnSpLocks/>
            <a:stCxn id="8" idx="2"/>
            <a:endCxn id="6" idx="3"/>
          </p:cNvCxnSpPr>
          <p:nvPr/>
        </p:nvCxnSpPr>
        <p:spPr>
          <a:xfrm flipH="1">
            <a:off x="7447175" y="4407031"/>
            <a:ext cx="857094" cy="870878"/>
          </a:xfrm>
          <a:prstGeom prst="straightConnector1">
            <a:avLst/>
          </a:prstGeom>
          <a:ln w="190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234887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/>
      <p:bldP spid="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CF4C6B-EF18-08F4-6D53-7D28582858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59F9FA-01BF-F3B5-57E2-36C35DD53A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665035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D1D532-89DA-0C94-318F-EE5C1C0781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Visualizing recursion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EEEB560-0031-C8D9-0C3E-B6F8750E324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0030507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S111-Template.potx" id="{1E66F11C-A0E4-44E4-A623-DB2458591B38}" vid="{4951662D-0F24-4DA5-9818-8BA1C4EF181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CS111-Template</Template>
  <TotalTime>4494</TotalTime>
  <Words>1472</Words>
  <Application>Microsoft Office PowerPoint</Application>
  <PresentationFormat>Widescreen</PresentationFormat>
  <Paragraphs>250</Paragraphs>
  <Slides>27</Slides>
  <Notes>0</Notes>
  <HiddenSlides>0</HiddenSlides>
  <MMClips>1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33" baseType="lpstr">
      <vt:lpstr>Arial</vt:lpstr>
      <vt:lpstr>Cambria Math</vt:lpstr>
      <vt:lpstr>Courier New</vt:lpstr>
      <vt:lpstr>Trebuchet MS</vt:lpstr>
      <vt:lpstr>Wingdings 3</vt:lpstr>
      <vt:lpstr>Facet</vt:lpstr>
      <vt:lpstr>PowerPoint Presentation</vt:lpstr>
      <vt:lpstr>Recursion</vt:lpstr>
      <vt:lpstr>Recursive functions</vt:lpstr>
      <vt:lpstr>Summing Digits</vt:lpstr>
      <vt:lpstr>The problems within the problem</vt:lpstr>
      <vt:lpstr>Summing digits without a loop</vt:lpstr>
      <vt:lpstr>Anatomy of a recursive function</vt:lpstr>
      <vt:lpstr>PowerPoint Presentation</vt:lpstr>
      <vt:lpstr>Visualizing recursion</vt:lpstr>
      <vt:lpstr>Recursive factorial</vt:lpstr>
      <vt:lpstr>Recursive call visualization</vt:lpstr>
      <vt:lpstr>Recursion in environment diagrams</vt:lpstr>
      <vt:lpstr>PowerPoint Presentation</vt:lpstr>
      <vt:lpstr>Verifying recursive functions</vt:lpstr>
      <vt:lpstr>Falling Dominos</vt:lpstr>
      <vt:lpstr>The recursive leap of faith</vt:lpstr>
      <vt:lpstr>The recursive elf's promise</vt:lpstr>
      <vt:lpstr>PowerPoint Presentation</vt:lpstr>
      <vt:lpstr>Mutual Recursion</vt:lpstr>
      <vt:lpstr>The Luhn algorithm</vt:lpstr>
      <vt:lpstr>Calculating the Luhn sum</vt:lpstr>
      <vt:lpstr>Luhn sum with mutual recursion</vt:lpstr>
      <vt:lpstr>PowerPoint Presentation</vt:lpstr>
      <vt:lpstr>Recursion and Iteration</vt:lpstr>
      <vt:lpstr>Recursion vs. iteration</vt:lpstr>
      <vt:lpstr>Converting recursion to iteration</vt:lpstr>
      <vt:lpstr>Converting iteration to recursion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Tom Stephens</dc:creator>
  <cp:lastModifiedBy>Tom Stephens</cp:lastModifiedBy>
  <cp:revision>9</cp:revision>
  <dcterms:created xsi:type="dcterms:W3CDTF">2023-07-14T17:41:45Z</dcterms:created>
  <dcterms:modified xsi:type="dcterms:W3CDTF">2024-07-17T14:49:33Z</dcterms:modified>
</cp:coreProperties>
</file>