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00" r:id="rId2"/>
    <p:sldId id="256" r:id="rId3"/>
    <p:sldId id="258" r:id="rId4"/>
    <p:sldId id="257" r:id="rId5"/>
    <p:sldId id="259" r:id="rId6"/>
    <p:sldId id="260" r:id="rId7"/>
    <p:sldId id="293" r:id="rId8"/>
    <p:sldId id="29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95" r:id="rId22"/>
    <p:sldId id="296" r:id="rId23"/>
    <p:sldId id="273" r:id="rId24"/>
    <p:sldId id="290" r:id="rId25"/>
    <p:sldId id="275" r:id="rId26"/>
    <p:sldId id="276" r:id="rId27"/>
    <p:sldId id="277" r:id="rId28"/>
    <p:sldId id="278" r:id="rId29"/>
    <p:sldId id="291" r:id="rId30"/>
    <p:sldId id="279" r:id="rId31"/>
    <p:sldId id="281" r:id="rId32"/>
    <p:sldId id="282" r:id="rId33"/>
    <p:sldId id="283" r:id="rId34"/>
    <p:sldId id="284" r:id="rId35"/>
    <p:sldId id="292" r:id="rId36"/>
    <p:sldId id="285" r:id="rId37"/>
    <p:sldId id="286" r:id="rId38"/>
    <p:sldId id="287" r:id="rId39"/>
    <p:sldId id="288" r:id="rId40"/>
    <p:sldId id="297" r:id="rId41"/>
    <p:sldId id="298" r:id="rId42"/>
    <p:sldId id="289" r:id="rId43"/>
    <p:sldId id="29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1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sitting at a desk&#10;&#10;Description automatically generated">
            <a:extLst>
              <a:ext uri="{FF2B5EF4-FFF2-40B4-BE49-F238E27FC236}">
                <a16:creationId xmlns:a16="http://schemas.microsoft.com/office/drawing/2014/main" id="{CD89F086-B63E-11A0-ED14-D5AC6E7BC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308006"/>
            <a:ext cx="6305550" cy="62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2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01F9-5BAC-5C8D-4FA8-F5879F41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88E5-16F7-A766-331E-7C9B84BF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21447"/>
            <a:ext cx="8596668" cy="1519916"/>
          </a:xfrm>
        </p:spPr>
        <p:txBody>
          <a:bodyPr/>
          <a:lstStyle/>
          <a:p>
            <a:r>
              <a:rPr lang="en-US" dirty="0"/>
              <a:t>What's the base case? </a:t>
            </a:r>
          </a:p>
          <a:p>
            <a:r>
              <a:rPr lang="en-US" dirty="0"/>
              <a:t>What's the recursive call?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F7FACFDE-3ADB-0E3C-F606-2FE1D55A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13" y="0"/>
            <a:ext cx="4229587" cy="1586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7003F-0816-1521-4688-B730EB04C69C}"/>
              </a:ext>
            </a:extLst>
          </p:cNvPr>
          <p:cNvSpPr txBox="1"/>
          <p:nvPr/>
        </p:nvSpPr>
        <p:spPr>
          <a:xfrm>
            <a:off x="1069743" y="1936124"/>
            <a:ext cx="8272053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"""Returns the number of leaf nodes in t."""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leaves_under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b in branches(t):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leaves_under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leaves_under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A383-87D3-94D4-34C2-3003E9D1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CE85F-CC20-72D6-4078-149C0225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sum() function sums up the items of an </a:t>
            </a:r>
            <a:r>
              <a:rPr lang="en-US" dirty="0" err="1"/>
              <a:t>iterable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That leads to this shorter function: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03721-C117-DAAC-AD59-2F9BF788DF2B}"/>
              </a:ext>
            </a:extLst>
          </p:cNvPr>
          <p:cNvSpPr txBox="1"/>
          <p:nvPr/>
        </p:nvSpPr>
        <p:spPr>
          <a:xfrm>
            <a:off x="1001949" y="2362238"/>
            <a:ext cx="827205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sum([1, 1, 1, 1])   </a:t>
            </a:r>
            <a:r>
              <a:rPr lang="pt-BR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4</a:t>
            </a:r>
            <a:endParaRPr lang="en-US" sz="20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81123-FBFB-9215-BD92-1603FCF20CA7}"/>
              </a:ext>
            </a:extLst>
          </p:cNvPr>
          <p:cNvSpPr txBox="1"/>
          <p:nvPr/>
        </p:nvSpPr>
        <p:spPr>
          <a:xfrm>
            <a:off x="1001949" y="3215964"/>
            <a:ext cx="9480657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"""Returns the number of leaf nodes in t."""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else: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branch_counts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 for b in branches(t)]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sum(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branch_counts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939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3D4C-B7A3-15B8-A90F-FACDEE20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0D6C-C294-9291-AD9D-F551A769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that creates a tree from another tree is also often recursive.</a:t>
            </a: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0AFC4434-53A2-5B23-E10D-65D2008E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17" y="2469823"/>
            <a:ext cx="4404134" cy="43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1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9059-09CA-7ED8-5A4E-1EBD137B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5A15-1973-4BA5-A816-35277D0F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956778"/>
            <a:ext cx="8596668" cy="583243"/>
          </a:xfrm>
        </p:spPr>
        <p:txBody>
          <a:bodyPr/>
          <a:lstStyle/>
          <a:p>
            <a:r>
              <a:rPr lang="en-US" dirty="0"/>
              <a:t>What's the base case? What's the recursive call?</a:t>
            </a:r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BA82580C-3146-6786-A33A-EB29F26A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51" y="1408423"/>
            <a:ext cx="6553200" cy="2457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5ABC4F-1CF7-D6D6-D7BD-4EBF58981717}"/>
              </a:ext>
            </a:extLst>
          </p:cNvPr>
          <p:cNvSpPr txBox="1"/>
          <p:nvPr/>
        </p:nvSpPr>
        <p:spPr>
          <a:xfrm>
            <a:off x="677334" y="3895663"/>
            <a:ext cx="961263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"""Returns a tree identical to t, but with all labels doubled."""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tree(label(t) * 2)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tree(label(t) * 2,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9938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68CE-30B3-4637-BF18-59BBF50E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FD5A-AAD4-A472-F35B-AE166FFEA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shorter solution: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Explicit base cases aren't always necessary in the final code, but it's useful to think in terms of base case vs. recursive case when learning.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42ECF-D417-4C16-FEE0-6D395A791D3D}"/>
              </a:ext>
            </a:extLst>
          </p:cNvPr>
          <p:cNvSpPr txBox="1"/>
          <p:nvPr/>
        </p:nvSpPr>
        <p:spPr>
          <a:xfrm>
            <a:off x="973669" y="2305615"/>
            <a:ext cx="8300333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"""Returns the number of leaf nodes in t."""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tree(label(t) * 2,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51001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indent=0):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"""Prints the labels of t with a depth-based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indent of 2 spaces.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3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2457402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indent=0):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"""Prints the labels of t with a depth-based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indent of 2 spaces.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print(t)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3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print(indent * " " + label(t))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branches(t):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indent + 2)</a:t>
            </a:r>
          </a:p>
        </p:txBody>
      </p:sp>
    </p:spTree>
    <p:extLst>
      <p:ext uri="{BB962C8B-B14F-4D97-AF65-F5344CB8AC3E}">
        <p14:creationId xmlns:p14="http://schemas.microsoft.com/office/powerpoint/2010/main" val="121438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20801"/>
          </a:xfrm>
        </p:spPr>
        <p:txBody>
          <a:bodyPr/>
          <a:lstStyle/>
          <a:p>
            <a:r>
              <a:rPr lang="en-US" dirty="0"/>
              <a:t>Exercise: List of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18B5-5DBE-7FAE-5E75-403A1B8C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10038"/>
            <a:ext cx="8596668" cy="2031325"/>
          </a:xfrm>
        </p:spPr>
        <p:txBody>
          <a:bodyPr/>
          <a:lstStyle/>
          <a:p>
            <a:r>
              <a:rPr lang="en-US" dirty="0"/>
              <a:t>Hint: If you sum a list of lists, you get a list containing the elements of those lists. The sum function takes a second argument, the starting value of the sum.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leaves(t):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a list containing the leaf labels of 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,tree(3)]), tree(8, [tree(4), tree(4)])])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leaves(t)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[7, 2, 3, 4,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3870-05B1-1213-B034-B66F3E59CA3D}"/>
              </a:ext>
            </a:extLst>
          </p:cNvPr>
          <p:cNvSpPr txBox="1"/>
          <p:nvPr/>
        </p:nvSpPr>
        <p:spPr>
          <a:xfrm>
            <a:off x="973669" y="5025176"/>
            <a:ext cx="830033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 [1], [2, 3], [4] ], []) # [1, 2, 3,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 [1] ], []) # [1]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 [[1]], [2] ], []) # [[1], 2]</a:t>
            </a:r>
          </a:p>
        </p:txBody>
      </p:sp>
    </p:spTree>
    <p:extLst>
      <p:ext uri="{BB962C8B-B14F-4D97-AF65-F5344CB8AC3E}">
        <p14:creationId xmlns:p14="http://schemas.microsoft.com/office/powerpoint/2010/main" val="267024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321377"/>
          </a:xfrm>
        </p:spPr>
        <p:txBody>
          <a:bodyPr/>
          <a:lstStyle/>
          <a:p>
            <a:r>
              <a:rPr lang="en-US" dirty="0"/>
              <a:t>Exercise: List of leaves (solution)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leaves(t):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a list containing the leaf labels of 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,tree(3)]), tree(8, [tree(4), tree(4)])])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leaves(t)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[7, 2, 3, 4,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[label(t)]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leaf_labels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[leaves(b) for b in branches(t)]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sum(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leaf_labels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[])</a:t>
            </a:r>
          </a:p>
        </p:txBody>
      </p:sp>
    </p:spTree>
    <p:extLst>
      <p:ext uri="{BB962C8B-B14F-4D97-AF65-F5344CB8AC3E}">
        <p14:creationId xmlns:p14="http://schemas.microsoft.com/office/powerpoint/2010/main" val="55720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total):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which the labels along the path sum to total.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3)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4)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5)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6)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7)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80680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ree growing from a cave&#10;&#10;Description automatically generated">
            <a:extLst>
              <a:ext uri="{FF2B5EF4-FFF2-40B4-BE49-F238E27FC236}">
                <a16:creationId xmlns:a16="http://schemas.microsoft.com/office/drawing/2014/main" id="{EAEE0468-E9DA-F687-DBC7-21317131D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1" y="671512"/>
            <a:ext cx="4015268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0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total):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which the labels along the path sum to total.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3)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4)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5)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6)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7)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label(t) == total: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found =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found =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found + sum([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total - label(t))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1033887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707B-6662-25B6-72A0-FFD8E0BD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2DBA3-4DE7-B44E-CA24-5E9D03691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928E1A-2DA7-5DB3-D079-BCF841DD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and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E1429-7404-4E6E-31C1-1D85CFCE9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17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DCDF-8C1B-902C-A47C-D1F6B94B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Tree: Layers of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08D7-256A-728D-A241-9DE0726B5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033913"/>
            <a:ext cx="8596668" cy="1007450"/>
          </a:xfrm>
        </p:spPr>
        <p:txBody>
          <a:bodyPr/>
          <a:lstStyle/>
          <a:p>
            <a:r>
              <a:rPr lang="en-US" dirty="0"/>
              <a:t>Each layer only uses the layer above it.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F454E3-CA70-849E-5428-7BCFDDF16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59829"/>
              </p:ext>
            </p:extLst>
          </p:nvPr>
        </p:nvGraphicFramePr>
        <p:xfrm>
          <a:off x="1011676" y="1930400"/>
          <a:ext cx="7793657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4198">
                  <a:extLst>
                    <a:ext uri="{9D8B030D-6E8A-4147-A177-3AD203B41FA5}">
                      <a16:colId xmlns:a16="http://schemas.microsoft.com/office/drawing/2014/main" val="2140664108"/>
                    </a:ext>
                  </a:extLst>
                </a:gridCol>
                <a:gridCol w="3639459">
                  <a:extLst>
                    <a:ext uri="{9D8B030D-6E8A-4147-A177-3AD203B41FA5}">
                      <a16:colId xmlns:a16="http://schemas.microsoft.com/office/drawing/2014/main" val="223225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Primitive Representation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1 2 3 </a:t>
                      </a:r>
                    </a:p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 "b" "c"</a:t>
                      </a:r>
                    </a:p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[.. , ..]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919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Data abstraction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tree() 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branches() 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label()</a:t>
                      </a:r>
                    </a:p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3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User program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double(t) </a:t>
                      </a:r>
                    </a:p>
                    <a:p>
                      <a:r>
                        <a:rPr lang="fr-FR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count_leaves</a:t>
                      </a:r>
                      <a:r>
                        <a:rPr lang="fr-F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(t)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2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57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04AF-18EE-887D-986E-31F6F769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1E651-BAC1-D30F-65E6-9D55904A5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09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010C0-7B1F-C6AB-8BBD-175761C3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Trees, Trees, everywhere!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71A3C-1AA0-9FE8-3C8E-AEA39B71C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7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7602-5587-3EA0-3A06-5B598C2F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5D933-620C-A901-4FA6-BFAA65C9E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 for a directory Structure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A192C6F-37A2-E19C-261A-7DF3E10438E1}"/>
              </a:ext>
            </a:extLst>
          </p:cNvPr>
          <p:cNvGrpSpPr/>
          <p:nvPr/>
        </p:nvGrpSpPr>
        <p:grpSpPr>
          <a:xfrm>
            <a:off x="2100268" y="1930400"/>
            <a:ext cx="7991463" cy="4537558"/>
            <a:chOff x="2448547" y="1718297"/>
            <a:chExt cx="7991463" cy="45375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6FC4AE-0542-8A80-510F-4BA12EFC5D7D}"/>
                </a:ext>
              </a:extLst>
            </p:cNvPr>
            <p:cNvSpPr/>
            <p:nvPr/>
          </p:nvSpPr>
          <p:spPr>
            <a:xfrm>
              <a:off x="7126665" y="1718297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CS 111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CF849E-0013-65A0-1357-3D5DFE8A8D27}"/>
                </a:ext>
              </a:extLst>
            </p:cNvPr>
            <p:cNvSpPr/>
            <p:nvPr/>
          </p:nvSpPr>
          <p:spPr>
            <a:xfrm>
              <a:off x="8171066" y="2746635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Labs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273EAA-7FA5-F77F-6006-1A839E69E51D}"/>
                </a:ext>
              </a:extLst>
            </p:cNvPr>
            <p:cNvSpPr/>
            <p:nvPr/>
          </p:nvSpPr>
          <p:spPr>
            <a:xfrm>
              <a:off x="6306532" y="2746635"/>
              <a:ext cx="1280473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Homework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79AF5F-AD03-6B3E-B25A-8CD7FBBC663A}"/>
                </a:ext>
              </a:extLst>
            </p:cNvPr>
            <p:cNvSpPr/>
            <p:nvPr/>
          </p:nvSpPr>
          <p:spPr>
            <a:xfrm>
              <a:off x="6017871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25FAA8-379A-96AF-5C81-0DEE2E7BCA1F}"/>
                </a:ext>
              </a:extLst>
            </p:cNvPr>
            <p:cNvSpPr/>
            <p:nvPr/>
          </p:nvSpPr>
          <p:spPr>
            <a:xfrm>
              <a:off x="7649193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7F6C1E-BBD9-8BA4-AFC2-63960CEFCFA6}"/>
                </a:ext>
              </a:extLst>
            </p:cNvPr>
            <p:cNvSpPr/>
            <p:nvPr/>
          </p:nvSpPr>
          <p:spPr>
            <a:xfrm>
              <a:off x="4386549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F17220-AF46-FD22-D5AB-D1A2539A1EF3}"/>
                </a:ext>
              </a:extLst>
            </p:cNvPr>
            <p:cNvSpPr/>
            <p:nvPr/>
          </p:nvSpPr>
          <p:spPr>
            <a:xfrm>
              <a:off x="9280514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365885-8B0F-B6DA-7D8E-328E0BD29E16}"/>
                </a:ext>
              </a:extLst>
            </p:cNvPr>
            <p:cNvSpPr/>
            <p:nvPr/>
          </p:nvSpPr>
          <p:spPr>
            <a:xfrm>
              <a:off x="3627549" y="4803311"/>
              <a:ext cx="1159496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admissions.py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648F6B-92CA-F0E5-854E-0589A2302AB3}"/>
                </a:ext>
              </a:extLst>
            </p:cNvPr>
            <p:cNvSpPr/>
            <p:nvPr/>
          </p:nvSpPr>
          <p:spPr>
            <a:xfrm>
              <a:off x="5199083" y="4803311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test_files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431888-B93A-85B6-7D12-784126340DD1}"/>
                </a:ext>
              </a:extLst>
            </p:cNvPr>
            <p:cNvSpPr/>
            <p:nvPr/>
          </p:nvSpPr>
          <p:spPr>
            <a:xfrm>
              <a:off x="2448547" y="5831649"/>
              <a:ext cx="1517313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Admission_algorithms_dataset.csv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14D4CB-1358-C6F2-5D8B-ED221294EFE2}"/>
                </a:ext>
              </a:extLst>
            </p:cNvPr>
            <p:cNvSpPr/>
            <p:nvPr/>
          </p:nvSpPr>
          <p:spPr>
            <a:xfrm>
              <a:off x="4351597" y="5831649"/>
              <a:ext cx="1517313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key_outliers.txt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51F022-FB0F-0E8C-692B-D700B2704456}"/>
                </a:ext>
              </a:extLst>
            </p:cNvPr>
            <p:cNvSpPr/>
            <p:nvPr/>
          </p:nvSpPr>
          <p:spPr>
            <a:xfrm>
              <a:off x="7799881" y="5831649"/>
              <a:ext cx="1088393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key_chosen_students.txt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176891-00D5-E7D2-3A81-1C6A679CC876}"/>
                </a:ext>
              </a:extLst>
            </p:cNvPr>
            <p:cNvSpPr/>
            <p:nvPr/>
          </p:nvSpPr>
          <p:spPr>
            <a:xfrm>
              <a:off x="6254647" y="5831649"/>
              <a:ext cx="1159496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</a:t>
              </a:r>
            </a:p>
          </p:txBody>
        </p: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05482770-75CF-B66D-FCC9-4D6F5398B241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 rot="5400000">
              <a:off x="7024525" y="2064747"/>
              <a:ext cx="604132" cy="75964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BBD9AD04-74E8-F433-D3ED-140183EB20FD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rot="16200000" flipH="1">
              <a:off x="7926547" y="1922368"/>
              <a:ext cx="604132" cy="1044401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8919F56A-4730-4850-C3EC-15FE0FD665AF}"/>
                </a:ext>
              </a:extLst>
            </p:cNvPr>
            <p:cNvCxnSpPr>
              <a:stCxn id="6" idx="2"/>
              <a:endCxn id="9" idx="0"/>
            </p:cNvCxnSpPr>
            <p:nvPr/>
          </p:nvCxnSpPr>
          <p:spPr>
            <a:xfrm rot="5400000">
              <a:off x="5654467" y="2482671"/>
              <a:ext cx="604132" cy="1980472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8AE1392E-3176-0A00-8DDC-74DDE81005BA}"/>
                </a:ext>
              </a:extLst>
            </p:cNvPr>
            <p:cNvCxnSpPr>
              <a:endCxn id="7" idx="0"/>
            </p:cNvCxnSpPr>
            <p:nvPr/>
          </p:nvCxnSpPr>
          <p:spPr>
            <a:xfrm rot="5400000">
              <a:off x="6470128" y="3298332"/>
              <a:ext cx="604132" cy="34915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C0EB7640-AA57-1116-D948-782566145069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 rot="16200000" flipH="1">
              <a:off x="7285789" y="2831821"/>
              <a:ext cx="604132" cy="1282172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A33AFFE5-CDB9-8092-7AFE-72E658687D73}"/>
                </a:ext>
              </a:extLst>
            </p:cNvPr>
            <p:cNvCxnSpPr>
              <a:cxnSpLocks/>
              <a:stCxn id="6" idx="2"/>
              <a:endCxn id="11" idx="0"/>
            </p:cNvCxnSpPr>
            <p:nvPr/>
          </p:nvCxnSpPr>
          <p:spPr>
            <a:xfrm rot="16200000" flipH="1">
              <a:off x="8101449" y="2016160"/>
              <a:ext cx="604132" cy="291349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C748E911-BCBA-1B76-7D6F-B368ABCE7F71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 rot="5400000">
              <a:off x="4284731" y="4121745"/>
              <a:ext cx="604132" cy="7590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4B052CD7-6DFF-3CE9-3F82-4A0C18E897B7}"/>
                </a:ext>
              </a:extLst>
            </p:cNvPr>
            <p:cNvCxnSpPr>
              <a:stCxn id="9" idx="2"/>
              <a:endCxn id="16" idx="0"/>
            </p:cNvCxnSpPr>
            <p:nvPr/>
          </p:nvCxnSpPr>
          <p:spPr>
            <a:xfrm rot="16200000" flipH="1">
              <a:off x="5070498" y="4094978"/>
              <a:ext cx="604132" cy="81253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FEC163C0-2C57-D725-927E-E5335810FF28}"/>
                </a:ext>
              </a:extLst>
            </p:cNvPr>
            <p:cNvCxnSpPr>
              <a:stCxn id="16" idx="2"/>
              <a:endCxn id="10" idx="0"/>
            </p:cNvCxnSpPr>
            <p:nvPr/>
          </p:nvCxnSpPr>
          <p:spPr>
            <a:xfrm rot="5400000">
              <a:off x="4190952" y="4243770"/>
              <a:ext cx="604132" cy="2571627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1A990AA9-1A18-A1DF-598E-482360563307}"/>
                </a:ext>
              </a:extLst>
            </p:cNvPr>
            <p:cNvCxnSpPr>
              <a:stCxn id="16" idx="2"/>
              <a:endCxn id="12" idx="0"/>
            </p:cNvCxnSpPr>
            <p:nvPr/>
          </p:nvCxnSpPr>
          <p:spPr>
            <a:xfrm rot="5400000">
              <a:off x="5142477" y="5195295"/>
              <a:ext cx="604132" cy="668577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B21F33B6-CBEE-89D4-4F8F-61E25A29EFDB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>
            <a:xfrm rot="16200000" flipH="1">
              <a:off x="6004547" y="5001801"/>
              <a:ext cx="604132" cy="105556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8584F1AD-CA40-6B8C-0902-79BFD4C14D63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 rot="16200000" flipH="1">
              <a:off x="6759388" y="4246959"/>
              <a:ext cx="604132" cy="256524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3342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049C-AFDB-3D78-F1AD-A6430ABD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F6534-D72B-B61C-81E1-4C8F199B2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natural languages …</a:t>
            </a:r>
          </a:p>
          <a:p>
            <a:endParaRPr lang="en-US" dirty="0"/>
          </a:p>
          <a:p>
            <a:r>
              <a:rPr lang="en-US" dirty="0"/>
              <a:t>Key: </a:t>
            </a:r>
          </a:p>
          <a:p>
            <a:pPr lvl="1"/>
            <a:r>
              <a:rPr lang="en-US" dirty="0"/>
              <a:t>S = Sentence</a:t>
            </a:r>
          </a:p>
          <a:p>
            <a:pPr lvl="1"/>
            <a:r>
              <a:rPr lang="en-US" dirty="0"/>
              <a:t>NP = Noun phrase</a:t>
            </a:r>
          </a:p>
          <a:p>
            <a:pPr lvl="1"/>
            <a:r>
              <a:rPr lang="en-US" dirty="0"/>
              <a:t>D = Determiner</a:t>
            </a:r>
          </a:p>
          <a:p>
            <a:pPr lvl="1"/>
            <a:r>
              <a:rPr lang="en-US" dirty="0"/>
              <a:t>N = Noun</a:t>
            </a:r>
          </a:p>
          <a:p>
            <a:pPr lvl="1"/>
            <a:r>
              <a:rPr lang="en-US" dirty="0"/>
              <a:t>V = Verb</a:t>
            </a:r>
          </a:p>
          <a:p>
            <a:pPr lvl="1"/>
            <a:r>
              <a:rPr lang="en-US" dirty="0"/>
              <a:t>VP = Verb Phrase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3F283842-721E-6139-1339-B0FD8D8A5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44" y="1583703"/>
            <a:ext cx="4887387" cy="43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8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F6DA-8CD5-5AFE-B7AC-60A58494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3A84B-CF8B-2B25-B175-7D70AEEB9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programming languages, too …</a:t>
            </a:r>
          </a:p>
          <a:p>
            <a:endParaRPr lang="en-US" dirty="0"/>
          </a:p>
          <a:p>
            <a:r>
              <a:rPr lang="en-US" dirty="0"/>
              <a:t>Key: </a:t>
            </a:r>
          </a:p>
          <a:p>
            <a:pPr lvl="1"/>
            <a:r>
              <a:rPr lang="en-US" dirty="0"/>
              <a:t>E = expression</a:t>
            </a:r>
          </a:p>
          <a:p>
            <a:pPr lvl="1"/>
            <a:r>
              <a:rPr lang="en-US" dirty="0"/>
              <a:t>T = term</a:t>
            </a:r>
          </a:p>
          <a:p>
            <a:pPr lvl="1"/>
            <a:r>
              <a:rPr lang="en-US" dirty="0"/>
              <a:t>F = factor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6239E94-6901-EDDB-A855-C27EB09D4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581275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37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E6D4-F372-EDFC-39E8-CA6984CB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22C3-C849-62F4-1EAB-FEAD33368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0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CD42-9776-E9FA-AC3C-EAB82B82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C14E-9DC0-BAB9-CE52-98322714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We've looked at tree recursion, where we broke a problem down in to two or more smaller sub-problems.</a:t>
            </a:r>
          </a:p>
          <a:p>
            <a:r>
              <a:rPr lang="en-US" dirty="0"/>
              <a:t>We're now going to look at trees as a data structure.</a:t>
            </a:r>
          </a:p>
          <a:p>
            <a:r>
              <a:rPr lang="en-US" dirty="0"/>
              <a:t>They are a lot like linked lists, but instead of "rest" being a single object, it can have many objects (typically stored in a list).</a:t>
            </a:r>
          </a:p>
        </p:txBody>
      </p:sp>
    </p:spTree>
    <p:extLst>
      <p:ext uri="{BB962C8B-B14F-4D97-AF65-F5344CB8AC3E}">
        <p14:creationId xmlns:p14="http://schemas.microsoft.com/office/powerpoint/2010/main" val="1119987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500C-646C-A9A7-1C14-7B3D8C97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470C2-1D52-8F45-B4CB-50E9DC2B6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8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A476-F77A-5DBD-7167-A2BAAA36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Trees: Data abstraction (review)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D70D-2773-C07D-C63A-7D782805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here's what we've been using:</a:t>
            </a:r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  <a:p>
            <a:r>
              <a:rPr lang="en-US" dirty="0"/>
              <a:t>With an implementation like this: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17E9FF-4303-5B19-F63F-3560BABC0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70929"/>
              </p:ext>
            </p:extLst>
          </p:nvPr>
        </p:nvGraphicFramePr>
        <p:xfrm>
          <a:off x="1032758" y="2348230"/>
          <a:ext cx="8837105" cy="1511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999">
                  <a:extLst>
                    <a:ext uri="{9D8B030D-6E8A-4147-A177-3AD203B41FA5}">
                      <a16:colId xmlns:a16="http://schemas.microsoft.com/office/drawing/2014/main" val="91998664"/>
                    </a:ext>
                  </a:extLst>
                </a:gridCol>
                <a:gridCol w="5524106">
                  <a:extLst>
                    <a:ext uri="{9D8B030D-6E8A-4147-A177-3AD203B41FA5}">
                      <a16:colId xmlns:a16="http://schemas.microsoft.com/office/drawing/2014/main" val="380656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tree(label, branches)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a tree with root </a:t>
                      </a:r>
                      <a:r>
                        <a:rPr lang="en-US" i="1" dirty="0"/>
                        <a:t>label</a:t>
                      </a:r>
                      <a:r>
                        <a:rPr lang="en-US" dirty="0"/>
                        <a:t> and list of </a:t>
                      </a:r>
                      <a:r>
                        <a:rPr lang="en-US" i="1" dirty="0"/>
                        <a:t>branches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90437"/>
                  </a:ext>
                </a:extLst>
              </a:tr>
              <a:tr h="39892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root label of </a:t>
                      </a:r>
                      <a:r>
                        <a:rPr lang="en-US" i="1" dirty="0"/>
                        <a:t>tree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branches of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(each a tree).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is a leaf node.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079894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DB2C318-2F6E-B2CF-63B4-32DFD3370A25}"/>
              </a:ext>
            </a:extLst>
          </p:cNvPr>
          <p:cNvSpPr txBox="1"/>
          <p:nvPr/>
        </p:nvSpPr>
        <p:spPr>
          <a:xfrm>
            <a:off x="1001950" y="4277508"/>
            <a:ext cx="4305342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tree(label, branches=[]):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[label] + list(branches)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label(tree):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tree[0]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branches(tree):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tree[1:]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not branches(tree)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D9BC6-14C0-4D73-36B8-BD018902C4CA}"/>
              </a:ext>
            </a:extLst>
          </p:cNvPr>
          <p:cNvSpPr txBox="1"/>
          <p:nvPr/>
        </p:nvSpPr>
        <p:spPr>
          <a:xfrm>
            <a:off x="5588122" y="4277508"/>
            <a:ext cx="368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🤔 How could we represent trees as a Python class?</a:t>
            </a:r>
          </a:p>
        </p:txBody>
      </p:sp>
    </p:spTree>
    <p:extLst>
      <p:ext uri="{BB962C8B-B14F-4D97-AF65-F5344CB8AC3E}">
        <p14:creationId xmlns:p14="http://schemas.microsoft.com/office/powerpoint/2010/main" val="36677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0DC2-D9B8-E855-FF14-48EE8DB9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D76AE-7BB6-5116-3557-9940E35EE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10037"/>
            <a:ext cx="8596668" cy="2031325"/>
          </a:xfrm>
        </p:spPr>
        <p:txBody>
          <a:bodyPr/>
          <a:lstStyle/>
          <a:p>
            <a:r>
              <a:rPr lang="en-US" dirty="0"/>
              <a:t>🤔 What's different? What's the same?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BEEA5-244F-B4E9-9308-188081DC5B40}"/>
              </a:ext>
            </a:extLst>
          </p:cNvPr>
          <p:cNvSpPr txBox="1"/>
          <p:nvPr/>
        </p:nvSpPr>
        <p:spPr>
          <a:xfrm>
            <a:off x="973669" y="1930400"/>
            <a:ext cx="830033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Tree: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label, branches=[]):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label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list(branches)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not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56F0-F88A-5476-A2F8-726137F4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versus Tree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CF2DE5-EBB2-02E6-D339-30F5E573C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798126"/>
              </p:ext>
            </p:extLst>
          </p:nvPr>
        </p:nvGraphicFramePr>
        <p:xfrm>
          <a:off x="677863" y="1930400"/>
          <a:ext cx="9908438" cy="183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4219">
                  <a:extLst>
                    <a:ext uri="{9D8B030D-6E8A-4147-A177-3AD203B41FA5}">
                      <a16:colId xmlns:a16="http://schemas.microsoft.com/office/drawing/2014/main" val="235274402"/>
                    </a:ext>
                  </a:extLst>
                </a:gridCol>
                <a:gridCol w="4954219">
                  <a:extLst>
                    <a:ext uri="{9D8B030D-6E8A-4147-A177-3AD203B41FA5}">
                      <a16:colId xmlns:a16="http://schemas.microsoft.com/office/drawing/2014/main" val="249419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tree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Tree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603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= tree(label, branches=[]) 	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= Tree(label, branches=[])</a:t>
                      </a:r>
                    </a:p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t.branches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6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t.label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7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t.is_leaf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0048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0AD883-11BC-7966-FEDE-B9C1CAE5B2A8}"/>
              </a:ext>
            </a:extLst>
          </p:cNvPr>
          <p:cNvSpPr txBox="1"/>
          <p:nvPr/>
        </p:nvSpPr>
        <p:spPr>
          <a:xfrm>
            <a:off x="677335" y="4074497"/>
            <a:ext cx="4837345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 or n == 1: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tree(n)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left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- 2)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right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label(left) + label(right)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[left, right])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E6E44-6AEF-1BF9-870E-0167DF1D0FBA}"/>
              </a:ext>
            </a:extLst>
          </p:cNvPr>
          <p:cNvSpPr txBox="1"/>
          <p:nvPr/>
        </p:nvSpPr>
        <p:spPr>
          <a:xfrm>
            <a:off x="5674936" y="4074497"/>
            <a:ext cx="4911365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 or n == 1: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Tree(n)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left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- 2)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right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left.label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right.label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[left, right])</a:t>
            </a:r>
          </a:p>
        </p:txBody>
      </p:sp>
    </p:spTree>
    <p:extLst>
      <p:ext uri="{BB962C8B-B14F-4D97-AF65-F5344CB8AC3E}">
        <p14:creationId xmlns:p14="http://schemas.microsoft.com/office/powerpoint/2010/main" val="3607881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940-FC61-A223-F559-2174A240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fancier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08C3A-6D98-45F9-DF61-C1FE4B0A9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BABFF-45DD-FA1C-5A08-BB719FDCE0D6}"/>
              </a:ext>
            </a:extLst>
          </p:cNvPr>
          <p:cNvSpPr txBox="1"/>
          <p:nvPr/>
        </p:nvSpPr>
        <p:spPr>
          <a:xfrm>
            <a:off x="973669" y="1427871"/>
            <a:ext cx="8300333" cy="5293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Tree: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label, branches=[]):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label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branch in branches: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assert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isinstance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(branch, Tree)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list(branches)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not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branch_str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', ' +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branch_str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''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'Tree({0}{1})'.format(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branch_str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__str__(self):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'\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n'.join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self.indented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indented(self):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lines = []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b in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for line in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b.indented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lines.append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  ' + line)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[str(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)] + lines</a:t>
            </a:r>
          </a:p>
        </p:txBody>
      </p:sp>
    </p:spTree>
    <p:extLst>
      <p:ext uri="{BB962C8B-B14F-4D97-AF65-F5344CB8AC3E}">
        <p14:creationId xmlns:p14="http://schemas.microsoft.com/office/powerpoint/2010/main" val="2451481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D16C-1B78-C7F0-A9FA-A2556BA3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4B79-D003-693F-D201-83AF2BEB8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15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045547-5191-12EB-D44C-636F91F0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mutation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879D5-39D9-0FBB-02DF-70126BFD7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27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8A7B-3315-35F9-0DBC-2873C0C6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Doubling a Tree</a:t>
            </a:r>
          </a:p>
        </p:txBody>
      </p:sp>
      <p:pic>
        <p:nvPicPr>
          <p:cNvPr id="6" name="Content Placeholder 5" descr="A diagram with arrows pointing to the right&#10;&#10;Description automatically generated">
            <a:extLst>
              <a:ext uri="{FF2B5EF4-FFF2-40B4-BE49-F238E27FC236}">
                <a16:creationId xmlns:a16="http://schemas.microsoft.com/office/drawing/2014/main" id="{73BA6427-93C2-AEAE-7AF9-C961ED0AE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9" y="1477448"/>
            <a:ext cx="8596312" cy="195155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32FE94-1D26-2880-4093-F37EC3D89933}"/>
              </a:ext>
            </a:extLst>
          </p:cNvPr>
          <p:cNvSpPr txBox="1"/>
          <p:nvPr/>
        </p:nvSpPr>
        <p:spPr>
          <a:xfrm>
            <a:off x="973669" y="3580090"/>
            <a:ext cx="8300333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"""Doubles every label in t, mutating 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Tree(1, [Tree(3, [Tree(5)]), Tree(7)])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double(t)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Tree(2, [Tree(6, [Tree(10)]), Tree(14)])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double(b)</a:t>
            </a:r>
          </a:p>
        </p:txBody>
      </p:sp>
    </p:spTree>
    <p:extLst>
      <p:ext uri="{BB962C8B-B14F-4D97-AF65-F5344CB8AC3E}">
        <p14:creationId xmlns:p14="http://schemas.microsoft.com/office/powerpoint/2010/main" val="363231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07C0-F7C1-5B7C-C854-725968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Pruning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4F0E-C647-7C7F-F9CB-8F4E4931B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subtrees from a tree is called pruning.</a:t>
            </a:r>
          </a:p>
          <a:p>
            <a:r>
              <a:rPr lang="en-US" dirty="0"/>
              <a:t>Always prune branches before recursive processing.</a:t>
            </a:r>
          </a:p>
        </p:txBody>
      </p:sp>
      <p:pic>
        <p:nvPicPr>
          <p:cNvPr id="5" name="Picture 4" descr="A diagram of triangles with numbers and lines&#10;&#10;Description automatically generated">
            <a:extLst>
              <a:ext uri="{FF2B5EF4-FFF2-40B4-BE49-F238E27FC236}">
                <a16:creationId xmlns:a16="http://schemas.microsoft.com/office/drawing/2014/main" id="{2773DA6E-E68D-D75D-4245-CC2ECBD8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2480"/>
            <a:ext cx="4165814" cy="2336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0EB3C-4BD6-2941-C3C5-015D526CC228}"/>
              </a:ext>
            </a:extLst>
          </p:cNvPr>
          <p:cNvSpPr txBox="1"/>
          <p:nvPr/>
        </p:nvSpPr>
        <p:spPr>
          <a:xfrm>
            <a:off x="973669" y="2946520"/>
            <a:ext cx="8300333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prune(t, n):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"""Prune all sub-trees whose label is n.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[Tree(1, [Tree(0), Tree(1)]), Tree(2,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[Tree(1), Tree(1, [Tree(0), Tree(1)])])])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prune(t, 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Tree(3, [Tree(2)])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[___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___]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prune(___, ___)</a:t>
            </a:r>
          </a:p>
        </p:txBody>
      </p:sp>
    </p:spTree>
    <p:extLst>
      <p:ext uri="{BB962C8B-B14F-4D97-AF65-F5344CB8AC3E}">
        <p14:creationId xmlns:p14="http://schemas.microsoft.com/office/powerpoint/2010/main" val="3333763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07C0-F7C1-5B7C-C854-725968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Pruning trees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4F0E-C647-7C7F-F9CB-8F4E4931B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subtrees from a tree is called pruning.</a:t>
            </a:r>
          </a:p>
          <a:p>
            <a:r>
              <a:rPr lang="en-US" dirty="0"/>
              <a:t>Always prune branches before recursive processing.</a:t>
            </a:r>
          </a:p>
        </p:txBody>
      </p:sp>
      <p:pic>
        <p:nvPicPr>
          <p:cNvPr id="5" name="Picture 4" descr="A diagram of triangles with numbers and lines&#10;&#10;Description automatically generated">
            <a:extLst>
              <a:ext uri="{FF2B5EF4-FFF2-40B4-BE49-F238E27FC236}">
                <a16:creationId xmlns:a16="http://schemas.microsoft.com/office/drawing/2014/main" id="{2773DA6E-E68D-D75D-4245-CC2ECBD8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2480"/>
            <a:ext cx="4165814" cy="2336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0EB3C-4BD6-2941-C3C5-015D526CC228}"/>
              </a:ext>
            </a:extLst>
          </p:cNvPr>
          <p:cNvSpPr txBox="1"/>
          <p:nvPr/>
        </p:nvSpPr>
        <p:spPr>
          <a:xfrm>
            <a:off x="973669" y="2946520"/>
            <a:ext cx="8300333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prune(t, n):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"""Prune all sub-trees whose label is n.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[Tree(1, [Tree(0), Tree(1)]), Tree(2,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[Tree(1), Tree(1, [Tree(0), Tree(1)])])])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prune(t, 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Tree(3, [Tree(2)])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[b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!=n]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prune(b, n)</a:t>
            </a:r>
          </a:p>
        </p:txBody>
      </p:sp>
    </p:spTree>
    <p:extLst>
      <p:ext uri="{BB962C8B-B14F-4D97-AF65-F5344CB8AC3E}">
        <p14:creationId xmlns:p14="http://schemas.microsoft.com/office/powerpoint/2010/main" val="76105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ECC4-5FDB-8FFD-EDAA-F18EC3CC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2CEE8-EA32-3A1B-4790-8007C962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27450"/>
            <a:ext cx="4161366" cy="299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Recursive description</a:t>
            </a:r>
          </a:p>
          <a:p>
            <a:r>
              <a:rPr lang="en-US" dirty="0"/>
              <a:t>A tree has a </a:t>
            </a:r>
            <a:r>
              <a:rPr lang="en-US" b="1" dirty="0"/>
              <a:t>root label </a:t>
            </a:r>
            <a:r>
              <a:rPr lang="en-US" dirty="0"/>
              <a:t>and a list of </a:t>
            </a:r>
            <a:r>
              <a:rPr lang="en-US" b="1" dirty="0"/>
              <a:t>branches</a:t>
            </a:r>
          </a:p>
          <a:p>
            <a:r>
              <a:rPr lang="en-US" dirty="0"/>
              <a:t>Each </a:t>
            </a:r>
            <a:r>
              <a:rPr lang="en-US" b="1" dirty="0"/>
              <a:t>branch</a:t>
            </a:r>
            <a:r>
              <a:rPr lang="en-US" dirty="0"/>
              <a:t> is itself a </a:t>
            </a:r>
            <a:r>
              <a:rPr lang="en-US" b="1" dirty="0"/>
              <a:t>tree</a:t>
            </a:r>
          </a:p>
          <a:p>
            <a:r>
              <a:rPr lang="en-US" dirty="0"/>
              <a:t>A tree with </a:t>
            </a:r>
            <a:r>
              <a:rPr lang="en-US" b="1" dirty="0"/>
              <a:t>zero branches </a:t>
            </a:r>
            <a:r>
              <a:rPr lang="en-US" dirty="0"/>
              <a:t>is called a </a:t>
            </a:r>
            <a:r>
              <a:rPr lang="en-US" b="1" dirty="0"/>
              <a:t>leaf</a:t>
            </a:r>
          </a:p>
          <a:p>
            <a:r>
              <a:rPr lang="en-US" dirty="0"/>
              <a:t>A tree starts at the root</a:t>
            </a:r>
          </a:p>
          <a:p>
            <a:endParaRPr lang="en-US" dirty="0"/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EE8DCD63-38D4-4757-87DF-4299DF64D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83" y="1203325"/>
            <a:ext cx="6553200" cy="24574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AA3FCB-F2A9-BCB1-2974-A038DCD8FCAD}"/>
              </a:ext>
            </a:extLst>
          </p:cNvPr>
          <p:cNvSpPr txBox="1">
            <a:spLocks/>
          </p:cNvSpPr>
          <p:nvPr/>
        </p:nvSpPr>
        <p:spPr>
          <a:xfrm>
            <a:off x="5093030" y="3727450"/>
            <a:ext cx="4343398" cy="313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Relative Description</a:t>
            </a:r>
          </a:p>
          <a:p>
            <a:r>
              <a:rPr lang="en-US" dirty="0"/>
              <a:t>Each location in a tree is called a </a:t>
            </a:r>
            <a:r>
              <a:rPr lang="en-US" b="1" dirty="0"/>
              <a:t>node</a:t>
            </a:r>
          </a:p>
          <a:p>
            <a:r>
              <a:rPr lang="en-US" dirty="0"/>
              <a:t>Each node has a </a:t>
            </a:r>
            <a:r>
              <a:rPr lang="en-US" b="1" dirty="0"/>
              <a:t>label</a:t>
            </a:r>
            <a:r>
              <a:rPr lang="en-US" dirty="0"/>
              <a:t> that can be any value</a:t>
            </a:r>
          </a:p>
          <a:p>
            <a:r>
              <a:rPr lang="en-US" dirty="0"/>
              <a:t>One node can be the </a:t>
            </a:r>
            <a:r>
              <a:rPr lang="en-US" b="1" dirty="0"/>
              <a:t>parent/child</a:t>
            </a:r>
            <a:r>
              <a:rPr lang="en-US" dirty="0"/>
              <a:t> of another</a:t>
            </a:r>
          </a:p>
          <a:p>
            <a:r>
              <a:rPr lang="en-US" dirty="0"/>
              <a:t>The top node is the </a:t>
            </a:r>
            <a:r>
              <a:rPr lang="en-US" b="1" dirty="0"/>
              <a:t>root node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6E59-0A47-2253-2832-F140C593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7729-686B-EC27-C1C2-0286D0235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4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4EA849-3E34-1BE5-F6E1-D2212B0C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Objects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649FB-1D9F-2A58-E71C-6288DA88B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82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27F5-4423-AA69-A608-BB2BE84D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FD692-6C71-E2A4-73CC-923889C74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</a:t>
            </a:r>
            <a:r>
              <a:rPr lang="en-US" i="1" dirty="0"/>
              <a:t>Tree</a:t>
            </a:r>
            <a:r>
              <a:rPr lang="en-US" dirty="0"/>
              <a:t> and </a:t>
            </a:r>
            <a:r>
              <a:rPr lang="en-US" i="1" dirty="0"/>
              <a:t>Link</a:t>
            </a:r>
            <a:r>
              <a:rPr lang="en-US" dirty="0"/>
              <a:t> considered recursive objects?</a:t>
            </a:r>
          </a:p>
          <a:p>
            <a:r>
              <a:rPr lang="en-US" dirty="0"/>
              <a:t>Each type of object contains references to the same type of object.</a:t>
            </a:r>
          </a:p>
          <a:p>
            <a:pPr lvl="1"/>
            <a:r>
              <a:rPr lang="en-US" dirty="0"/>
              <a:t>An instance of </a:t>
            </a:r>
            <a:r>
              <a:rPr lang="en-US" i="1" dirty="0"/>
              <a:t>Tree</a:t>
            </a:r>
            <a:r>
              <a:rPr lang="en-US" dirty="0"/>
              <a:t> can contain additional instances of </a:t>
            </a:r>
            <a:r>
              <a:rPr lang="en-US" i="1" dirty="0"/>
              <a:t>Tree</a:t>
            </a:r>
            <a:r>
              <a:rPr lang="en-US" dirty="0"/>
              <a:t>, in the </a:t>
            </a:r>
            <a:r>
              <a:rPr lang="en-US" i="1" dirty="0"/>
              <a:t>branches</a:t>
            </a:r>
            <a:r>
              <a:rPr lang="en-US" dirty="0"/>
              <a:t> variable.</a:t>
            </a:r>
          </a:p>
          <a:p>
            <a:pPr lvl="1"/>
            <a:r>
              <a:rPr lang="en-US" dirty="0"/>
              <a:t>An instance of </a:t>
            </a:r>
            <a:r>
              <a:rPr lang="en-US" i="1" dirty="0"/>
              <a:t>Link</a:t>
            </a:r>
            <a:r>
              <a:rPr lang="en-US" dirty="0"/>
              <a:t> can contain an additional instance of </a:t>
            </a:r>
            <a:r>
              <a:rPr lang="en-US" i="1" dirty="0"/>
              <a:t>Link</a:t>
            </a:r>
            <a:r>
              <a:rPr lang="en-US" dirty="0"/>
              <a:t>, in the </a:t>
            </a:r>
            <a:r>
              <a:rPr lang="en-US" i="1" dirty="0"/>
              <a:t>rest</a:t>
            </a:r>
            <a:r>
              <a:rPr lang="en-US" dirty="0"/>
              <a:t> variable.</a:t>
            </a:r>
          </a:p>
          <a:p>
            <a:r>
              <a:rPr lang="en-US" dirty="0"/>
              <a:t>Both classes lend themselves to recursive algorithms. Generally:</a:t>
            </a:r>
          </a:p>
          <a:p>
            <a:pPr lvl="1"/>
            <a:r>
              <a:rPr lang="en-US" dirty="0"/>
              <a:t>For </a:t>
            </a:r>
            <a:r>
              <a:rPr lang="en-US" i="1" dirty="0"/>
              <a:t>Tree</a:t>
            </a:r>
            <a:r>
              <a:rPr lang="en-US" dirty="0"/>
              <a:t>: The base case is when </a:t>
            </a:r>
            <a:r>
              <a:rPr lang="en-US" i="1" dirty="0" err="1"/>
              <a:t>is_leaf</a:t>
            </a:r>
            <a:r>
              <a:rPr lang="en-US" i="1" dirty="0"/>
              <a:t>() </a:t>
            </a:r>
            <a:r>
              <a:rPr lang="en-US" dirty="0"/>
              <a:t>is </a:t>
            </a:r>
            <a:r>
              <a:rPr lang="en-US" i="1" dirty="0"/>
              <a:t>True</a:t>
            </a:r>
            <a:r>
              <a:rPr lang="en-US" dirty="0"/>
              <a:t>; the recursive call is on the </a:t>
            </a:r>
            <a:r>
              <a:rPr lang="en-US" i="1" dirty="0"/>
              <a:t>branches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</a:t>
            </a:r>
            <a:r>
              <a:rPr lang="en-US" i="1" dirty="0"/>
              <a:t>Link</a:t>
            </a:r>
            <a:r>
              <a:rPr lang="en-US" dirty="0"/>
              <a:t>: The base case is when the </a:t>
            </a:r>
            <a:r>
              <a:rPr lang="en-US" i="1" dirty="0"/>
              <a:t>rest</a:t>
            </a:r>
            <a:r>
              <a:rPr lang="en-US" dirty="0"/>
              <a:t> is </a:t>
            </a:r>
            <a:r>
              <a:rPr lang="en-US" i="1" dirty="0"/>
              <a:t>empty</a:t>
            </a:r>
            <a:r>
              <a:rPr lang="en-US" dirty="0"/>
              <a:t>; the recursive call is on the </a:t>
            </a:r>
            <a:r>
              <a:rPr lang="en-US" i="1" dirty="0"/>
              <a:t>rest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3236-9F6F-4BCA-954D-66998299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D9D53-C804-ED81-B3CC-ED2052726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8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A476-F77A-5DBD-7167-A2BAAA36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Trees: Data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D70D-2773-C07D-C63A-7D782805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data abstraction, we can have this constructor and these selectors: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17E9FF-4303-5B19-F63F-3560BABC0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287313"/>
              </p:ext>
            </p:extLst>
          </p:nvPr>
        </p:nvGraphicFramePr>
        <p:xfrm>
          <a:off x="1070465" y="2586173"/>
          <a:ext cx="8837105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999">
                  <a:extLst>
                    <a:ext uri="{9D8B030D-6E8A-4147-A177-3AD203B41FA5}">
                      <a16:colId xmlns:a16="http://schemas.microsoft.com/office/drawing/2014/main" val="91998664"/>
                    </a:ext>
                  </a:extLst>
                </a:gridCol>
                <a:gridCol w="5524106">
                  <a:extLst>
                    <a:ext uri="{9D8B030D-6E8A-4147-A177-3AD203B41FA5}">
                      <a16:colId xmlns:a16="http://schemas.microsoft.com/office/drawing/2014/main" val="380656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tree(label, branches)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a tree with root </a:t>
                      </a:r>
                      <a:r>
                        <a:rPr lang="en-US" i="1" dirty="0"/>
                        <a:t>label</a:t>
                      </a:r>
                      <a:r>
                        <a:rPr lang="en-US" dirty="0"/>
                        <a:t> and list of </a:t>
                      </a:r>
                      <a:r>
                        <a:rPr lang="en-US" i="1" dirty="0"/>
                        <a:t>branches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9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root label of </a:t>
                      </a:r>
                      <a:r>
                        <a:rPr lang="en-US" i="1" dirty="0"/>
                        <a:t>tree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branches of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(each a tree).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is a leaf node.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07989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6C0004-9BD6-B489-B365-A812FD5AC58B}"/>
              </a:ext>
            </a:extLst>
          </p:cNvPr>
          <p:cNvSpPr txBox="1"/>
          <p:nvPr/>
        </p:nvSpPr>
        <p:spPr>
          <a:xfrm>
            <a:off x="886071" y="4192571"/>
            <a:ext cx="4477781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tree(3, [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tree(1),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tree(2, [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])])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label(t) 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3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(branches(t)[0]) 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True</a:t>
            </a:r>
            <a:endParaRPr lang="pt-BR" sz="16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4BDDD-4077-88C6-1703-DA154C9309F7}"/>
              </a:ext>
            </a:extLst>
          </p:cNvPr>
          <p:cNvGrpSpPr/>
          <p:nvPr/>
        </p:nvGrpSpPr>
        <p:grpSpPr>
          <a:xfrm>
            <a:off x="6636468" y="4290575"/>
            <a:ext cx="1852369" cy="2124717"/>
            <a:chOff x="6636468" y="4290575"/>
            <a:chExt cx="1852369" cy="21247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67354D-4054-5EDB-3877-759620C3225F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8CA871-B1E6-FCDF-399A-5D058AF50C9F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38A885-8A46-EB61-6085-092274904373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6AC3CEA-D371-0DB6-CE4A-17900ACD70FA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531CB2-18FA-DE57-3F6F-3AF391453C8F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A4DC5FE-3CD4-4B21-CD08-3472D608C83C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6E19B0-04AD-EBEA-B2E1-5D907B0469CC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525649D-EBD2-2687-F77C-55E24807191B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B610365-F4C5-1631-F17D-912B59CF8B54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2BDA0BB-3373-4A1F-1B32-0E221191B93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3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B5B9-F4E5-E74C-4D76-7BDCD851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Tree: One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3B5E-78FA-86E2-09B2-84542A93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07939"/>
            <a:ext cx="8596668" cy="3133424"/>
          </a:xfrm>
        </p:spPr>
        <p:txBody>
          <a:bodyPr/>
          <a:lstStyle/>
          <a:p>
            <a:r>
              <a:rPr lang="en-US" dirty="0"/>
              <a:t>Each tree is stored as a list where first element is label and subsequent elements are branches.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6D820-1DD6-507E-1C86-5D4E4836E33E}"/>
              </a:ext>
            </a:extLst>
          </p:cNvPr>
          <p:cNvSpPr txBox="1"/>
          <p:nvPr/>
        </p:nvSpPr>
        <p:spPr>
          <a:xfrm>
            <a:off x="801230" y="1449371"/>
            <a:ext cx="4477781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tree(3, [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tree(1),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tree(2, [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])])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E18021-E1A9-7B2E-1A70-73F81E94340F}"/>
              </a:ext>
            </a:extLst>
          </p:cNvPr>
          <p:cNvGrpSpPr>
            <a:grpSpLocks noChangeAspect="1"/>
          </p:cNvGrpSpPr>
          <p:nvPr/>
        </p:nvGrpSpPr>
        <p:grpSpPr>
          <a:xfrm>
            <a:off x="5537965" y="1501788"/>
            <a:ext cx="1116069" cy="1280160"/>
            <a:chOff x="6636468" y="4290575"/>
            <a:chExt cx="1852369" cy="21247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93DEDC-5FE7-2F24-6BB8-E574B9B94D13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019346-5F9C-E6C9-3475-E1656ECF2A7C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31AF1A-0C6B-721A-8DE2-1168F726F2BB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F073CD-B36E-69B8-11FC-7B4D3D4A183D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B95792-8260-3818-D93C-12FE568401B3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1172A4-E099-4F18-A550-353CFD1A633A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7AB11BE-2671-5891-0FD0-853CF8C24DEB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1117145-077A-01C6-3CDB-3D223C02DE6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3AE4F4E-1F53-9E0C-27BE-AA93DDBD9958}"/>
                </a:ext>
              </a:extLst>
            </p:cNvPr>
            <p:cNvCxnSpPr>
              <a:stCxn id="10" idx="2"/>
              <a:endCxn id="16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CB61AF0-D8EB-D58F-D1CB-D95237FADEB6}"/>
                </a:ext>
              </a:extLst>
            </p:cNvPr>
            <p:cNvCxnSpPr>
              <a:cxnSpLocks/>
              <a:stCxn id="10" idx="2"/>
              <a:endCxn id="17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BB20022-52C9-09CE-1810-D4E02E45A26B}"/>
              </a:ext>
            </a:extLst>
          </p:cNvPr>
          <p:cNvSpPr txBox="1"/>
          <p:nvPr/>
        </p:nvSpPr>
        <p:spPr>
          <a:xfrm>
            <a:off x="1001949" y="3672564"/>
            <a:ext cx="827205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[3, [1], [2, [1], [1]]]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95A193-7A83-09F7-B8E9-76C0CE3135F3}"/>
              </a:ext>
            </a:extLst>
          </p:cNvPr>
          <p:cNvSpPr txBox="1"/>
          <p:nvPr/>
        </p:nvSpPr>
        <p:spPr>
          <a:xfrm>
            <a:off x="1001949" y="4179608"/>
            <a:ext cx="8272053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tree(label, branches=[]):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[label] + list(branches)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label(tree):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tree[0]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branches(tree):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tree[1:]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(branches(tree)) == 0</a:t>
            </a:r>
          </a:p>
        </p:txBody>
      </p:sp>
    </p:spTree>
    <p:extLst>
      <p:ext uri="{BB962C8B-B14F-4D97-AF65-F5344CB8AC3E}">
        <p14:creationId xmlns:p14="http://schemas.microsoft.com/office/powerpoint/2010/main" val="119026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8D89-180B-969A-3E4B-965E6D4B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F69BA-8F3D-D893-4DB8-6D93AB060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68D485-1F3F-EA30-3143-68FB8EE2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F232F-74A9-A013-A1FF-02BABDFC7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5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A2CC-DC0C-3DFB-C2B7-2CD28BC3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5D782-E315-AC25-32C9-F5B38FFA8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tree is a recursive structure.</a:t>
            </a:r>
          </a:p>
          <a:p>
            <a:r>
              <a:rPr lang="en-US" dirty="0"/>
              <a:t>Each tree has:</a:t>
            </a:r>
          </a:p>
          <a:p>
            <a:pPr lvl="1"/>
            <a:r>
              <a:rPr lang="en-US" dirty="0"/>
              <a:t>A label</a:t>
            </a:r>
          </a:p>
          <a:p>
            <a:pPr lvl="1"/>
            <a:r>
              <a:rPr lang="en-US" dirty="0"/>
              <a:t>0 or more branches, each a tree</a:t>
            </a:r>
          </a:p>
          <a:p>
            <a:r>
              <a:rPr lang="en-US" dirty="0"/>
              <a:t>Recursive structure implies recursive algorithm!</a:t>
            </a:r>
          </a:p>
        </p:txBody>
      </p:sp>
    </p:spTree>
    <p:extLst>
      <p:ext uri="{BB962C8B-B14F-4D97-AF65-F5344CB8AC3E}">
        <p14:creationId xmlns:p14="http://schemas.microsoft.com/office/powerpoint/2010/main" val="31536536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2625</TotalTime>
  <Words>2808</Words>
  <Application>Microsoft Office PowerPoint</Application>
  <PresentationFormat>Widescreen</PresentationFormat>
  <Paragraphs>398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Courier New</vt:lpstr>
      <vt:lpstr>Trebuchet MS</vt:lpstr>
      <vt:lpstr>Wingdings 3</vt:lpstr>
      <vt:lpstr>Facet</vt:lpstr>
      <vt:lpstr>PowerPoint Presentation</vt:lpstr>
      <vt:lpstr>Trees</vt:lpstr>
      <vt:lpstr>Trees</vt:lpstr>
      <vt:lpstr>Tree Concepts</vt:lpstr>
      <vt:lpstr>Trees: Data abstraction</vt:lpstr>
      <vt:lpstr>Tree: One implementation</vt:lpstr>
      <vt:lpstr>PowerPoint Presentation</vt:lpstr>
      <vt:lpstr>Working with Trees</vt:lpstr>
      <vt:lpstr>Tree processing</vt:lpstr>
      <vt:lpstr>Tree processing: Counting leaves</vt:lpstr>
      <vt:lpstr>Tree processing: Counting leaves</vt:lpstr>
      <vt:lpstr>Creating trees</vt:lpstr>
      <vt:lpstr>Creating trees: Doubling labels</vt:lpstr>
      <vt:lpstr>Creating trees: Doubling labels</vt:lpstr>
      <vt:lpstr>Exercise: Printing trees</vt:lpstr>
      <vt:lpstr>Exercise: Printing trees (solution)</vt:lpstr>
      <vt:lpstr>Exercise: List of leaves</vt:lpstr>
      <vt:lpstr>Exercise: List of leaves (solution)</vt:lpstr>
      <vt:lpstr>Exercise: Counting paths</vt:lpstr>
      <vt:lpstr>Exercise: Counting paths (solution)</vt:lpstr>
      <vt:lpstr>PowerPoint Presentation</vt:lpstr>
      <vt:lpstr>Abstraction and Trees</vt:lpstr>
      <vt:lpstr>Tree: Layers of abstraction</vt:lpstr>
      <vt:lpstr>PowerPoint Presentation</vt:lpstr>
      <vt:lpstr>Trees, Trees, everywhere!</vt:lpstr>
      <vt:lpstr>Directory structures</vt:lpstr>
      <vt:lpstr>Parse trees</vt:lpstr>
      <vt:lpstr>Parse trees</vt:lpstr>
      <vt:lpstr>PowerPoint Presentation</vt:lpstr>
      <vt:lpstr>A Tree Class</vt:lpstr>
      <vt:lpstr>Trees: Data abstraction (review)</vt:lpstr>
      <vt:lpstr>A Tree class</vt:lpstr>
      <vt:lpstr>tree versus Tree</vt:lpstr>
      <vt:lpstr>A fancier Tree</vt:lpstr>
      <vt:lpstr>PowerPoint Presentation</vt:lpstr>
      <vt:lpstr>Tree mutation</vt:lpstr>
      <vt:lpstr>Doubling a Tree</vt:lpstr>
      <vt:lpstr>Exercise: Pruning trees</vt:lpstr>
      <vt:lpstr>Exercise: Pruning trees (solution)</vt:lpstr>
      <vt:lpstr>PowerPoint Presentation</vt:lpstr>
      <vt:lpstr>Recursive Objects</vt:lpstr>
      <vt:lpstr>Recursive objects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</dc:title>
  <dc:creator>Tom Stephens</dc:creator>
  <cp:lastModifiedBy>Tom Stephens</cp:lastModifiedBy>
  <cp:revision>8</cp:revision>
  <dcterms:created xsi:type="dcterms:W3CDTF">2023-07-19T20:35:50Z</dcterms:created>
  <dcterms:modified xsi:type="dcterms:W3CDTF">2024-07-22T18:00:48Z</dcterms:modified>
</cp:coreProperties>
</file>