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86" r:id="rId2"/>
    <p:sldId id="256" r:id="rId3"/>
    <p:sldId id="257" r:id="rId4"/>
    <p:sldId id="259" r:id="rId5"/>
    <p:sldId id="258" r:id="rId6"/>
    <p:sldId id="283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4" r:id="rId22"/>
    <p:sldId id="275" r:id="rId23"/>
    <p:sldId id="276" r:id="rId24"/>
    <p:sldId id="277" r:id="rId25"/>
    <p:sldId id="279" r:id="rId26"/>
    <p:sldId id="285" r:id="rId27"/>
    <p:sldId id="280" r:id="rId28"/>
    <p:sldId id="278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0290" autoAdjust="0"/>
  </p:normalViewPr>
  <p:slideViewPr>
    <p:cSldViewPr snapToGrid="0">
      <p:cViewPr varScale="1">
        <p:scale>
          <a:sx n="95" d="100"/>
          <a:sy n="95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E8F4B-3F20-4ED3-9824-40EAC711597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DDAFC-A01D-41D4-9296-ACAF20422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8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computing/computer-science/algorithms/asymptotic-notation/a/asymptotic-nota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composingprograms.html#code=def%20virfib%28n%29%3A%0A%20%20%20%20if%20n%20%3D%3D%200%3A%0A%20%20%20%20%20%20%20%20return%200%0A%20%20%20%20elif%20n%20%3D%3D%201%3A%0A%20%20%20%20%20%20%20%20return%201%0A%20%20%20%20else%3A%0A%20%20%20%20%20%20%20%20return%20virfib%28n-2%29%20%2B%20virfib%28n-1%29%0A%20%20%20%20%20%20%20%20%0Avirfib%285%29&amp;cumulative=false&amp;curInstr=0&amp;mode=display&amp;origin=composingprograms.js&amp;py=3&amp;rawInputLstJSON=%5B%5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bveibMDHf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in a white coat and a cartoon character in a classroom&#10;&#10;Description automatically generated">
            <a:extLst>
              <a:ext uri="{FF2B5EF4-FFF2-40B4-BE49-F238E27FC236}">
                <a16:creationId xmlns:a16="http://schemas.microsoft.com/office/drawing/2014/main" id="{F189B13B-E74E-3261-A750-83EEC057E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0"/>
            <a:ext cx="673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algorithm that takes </a:t>
            </a:r>
            <a:r>
              <a:rPr lang="en-US" b="1" dirty="0"/>
              <a:t>constant time</a:t>
            </a:r>
            <a:r>
              <a:rPr lang="en-US" dirty="0"/>
              <a:t>, always makes a fixed number of operations regardless of the input size.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0038"/>
              </p:ext>
            </p:extLst>
          </p:nvPr>
        </p:nvGraphicFramePr>
        <p:xfrm>
          <a:off x="976077" y="2754034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4C153F9C-2F0F-7C59-5D8F-62101E2B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5" y="2754034"/>
            <a:ext cx="5627746" cy="2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676263"/>
          </a:xfrm>
        </p:spPr>
        <p:txBody>
          <a:bodyPr>
            <a:normAutofit/>
          </a:bodyPr>
          <a:lstStyle/>
          <a:p>
            <a:r>
              <a:rPr lang="en-US" dirty="0"/>
              <a:t>How many operations will this require for increasing values of 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00541" y="1930400"/>
            <a:ext cx="8273461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 = lambda x: x * x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% 2 == 0: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square(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n//2))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b *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n-1)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09494"/>
              </p:ext>
            </p:extLst>
          </p:nvPr>
        </p:nvGraphicFramePr>
        <p:xfrm>
          <a:off x="2917998" y="4480658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492486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533484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572596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6126518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036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takes </a:t>
            </a:r>
            <a:r>
              <a:rPr lang="en-US" b="1" dirty="0"/>
              <a:t>logarithmic time</a:t>
            </a:r>
            <a:r>
              <a:rPr lang="en-US" dirty="0"/>
              <a:t>, the time that it takes increases proportionally to the logarithm of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52738"/>
              </p:ext>
            </p:extLst>
          </p:nvPr>
        </p:nvGraphicFramePr>
        <p:xfrm>
          <a:off x="976077" y="2754034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7" name="Picture 6" descr="A graph with a line going up&#10;&#10;Description automatically generated">
            <a:extLst>
              <a:ext uri="{FF2B5EF4-FFF2-40B4-BE49-F238E27FC236}">
                <a16:creationId xmlns:a16="http://schemas.microsoft.com/office/drawing/2014/main" id="{CC06E68A-0609-25C0-BF9F-F15C8766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5" y="2754034"/>
            <a:ext cx="5627746" cy="28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0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values in a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787475"/>
          </a:xfrm>
        </p:spPr>
        <p:txBody>
          <a:bodyPr>
            <a:normAutofit/>
          </a:bodyPr>
          <a:lstStyle/>
          <a:p>
            <a:r>
              <a:rPr lang="en-US" dirty="0"/>
              <a:t>How many operations will this require for finding a value in the list? Consider both the </a:t>
            </a:r>
            <a:r>
              <a:rPr lang="en-US" b="1" dirty="0"/>
              <a:t>best case</a:t>
            </a:r>
            <a:r>
              <a:rPr lang="en-US" dirty="0"/>
              <a:t> and </a:t>
            </a:r>
            <a:r>
              <a:rPr lang="en-US" b="1" dirty="0"/>
              <a:t>worst case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75955" y="1270000"/>
            <a:ext cx="8273461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find_in_link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value):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true if linked list LL contains VALUE.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find_in_link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(Link(3, Link(4, Link(5))),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find_in_link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(Link(3, Link(4, Link(5))),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False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Link.empty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ll.first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value: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find_in_link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ll.rest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value)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39363"/>
              </p:ext>
            </p:extLst>
          </p:nvPr>
        </p:nvGraphicFramePr>
        <p:xfrm>
          <a:off x="1075955" y="4678139"/>
          <a:ext cx="8520531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3449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3456161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  <a:gridCol w="3560921">
                  <a:extLst>
                    <a:ext uri="{9D8B030D-6E8A-4147-A177-3AD203B41FA5}">
                      <a16:colId xmlns:a16="http://schemas.microsoft.com/office/drawing/2014/main" val="2684373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Best case: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Worst Case: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3133513" y="5122345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3133513" y="553232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3133513" y="592344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3133513" y="632399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71E62-AF28-7C51-0E63-ED5622697AD8}"/>
              </a:ext>
            </a:extLst>
          </p:cNvPr>
          <p:cNvSpPr txBox="1"/>
          <p:nvPr/>
        </p:nvSpPr>
        <p:spPr>
          <a:xfrm>
            <a:off x="6820965" y="512190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03842-B5FC-4B50-6BBD-2BD0518A2C59}"/>
              </a:ext>
            </a:extLst>
          </p:cNvPr>
          <p:cNvSpPr txBox="1"/>
          <p:nvPr/>
        </p:nvSpPr>
        <p:spPr>
          <a:xfrm>
            <a:off x="6820965" y="5531881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E2FD1-883B-5B06-B803-06F5B73A251B}"/>
              </a:ext>
            </a:extLst>
          </p:cNvPr>
          <p:cNvSpPr txBox="1"/>
          <p:nvPr/>
        </p:nvSpPr>
        <p:spPr>
          <a:xfrm>
            <a:off x="6820965" y="5923005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14D58-716A-1626-357E-44FB568ED140}"/>
              </a:ext>
            </a:extLst>
          </p:cNvPr>
          <p:cNvSpPr txBox="1"/>
          <p:nvPr/>
        </p:nvSpPr>
        <p:spPr>
          <a:xfrm>
            <a:off x="6820965" y="6323557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1069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7" grpId="0"/>
      <p:bldP spid="8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takes </a:t>
            </a:r>
            <a:r>
              <a:rPr lang="en-US" b="1" dirty="0"/>
              <a:t>linear time</a:t>
            </a:r>
            <a:r>
              <a:rPr lang="en-US" dirty="0"/>
              <a:t>, its number of operations increases in direct proportion to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66016"/>
              </p:ext>
            </p:extLst>
          </p:nvPr>
        </p:nvGraphicFramePr>
        <p:xfrm>
          <a:off x="976077" y="2754034"/>
          <a:ext cx="3445095" cy="241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612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998483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Worst Case: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153F9C-2F0F-7C59-5D8F-62101E2B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327" y="2754034"/>
            <a:ext cx="5592922" cy="2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5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overlapping items in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676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operations will this require for finding the overlapping elements?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57103" y="1487548"/>
            <a:ext cx="5174016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overlap(a, b):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overlap([3, 5, 7, 6], [4, 5, 6, 5])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count =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item in a: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other in b: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 item == other: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count +=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count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/>
        </p:nvGraphicFramePr>
        <p:xfrm>
          <a:off x="2917998" y="4394298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483850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5248482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5639606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6040158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1000000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64087C-D9C1-669C-D874-D6340A757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47949"/>
              </p:ext>
            </p:extLst>
          </p:nvPr>
        </p:nvGraphicFramePr>
        <p:xfrm>
          <a:off x="6490878" y="1522431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64666889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852171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202125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9514176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0692232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933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945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331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1570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38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grows in </a:t>
            </a:r>
            <a:r>
              <a:rPr lang="en-US" b="1" dirty="0"/>
              <a:t>quadratic time</a:t>
            </a:r>
            <a:r>
              <a:rPr lang="en-US" dirty="0"/>
              <a:t>, its steps increase in proportion to square of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72455"/>
              </p:ext>
            </p:extLst>
          </p:nvPr>
        </p:nvGraphicFramePr>
        <p:xfrm>
          <a:off x="976077" y="2754034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612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998483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153F9C-2F0F-7C59-5D8F-62101E2B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879" y="2754034"/>
            <a:ext cx="5575818" cy="2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Virahanka</a:t>
            </a:r>
            <a:r>
              <a:rPr lang="en-US" dirty="0"/>
              <a:t>-Fibonacci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3087986"/>
            <a:ext cx="8596668" cy="676263"/>
          </a:xfrm>
        </p:spPr>
        <p:txBody>
          <a:bodyPr>
            <a:normAutofit/>
          </a:bodyPr>
          <a:lstStyle/>
          <a:p>
            <a:r>
              <a:rPr lang="en-US" dirty="0"/>
              <a:t>How many operations are required for increasing values of 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57102" y="1487548"/>
            <a:ext cx="8216899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 n == 0: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(n-2)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(n-1)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28465"/>
              </p:ext>
            </p:extLst>
          </p:nvPr>
        </p:nvGraphicFramePr>
        <p:xfrm>
          <a:off x="2917998" y="3479896"/>
          <a:ext cx="3445095" cy="323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61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70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22801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39241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433408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472520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512575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9EE1E-32C3-895E-CC1F-146F6B257A07}"/>
              </a:ext>
            </a:extLst>
          </p:cNvPr>
          <p:cNvSpPr txBox="1"/>
          <p:nvPr/>
        </p:nvSpPr>
        <p:spPr>
          <a:xfrm>
            <a:off x="4594668" y="5522579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5501-6ABA-D338-41FA-BE4FFC8AAD34}"/>
              </a:ext>
            </a:extLst>
          </p:cNvPr>
          <p:cNvSpPr txBox="1"/>
          <p:nvPr/>
        </p:nvSpPr>
        <p:spPr>
          <a:xfrm>
            <a:off x="4594668" y="5913703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F0774-B33E-310D-C78C-EF8F7A46DE85}"/>
              </a:ext>
            </a:extLst>
          </p:cNvPr>
          <p:cNvSpPr txBox="1"/>
          <p:nvPr/>
        </p:nvSpPr>
        <p:spPr>
          <a:xfrm>
            <a:off x="4594668" y="6314255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21891</a:t>
            </a:r>
          </a:p>
        </p:txBody>
      </p:sp>
    </p:spTree>
    <p:extLst>
      <p:ext uri="{BB962C8B-B14F-4D97-AF65-F5344CB8AC3E}">
        <p14:creationId xmlns:p14="http://schemas.microsoft.com/office/powerpoint/2010/main" val="20786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8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grows in </a:t>
            </a:r>
            <a:r>
              <a:rPr lang="en-US" b="1" dirty="0"/>
              <a:t>exponential time</a:t>
            </a:r>
            <a:r>
              <a:rPr lang="en-US" dirty="0"/>
              <a:t>, its number of steps increases faster than a polynomial function of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39141"/>
              </p:ext>
            </p:extLst>
          </p:nvPr>
        </p:nvGraphicFramePr>
        <p:xfrm>
          <a:off x="976077" y="2754034"/>
          <a:ext cx="3445095" cy="323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95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408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21891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6339955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C06E68A-0609-25C0-BF9F-F15C8766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915" y="2780730"/>
            <a:ext cx="5627746" cy="28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4AAC-6777-3086-A030-18B5C03D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orders of growth</a:t>
            </a:r>
          </a:p>
        </p:txBody>
      </p:sp>
      <p:pic>
        <p:nvPicPr>
          <p:cNvPr id="5" name="Content Placeholder 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B625ABFB-C2BB-9347-79EC-7CFB2C323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4" y="1930400"/>
            <a:ext cx="7956110" cy="4111625"/>
          </a:xfrm>
        </p:spPr>
      </p:pic>
    </p:spTree>
    <p:extLst>
      <p:ext uri="{BB962C8B-B14F-4D97-AF65-F5344CB8AC3E}">
        <p14:creationId xmlns:p14="http://schemas.microsoft.com/office/powerpoint/2010/main" val="17284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6AA4-970D-035B-C532-528F3A88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6291-8A7B-205E-1088-4462DA365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formal notation for describing the efficiency of an algorithm, using </a:t>
            </a:r>
            <a:r>
              <a:rPr lang="en-US" dirty="0">
                <a:hlinkClick r:id="rId2"/>
              </a:rPr>
              <a:t>asymptotic analysis</a:t>
            </a:r>
            <a:r>
              <a:rPr lang="en-US" dirty="0"/>
              <a:t>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71D52C-5F18-57F6-1629-47501E868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62307"/>
              </p:ext>
            </p:extLst>
          </p:nvPr>
        </p:nvGraphicFramePr>
        <p:xfrm>
          <a:off x="1146003" y="2793563"/>
          <a:ext cx="8127999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768656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712535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30487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Order of growth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Example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Big O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43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Exponential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recursive </a:t>
                      </a:r>
                      <a:r>
                        <a:rPr lang="en-US" sz="2000" dirty="0" err="1"/>
                        <a:t>virfib</a:t>
                      </a:r>
                      <a:endParaRPr lang="en-US" sz="2000" dirty="0"/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O(b</a:t>
                      </a:r>
                      <a:r>
                        <a:rPr lang="en-US" sz="2000" i="1" baseline="30000" dirty="0"/>
                        <a:t>n</a:t>
                      </a:r>
                      <a:r>
                        <a:rPr lang="en-US" sz="2000" i="1" dirty="0"/>
                        <a:t>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6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Quadratic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overlap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O(n</a:t>
                      </a:r>
                      <a:r>
                        <a:rPr lang="en-US" sz="2000" i="1" baseline="30000" dirty="0"/>
                        <a:t>2</a:t>
                      </a:r>
                      <a:r>
                        <a:rPr lang="en-US" sz="2000" i="1" dirty="0"/>
                        <a:t>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375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Linear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find_in_link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O(n)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5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Logarithmic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exp_fast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i="1" dirty="0"/>
                        <a:t>O(log⁡ n)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30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Constant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add_to_front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O(1)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216103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74E99B7-51CD-B686-7B76-9F9BB22F12F3}"/>
              </a:ext>
            </a:extLst>
          </p:cNvPr>
          <p:cNvSpPr/>
          <p:nvPr/>
        </p:nvSpPr>
        <p:spPr>
          <a:xfrm>
            <a:off x="6541852" y="3429000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A1398-9A47-5E6C-F99B-EB023CE5C10D}"/>
              </a:ext>
            </a:extLst>
          </p:cNvPr>
          <p:cNvSpPr/>
          <p:nvPr/>
        </p:nvSpPr>
        <p:spPr>
          <a:xfrm>
            <a:off x="6541852" y="4369237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B5A10-DD34-64A9-B064-FE9617C57F80}"/>
              </a:ext>
            </a:extLst>
          </p:cNvPr>
          <p:cNvSpPr/>
          <p:nvPr/>
        </p:nvSpPr>
        <p:spPr>
          <a:xfrm>
            <a:off x="6541852" y="3899118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3C507-213E-71FA-8697-025DEC922F0D}"/>
              </a:ext>
            </a:extLst>
          </p:cNvPr>
          <p:cNvSpPr/>
          <p:nvPr/>
        </p:nvSpPr>
        <p:spPr>
          <a:xfrm>
            <a:off x="6541852" y="4897685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E92527-33C5-6424-C59E-A525060981A9}"/>
              </a:ext>
            </a:extLst>
          </p:cNvPr>
          <p:cNvSpPr/>
          <p:nvPr/>
        </p:nvSpPr>
        <p:spPr>
          <a:xfrm>
            <a:off x="6541852" y="5417304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CCB5-FB9E-2933-0428-84B8CBE0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5374B-5218-B247-8AD8-157290C9C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3F29-6453-F997-3CA0-BEF3BC27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6D02E-7519-7D51-6A29-2F5D933DF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4E8A-BDE5-765E-9EDE-9645A07F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and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2E4A-49D9-38AB-B8EE-803B86085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space needed for a program depends on the environments in use.</a:t>
            </a:r>
          </a:p>
          <a:p>
            <a:r>
              <a:rPr lang="en-US" dirty="0"/>
              <a:t>At any moment there is a set of </a:t>
            </a:r>
            <a:r>
              <a:rPr lang="en-US" b="1" dirty="0"/>
              <a:t>active environments</a:t>
            </a:r>
            <a:r>
              <a:rPr lang="en-US" dirty="0"/>
              <a:t>.</a:t>
            </a:r>
          </a:p>
          <a:p>
            <a:r>
              <a:rPr lang="en-US" dirty="0"/>
              <a:t>Values and frames in active environments consume memory.</a:t>
            </a:r>
          </a:p>
          <a:p>
            <a:r>
              <a:rPr lang="en-US" dirty="0"/>
              <a:t>Memory that is used for other values and frames can be recycled.</a:t>
            </a:r>
          </a:p>
          <a:p>
            <a:r>
              <a:rPr lang="en-US" dirty="0"/>
              <a:t>Active environments:</a:t>
            </a:r>
          </a:p>
          <a:p>
            <a:pPr lvl="1"/>
            <a:r>
              <a:rPr lang="en-US" dirty="0"/>
              <a:t>Environments for any function calls currently being evaluated.</a:t>
            </a:r>
          </a:p>
          <a:p>
            <a:pPr lvl="1"/>
            <a:r>
              <a:rPr lang="en-US" dirty="0"/>
              <a:t>Parent environments of functions named in active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2E23E-ED69-5788-4631-16BF69CB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963" y="4427926"/>
            <a:ext cx="7652039" cy="1535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Make sure to select "don't display exited functions"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66939-39C5-7E33-C637-9DDDCB42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environments in PythonTutor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DCF00-3590-7357-6BF6-3DCCE938D719}"/>
              </a:ext>
            </a:extLst>
          </p:cNvPr>
          <p:cNvSpPr txBox="1"/>
          <p:nvPr/>
        </p:nvSpPr>
        <p:spPr>
          <a:xfrm>
            <a:off x="1000542" y="1918616"/>
            <a:ext cx="827346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 == 1: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(n-2)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virfib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(n-1)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48CB72-94F2-EA09-FE76-3EABD18D9C73}"/>
              </a:ext>
            </a:extLst>
          </p:cNvPr>
          <p:cNvGrpSpPr/>
          <p:nvPr/>
        </p:nvGrpSpPr>
        <p:grpSpPr>
          <a:xfrm>
            <a:off x="1000542" y="4021469"/>
            <a:ext cx="2912433" cy="680936"/>
            <a:chOff x="797434" y="5567464"/>
            <a:chExt cx="2912433" cy="680936"/>
          </a:xfrm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B8467647-EFDE-15E1-C3A7-488AEF0B1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601CA9-8443-EA84-8B62-FB1BECE8AB1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895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54A3-74A5-9F2D-FD93-6C59B9D5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space consumption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80ECB0-C2FF-6327-ED42-F818F1F717E6}"/>
              </a:ext>
            </a:extLst>
          </p:cNvPr>
          <p:cNvSpPr/>
          <p:nvPr/>
        </p:nvSpPr>
        <p:spPr>
          <a:xfrm>
            <a:off x="4590852" y="165911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(5)</a:t>
            </a:r>
          </a:p>
          <a:p>
            <a:pPr algn="ctr"/>
            <a:r>
              <a:rPr lang="en-US" dirty="0"/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DA8C7B-ACDA-72DB-9BDF-86C70091135D}"/>
              </a:ext>
            </a:extLst>
          </p:cNvPr>
          <p:cNvSpPr/>
          <p:nvPr/>
        </p:nvSpPr>
        <p:spPr>
          <a:xfrm>
            <a:off x="6473144" y="272512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(4)</a:t>
            </a:r>
          </a:p>
          <a:p>
            <a:pPr algn="ctr"/>
            <a:r>
              <a:rPr lang="en-US" dirty="0"/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5E8A46-14C8-6FD0-B6D8-63F915C056A8}"/>
              </a:ext>
            </a:extLst>
          </p:cNvPr>
          <p:cNvSpPr/>
          <p:nvPr/>
        </p:nvSpPr>
        <p:spPr>
          <a:xfrm>
            <a:off x="1015003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A0B11D-BDC1-8631-2A60-B2B366A5CD1F}"/>
              </a:ext>
            </a:extLst>
          </p:cNvPr>
          <p:cNvSpPr/>
          <p:nvPr/>
        </p:nvSpPr>
        <p:spPr>
          <a:xfrm>
            <a:off x="2738462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D72198-5FED-ED01-85F6-586E5E1D9002}"/>
              </a:ext>
            </a:extLst>
          </p:cNvPr>
          <p:cNvSpPr/>
          <p:nvPr/>
        </p:nvSpPr>
        <p:spPr>
          <a:xfrm>
            <a:off x="8229599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C296F4-2C81-AD3A-8CD6-531D8135A56F}"/>
              </a:ext>
            </a:extLst>
          </p:cNvPr>
          <p:cNvSpPr/>
          <p:nvPr/>
        </p:nvSpPr>
        <p:spPr>
          <a:xfrm>
            <a:off x="1943527" y="272512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(3)</a:t>
            </a:r>
          </a:p>
          <a:p>
            <a:pPr algn="ctr"/>
            <a:r>
              <a:rPr lang="en-US" dirty="0"/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D89FD1-BC66-6F25-1267-706597211A3D}"/>
              </a:ext>
            </a:extLst>
          </p:cNvPr>
          <p:cNvSpPr/>
          <p:nvPr/>
        </p:nvSpPr>
        <p:spPr>
          <a:xfrm>
            <a:off x="513179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8D2BCB-8F83-55B5-BD60-8F604B9384DE}"/>
              </a:ext>
            </a:extLst>
          </p:cNvPr>
          <p:cNvSpPr/>
          <p:nvPr/>
        </p:nvSpPr>
        <p:spPr>
          <a:xfrm>
            <a:off x="2810282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89F250-CF32-F077-761D-2A3D7745CF01}"/>
              </a:ext>
            </a:extLst>
          </p:cNvPr>
          <p:cNvSpPr/>
          <p:nvPr/>
        </p:nvSpPr>
        <p:spPr>
          <a:xfrm>
            <a:off x="8991197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BB6991-C2AE-8EFD-440B-097B1BB1552C}"/>
              </a:ext>
            </a:extLst>
          </p:cNvPr>
          <p:cNvSpPr/>
          <p:nvPr/>
        </p:nvSpPr>
        <p:spPr>
          <a:xfrm>
            <a:off x="787766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(3)</a:t>
            </a:r>
          </a:p>
          <a:p>
            <a:pPr algn="ctr"/>
            <a:r>
              <a:rPr lang="en-US" dirty="0"/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259520-216E-B0E1-8BC2-6F2298696DE3}"/>
              </a:ext>
            </a:extLst>
          </p:cNvPr>
          <p:cNvSpPr/>
          <p:nvPr/>
        </p:nvSpPr>
        <p:spPr>
          <a:xfrm>
            <a:off x="4358208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DFD8A0-A240-1EB3-D9DE-BFE7F7970B6E}"/>
              </a:ext>
            </a:extLst>
          </p:cNvPr>
          <p:cNvSpPr/>
          <p:nvPr/>
        </p:nvSpPr>
        <p:spPr>
          <a:xfrm>
            <a:off x="586483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76FEDF-7E40-86E3-6439-A95503C2DC79}"/>
              </a:ext>
            </a:extLst>
          </p:cNvPr>
          <p:cNvSpPr/>
          <p:nvPr/>
        </p:nvSpPr>
        <p:spPr>
          <a:xfrm>
            <a:off x="123184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8FC9E2-50CD-7BF1-4FFE-AF7D953962C5}"/>
              </a:ext>
            </a:extLst>
          </p:cNvPr>
          <p:cNvSpPr/>
          <p:nvPr/>
        </p:nvSpPr>
        <p:spPr>
          <a:xfrm>
            <a:off x="7484576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3EEEE7-18A9-8D23-C458-E55CDCE47B71}"/>
              </a:ext>
            </a:extLst>
          </p:cNvPr>
          <p:cNvSpPr/>
          <p:nvPr/>
        </p:nvSpPr>
        <p:spPr>
          <a:xfrm>
            <a:off x="9734747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9B1034-1FC5-65B1-5019-8E47F2750F40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2556270" y="2309565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CC8B5C-BED2-39F7-7478-27C470CC944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203595" y="2309565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10CCCC-253F-2ED7-2E8C-A2195A88872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1627746" y="3375579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1AADA5-7ACE-67E5-6910-4576656E8F75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2556270" y="3375579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2A6FDA-B9F5-6DA7-29E8-D0F9955B84B5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1844583" y="4441593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697D2F-8484-645E-F007-D2B0190BC1E9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51205" y="4441593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344553-03FF-59D4-BB40-D4C157A74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744538" y="3375580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AEA953-BA21-BCBC-30FA-C253A833AB7F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7085887" y="3375580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8F67FA-F6E7-8910-B7AE-8D7A77721DF5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4970951" y="4441595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41F59D-AB6C-8931-E181-7955A0ED792E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5744538" y="4441595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5F7A38-F02C-A83A-52C1-078C4BEF7BF6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8097319" y="4441595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97F84D-6E71-4905-F222-87C94D0A4D0F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8490408" y="4441595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D298963-AC84-1117-FEBA-F72F94CAA95A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8842342" y="5507609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636C68-B341-9A99-2047-9073424324B6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9603940" y="5507609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8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F32E-B469-3A1E-0C1A-FD801346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0CFF-8D1F-20EB-D932-8989260E8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8A04-F291-DC18-92ED-E14783A8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1F576-5834-F588-CD7D-30BA1E2AB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16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6BD8-0501-671C-DCD6-CAD17200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17AE-C2EF-589F-B8FB-EED60D25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Memoization</a:t>
            </a:r>
            <a:r>
              <a:rPr lang="en-US" dirty="0"/>
              <a:t>, or caching, is a strategy to reduce redundant computation by remembering the results of previous function calls in a "memo" or cache.</a:t>
            </a:r>
          </a:p>
        </p:txBody>
      </p:sp>
    </p:spTree>
    <p:extLst>
      <p:ext uri="{BB962C8B-B14F-4D97-AF65-F5344CB8AC3E}">
        <p14:creationId xmlns:p14="http://schemas.microsoft.com/office/powerpoint/2010/main" val="1565737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172D-CEE8-812E-8917-DE35FB48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memoization</a:t>
            </a:r>
            <a:r>
              <a:rPr lang="en-US" dirty="0"/>
              <a:t> HOF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D60F6-990B-446D-3341-43BD9888E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E7EB1-A255-0691-4570-1FEDBDA5126D}"/>
              </a:ext>
            </a:extLst>
          </p:cNvPr>
          <p:cNvSpPr txBox="1"/>
          <p:nvPr/>
        </p:nvSpPr>
        <p:spPr>
          <a:xfrm>
            <a:off x="1000542" y="1930400"/>
            <a:ext cx="827346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memo(f):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cache = {}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memoized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n not in cache: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cache[n] = f(n)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cache[n]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memoized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0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1E5B5-13A8-2417-FCAE-54137F31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5F959-579F-50B1-9090-55669E96B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6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4889-E11D-145E-11D6-9A4DB784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Memoizing</a:t>
            </a:r>
            <a:r>
              <a:rPr lang="en-US" dirty="0"/>
              <a:t> </a:t>
            </a:r>
            <a:r>
              <a:rPr lang="en-US" dirty="0" err="1"/>
              <a:t>Virahanka</a:t>
            </a:r>
            <a:r>
              <a:rPr lang="en-US" dirty="0"/>
              <a:t>-Fibonacci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5C299F-F7A3-197F-E8CA-C918793BC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232114"/>
              </p:ext>
            </p:extLst>
          </p:nvPr>
        </p:nvGraphicFramePr>
        <p:xfrm>
          <a:off x="2686640" y="1930400"/>
          <a:ext cx="4703975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995">
                  <a:extLst>
                    <a:ext uri="{9D8B030D-6E8A-4147-A177-3AD203B41FA5}">
                      <a16:colId xmlns:a16="http://schemas.microsoft.com/office/drawing/2014/main" val="2080355710"/>
                    </a:ext>
                  </a:extLst>
                </a:gridCol>
                <a:gridCol w="1721991">
                  <a:extLst>
                    <a:ext uri="{9D8B030D-6E8A-4147-A177-3AD203B41FA5}">
                      <a16:colId xmlns:a16="http://schemas.microsoft.com/office/drawing/2014/main" val="694358115"/>
                    </a:ext>
                  </a:extLst>
                </a:gridCol>
                <a:gridCol w="2162989">
                  <a:extLst>
                    <a:ext uri="{9D8B030D-6E8A-4147-A177-3AD203B41FA5}">
                      <a16:colId xmlns:a16="http://schemas.microsoft.com/office/drawing/2014/main" val="2763964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n</a:t>
                      </a:r>
                      <a:endParaRPr lang="en-US" sz="28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Original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Memoized</a:t>
                      </a:r>
                      <a:endParaRPr lang="en-US" sz="28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45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69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17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41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0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67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1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177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21891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95435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B69096-D46E-969C-14A4-4ED50FC038A9}"/>
              </a:ext>
            </a:extLst>
          </p:cNvPr>
          <p:cNvSpPr txBox="1"/>
          <p:nvPr/>
        </p:nvSpPr>
        <p:spPr>
          <a:xfrm>
            <a:off x="909536" y="5879068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Video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6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F10B-CAA7-C797-D319-40D32D48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 approach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Based on this recursive definition: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type m:val="noBar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calls required to calculate </a:t>
                </a:r>
                <a:r>
                  <a:rPr lang="en-US" b="1" dirty="0"/>
                  <a:t>exp(2,16)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Can we do better?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ACF3316-DBCC-49FF-D6A6-F46C5CC8D2A5}"/>
              </a:ext>
            </a:extLst>
          </p:cNvPr>
          <p:cNvSpPr txBox="1"/>
          <p:nvPr/>
        </p:nvSpPr>
        <p:spPr>
          <a:xfrm>
            <a:off x="1000542" y="3315878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exp(b,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 n == 0: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b * exp(b, n-1)</a:t>
            </a:r>
          </a:p>
        </p:txBody>
      </p:sp>
    </p:spTree>
    <p:extLst>
      <p:ext uri="{BB962C8B-B14F-4D97-AF65-F5344CB8AC3E}">
        <p14:creationId xmlns:p14="http://schemas.microsoft.com/office/powerpoint/2010/main" val="30712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F10B-CAA7-C797-D319-40D32D48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 approach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0"/>
                <a:ext cx="8596668" cy="4927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Based on this recursive definition: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eqAr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calls required to calculate </a:t>
                </a:r>
                <a:r>
                  <a:rPr lang="en-US" b="1" dirty="0"/>
                  <a:t>exp(2,16)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Some algorithms are more efficient than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0"/>
                <a:ext cx="8596668" cy="4927600"/>
              </a:xfrm>
              <a:blipFill>
                <a:blip r:embed="rId2"/>
                <a:stretch>
                  <a:fillRect l="-284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ACF3316-DBCC-49FF-D6A6-F46C5CC8D2A5}"/>
              </a:ext>
            </a:extLst>
          </p:cNvPr>
          <p:cNvSpPr txBox="1"/>
          <p:nvPr/>
        </p:nvSpPr>
        <p:spPr>
          <a:xfrm>
            <a:off x="1000542" y="3711804"/>
            <a:ext cx="8273460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 = lambda x: x * x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% 2 == 0: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square(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n//2))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b *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exp_fast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n-1) </a:t>
            </a:r>
          </a:p>
        </p:txBody>
      </p:sp>
    </p:spTree>
    <p:extLst>
      <p:ext uri="{BB962C8B-B14F-4D97-AF65-F5344CB8AC3E}">
        <p14:creationId xmlns:p14="http://schemas.microsoft.com/office/powerpoint/2010/main" val="7010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2DF0-44B9-B9D4-70FA-FD6253CB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B45E-EF51-44B2-F843-A5AFF189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87152F-0540-6CFA-239C-C812E98B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Orders of Growth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B7DDA-D4A8-D482-282D-C5C6D1F8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9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9DB070-6346-810E-B3CF-97DA9BEA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orders of growth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7897F5-1D01-DE22-66D2-FF38BBD8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to describe the efficiency of an algorithm according to its </a:t>
            </a:r>
            <a:r>
              <a:rPr lang="en-US" b="1" dirty="0"/>
              <a:t>order of growth</a:t>
            </a:r>
            <a:r>
              <a:rPr lang="en-US" dirty="0"/>
              <a:t>, the effect of increasing the size of input on the number of steps required.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3E16350-F9B4-1B53-1DF6-A2D1E8024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07030"/>
              </p:ext>
            </p:extLst>
          </p:nvPr>
        </p:nvGraphicFramePr>
        <p:xfrm>
          <a:off x="1061038" y="3010379"/>
          <a:ext cx="8212964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874">
                  <a:extLst>
                    <a:ext uri="{9D8B030D-6E8A-4147-A177-3AD203B41FA5}">
                      <a16:colId xmlns:a16="http://schemas.microsoft.com/office/drawing/2014/main" val="3931970133"/>
                    </a:ext>
                  </a:extLst>
                </a:gridCol>
                <a:gridCol w="5694090">
                  <a:extLst>
                    <a:ext uri="{9D8B030D-6E8A-4147-A177-3AD203B41FA5}">
                      <a16:colId xmlns:a16="http://schemas.microsoft.com/office/drawing/2014/main" val="441169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Order of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24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Exponential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faster than a polynomial function of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101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Quadratic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in proportion to the square of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70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Linear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in direct proportion to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21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Logarithmic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proportionally to the logarithm of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36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Constant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Always takes same number of steps, regardless of input size.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39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3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to the front of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676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operations will this require for increasing lengths of the list?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00541" y="1930400"/>
            <a:ext cx="10358757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insert_front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linked_list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"""Inserts NEW_VAL in front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LINKED_LIST,returning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new linked list.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Link(1, Link(3, Link(5)))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insert_front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Link(0, Link(1, Link(3, Link(5))))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Link(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linked_list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22993"/>
              </p:ext>
            </p:extLst>
          </p:nvPr>
        </p:nvGraphicFramePr>
        <p:xfrm>
          <a:off x="2917998" y="4394298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483850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524848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563960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6040158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89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2706</TotalTime>
  <Words>1391</Words>
  <Application>Microsoft Office PowerPoint</Application>
  <PresentationFormat>Widescreen</PresentationFormat>
  <Paragraphs>347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Trebuchet MS</vt:lpstr>
      <vt:lpstr>Wingdings 3</vt:lpstr>
      <vt:lpstr>Facet</vt:lpstr>
      <vt:lpstr>PowerPoint Presentation</vt:lpstr>
      <vt:lpstr>Efficiency</vt:lpstr>
      <vt:lpstr>Exponentiation</vt:lpstr>
      <vt:lpstr>Exponentiation approach #1</vt:lpstr>
      <vt:lpstr>Exponentiation approach #2</vt:lpstr>
      <vt:lpstr>PowerPoint Presentation</vt:lpstr>
      <vt:lpstr> Orders of Growth</vt:lpstr>
      <vt:lpstr>Common orders of growth</vt:lpstr>
      <vt:lpstr>Adding to the front of linked list</vt:lpstr>
      <vt:lpstr>Constant Time</vt:lpstr>
      <vt:lpstr>Fast Exponentiation</vt:lpstr>
      <vt:lpstr>Logarithmic Time</vt:lpstr>
      <vt:lpstr>Finding values in a linked list</vt:lpstr>
      <vt:lpstr>Linear Time</vt:lpstr>
      <vt:lpstr>Counting overlapping items in lists</vt:lpstr>
      <vt:lpstr>Quadratic Time</vt:lpstr>
      <vt:lpstr>Recursive Virahanka-Fibonacci</vt:lpstr>
      <vt:lpstr>Exponential  Time</vt:lpstr>
      <vt:lpstr>Comparing orders of growth</vt:lpstr>
      <vt:lpstr>Big O Notation</vt:lpstr>
      <vt:lpstr>PowerPoint Presentation</vt:lpstr>
      <vt:lpstr>Space</vt:lpstr>
      <vt:lpstr>Space and environments</vt:lpstr>
      <vt:lpstr>Active environments in PythonTutor</vt:lpstr>
      <vt:lpstr>Visualization of space consumption</vt:lpstr>
      <vt:lpstr>PowerPoint Presentation</vt:lpstr>
      <vt:lpstr>Memoization</vt:lpstr>
      <vt:lpstr>Memoization</vt:lpstr>
      <vt:lpstr>A memoization HOF</vt:lpstr>
      <vt:lpstr>Memoizing Virahanka-Fibonacci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Efficiency</dc:title>
  <dc:creator>Tom Stephens</dc:creator>
  <cp:lastModifiedBy>Tom Stephens</cp:lastModifiedBy>
  <cp:revision>6</cp:revision>
  <dcterms:created xsi:type="dcterms:W3CDTF">2023-07-27T20:01:47Z</dcterms:created>
  <dcterms:modified xsi:type="dcterms:W3CDTF">2024-07-29T14:53:56Z</dcterms:modified>
</cp:coreProperties>
</file>