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94" r:id="rId2"/>
  </p:sldMasterIdLst>
  <p:sldIdLst>
    <p:sldId id="302" r:id="rId3"/>
    <p:sldId id="256" r:id="rId4"/>
    <p:sldId id="264" r:id="rId5"/>
    <p:sldId id="257" r:id="rId6"/>
    <p:sldId id="272" r:id="rId7"/>
    <p:sldId id="273" r:id="rId8"/>
    <p:sldId id="258" r:id="rId9"/>
    <p:sldId id="274" r:id="rId10"/>
    <p:sldId id="275" r:id="rId11"/>
    <p:sldId id="259" r:id="rId12"/>
    <p:sldId id="260" r:id="rId13"/>
    <p:sldId id="261" r:id="rId14"/>
    <p:sldId id="262" r:id="rId15"/>
    <p:sldId id="263" r:id="rId16"/>
    <p:sldId id="276" r:id="rId17"/>
    <p:sldId id="277" r:id="rId18"/>
    <p:sldId id="265" r:id="rId19"/>
    <p:sldId id="278" r:id="rId20"/>
    <p:sldId id="279" r:id="rId21"/>
    <p:sldId id="266" r:id="rId22"/>
    <p:sldId id="280" r:id="rId23"/>
    <p:sldId id="281" r:id="rId24"/>
    <p:sldId id="267" r:id="rId25"/>
    <p:sldId id="268" r:id="rId26"/>
    <p:sldId id="282" r:id="rId27"/>
    <p:sldId id="283" r:id="rId28"/>
    <p:sldId id="269" r:id="rId29"/>
    <p:sldId id="270" r:id="rId30"/>
    <p:sldId id="271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756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798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2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369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2335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148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544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69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11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048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67076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6718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5929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393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661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929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45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PageRank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aper with a cross on it&#10;&#10;Description automatically generated">
            <a:extLst>
              <a:ext uri="{FF2B5EF4-FFF2-40B4-BE49-F238E27FC236}">
                <a16:creationId xmlns:a16="http://schemas.microsoft.com/office/drawing/2014/main" id="{E17C4C3C-E8A1-A8F2-5FE7-09670D381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419100"/>
            <a:ext cx="5715000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55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78CEF-3CA4-09F4-17D7-9878E3DAB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7196C-9864-E201-C67D-860A4CEA6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types of relative links</a:t>
            </a:r>
          </a:p>
          <a:p>
            <a:pPr lvl="1"/>
            <a:r>
              <a:rPr lang="en-US" dirty="0"/>
              <a:t>Domain relative</a:t>
            </a:r>
          </a:p>
          <a:p>
            <a:pPr lvl="1"/>
            <a:r>
              <a:rPr lang="en-US" dirty="0"/>
              <a:t>Page relative</a:t>
            </a:r>
          </a:p>
          <a:p>
            <a:r>
              <a:rPr lang="en-US" dirty="0"/>
              <a:t>All of these links are part of the same domain as the page you are currently visiting.</a:t>
            </a:r>
          </a:p>
          <a:p>
            <a:r>
              <a:rPr lang="en-US" dirty="0"/>
              <a:t>The only difference is the starting point for finding the path</a:t>
            </a:r>
          </a:p>
        </p:txBody>
      </p:sp>
    </p:spTree>
    <p:extLst>
      <p:ext uri="{BB962C8B-B14F-4D97-AF65-F5344CB8AC3E}">
        <p14:creationId xmlns:p14="http://schemas.microsoft.com/office/powerpoint/2010/main" val="2051340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4F819-3E14-CB05-C51E-CFD28763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08AC9-4D3D-D002-5FF3-C02A49E50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Domain relative links do not contain a protocol or domain and start with a leading forward slash (/) </a:t>
            </a:r>
          </a:p>
          <a:p>
            <a:r>
              <a:rPr lang="en-US" dirty="0"/>
              <a:t>These are relative to the domain of the website.</a:t>
            </a:r>
          </a:p>
          <a:p>
            <a:r>
              <a:rPr lang="en-US" dirty="0"/>
              <a:t>To get the full URL to the resource you append the link body to the domain.</a:t>
            </a:r>
          </a:p>
          <a:p>
            <a:r>
              <a:rPr lang="en-US" dirty="0"/>
              <a:t>For example, if we are on the https://cs111.byu.edu domain and see the following link:</a:t>
            </a:r>
          </a:p>
          <a:p>
            <a:endParaRPr lang="en-US" dirty="0"/>
          </a:p>
          <a:p>
            <a:r>
              <a:rPr lang="en-US" dirty="0"/>
              <a:t>the full URL that we should load is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B31A4A-C05F-4143-C863-2DE9CB2CA0EA}"/>
              </a:ext>
            </a:extLst>
          </p:cNvPr>
          <p:cNvSpPr txBox="1"/>
          <p:nvPr/>
        </p:nvSpPr>
        <p:spPr>
          <a:xfrm>
            <a:off x="1016699" y="457349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hw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/hw02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"&gt;Homework 2&lt;/a&gt;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200E02-A07C-622A-2184-AE8C14CA3A1D}"/>
              </a:ext>
            </a:extLst>
          </p:cNvPr>
          <p:cNvSpPr txBox="1"/>
          <p:nvPr/>
        </p:nvSpPr>
        <p:spPr>
          <a:xfrm>
            <a:off x="1016699" y="5458257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https://cs111.byu.edu/hw/hw02</a:t>
            </a:r>
          </a:p>
        </p:txBody>
      </p:sp>
    </p:spTree>
    <p:extLst>
      <p:ext uri="{BB962C8B-B14F-4D97-AF65-F5344CB8AC3E}">
        <p14:creationId xmlns:p14="http://schemas.microsoft.com/office/powerpoint/2010/main" val="116645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22985-9B1D-F980-A8F4-A5280C4E5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59CC5-0E3F-CBAB-9E83-1CB8BB150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Domain relative links, page relative links do not begin with a protocol and domain.</a:t>
            </a:r>
          </a:p>
          <a:p>
            <a:r>
              <a:rPr lang="en-US" dirty="0"/>
              <a:t>Additionally, they do not have a leading forward slash (/).</a:t>
            </a:r>
          </a:p>
          <a:p>
            <a:r>
              <a:rPr lang="en-US" dirty="0"/>
              <a:t>These links are relative to the current page's directory, not the domain.</a:t>
            </a:r>
          </a:p>
          <a:p>
            <a:r>
              <a:rPr lang="en-US" dirty="0"/>
              <a:t>To generate the full URL</a:t>
            </a:r>
          </a:p>
          <a:p>
            <a:pPr lvl="1"/>
            <a:r>
              <a:rPr lang="en-US" dirty="0"/>
              <a:t>Start with the current page's URL</a:t>
            </a:r>
          </a:p>
          <a:p>
            <a:pPr lvl="1"/>
            <a:r>
              <a:rPr lang="en-US" dirty="0"/>
              <a:t>If it has a page name (i.e. &lt;something&gt;.</a:t>
            </a:r>
            <a:r>
              <a:rPr lang="en-US" dirty="0" err="1"/>
              <a:t>htm</a:t>
            </a:r>
            <a:r>
              <a:rPr lang="en-US" dirty="0"/>
              <a:t> or .html), remove the page name and forward slash before the page name.</a:t>
            </a:r>
          </a:p>
          <a:p>
            <a:pPr lvl="1"/>
            <a:r>
              <a:rPr lang="en-US" dirty="0"/>
              <a:t>Append a forward slash and the link contents to the URL</a:t>
            </a:r>
          </a:p>
        </p:txBody>
      </p:sp>
    </p:spTree>
    <p:extLst>
      <p:ext uri="{BB962C8B-B14F-4D97-AF65-F5344CB8AC3E}">
        <p14:creationId xmlns:p14="http://schemas.microsoft.com/office/powerpoint/2010/main" val="1975245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D63F-E4EB-5870-4AD0-54C4C2F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generating URL from page relative links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06E5-7930-A9A3-9E6C-B7D63380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on a page with the URL of</a:t>
            </a:r>
          </a:p>
          <a:p>
            <a:endParaRPr lang="en-US" dirty="0"/>
          </a:p>
          <a:p>
            <a:r>
              <a:rPr lang="en-US" dirty="0"/>
              <a:t>and you had this link:</a:t>
            </a:r>
          </a:p>
          <a:p>
            <a:endParaRPr lang="en-US" dirty="0"/>
          </a:p>
          <a:p>
            <a:r>
              <a:rPr lang="en-US" dirty="0"/>
              <a:t>The resultant URL would be:</a:t>
            </a:r>
          </a:p>
          <a:p>
            <a:endParaRPr lang="en-US" dirty="0"/>
          </a:p>
          <a:p>
            <a:r>
              <a:rPr lang="en-US" dirty="0"/>
              <a:t>This example uses a default URL that doesn’t have an explicit page name (ending in .html or .</a:t>
            </a:r>
            <a:r>
              <a:rPr lang="en-US" dirty="0" err="1"/>
              <a:t>htm</a:t>
            </a:r>
            <a:r>
              <a:rPr lang="en-US" dirty="0"/>
              <a:t>, or .&lt;something&gt;) so we just append the link reference (the value of the </a:t>
            </a:r>
            <a:r>
              <a:rPr lang="en-US" dirty="0" err="1"/>
              <a:t>src</a:t>
            </a:r>
            <a:r>
              <a:rPr lang="en-US" dirty="0"/>
              <a:t> attribute in this case) to the current page's URL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3C09C-A980-76E9-E19D-396E87D3D329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https://cs111.byu.edu/lab/lab03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EC1C0-0457-ACDE-06C9-073F3BE8BFDF}"/>
              </a:ext>
            </a:extLst>
          </p:cNvPr>
          <p:cNvSpPr txBox="1"/>
          <p:nvPr/>
        </p:nvSpPr>
        <p:spPr>
          <a:xfrm>
            <a:off x="1016699" y="324433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="assets/iron.png"&gt;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663C8-8000-02AB-58E0-F5992F116C0D}"/>
              </a:ext>
            </a:extLst>
          </p:cNvPr>
          <p:cNvSpPr txBox="1"/>
          <p:nvPr/>
        </p:nvSpPr>
        <p:spPr>
          <a:xfrm>
            <a:off x="1016699" y="411161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https://cs111.byu.edu/lab/lab03/assets/iron.png</a:t>
            </a:r>
          </a:p>
        </p:txBody>
      </p:sp>
    </p:spTree>
    <p:extLst>
      <p:ext uri="{BB962C8B-B14F-4D97-AF65-F5344CB8AC3E}">
        <p14:creationId xmlns:p14="http://schemas.microsoft.com/office/powerpoint/2010/main" val="4057689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D63F-E4EB-5870-4AD0-54C4C2F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generating URL from page relative links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06E5-7930-A9A3-9E6C-B7D63380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on a page with the URL of</a:t>
            </a:r>
          </a:p>
          <a:p>
            <a:endParaRPr lang="en-US" dirty="0"/>
          </a:p>
          <a:p>
            <a:r>
              <a:rPr lang="en-US" dirty="0"/>
              <a:t>and you had this link:</a:t>
            </a:r>
          </a:p>
          <a:p>
            <a:endParaRPr lang="en-US" dirty="0"/>
          </a:p>
          <a:p>
            <a:r>
              <a:rPr lang="en-US" dirty="0"/>
              <a:t>The resultant URL would be:</a:t>
            </a:r>
          </a:p>
          <a:p>
            <a:endParaRPr lang="en-US" dirty="0"/>
          </a:p>
          <a:p>
            <a:r>
              <a:rPr lang="en-US" dirty="0"/>
              <a:t>This example has an explicit page name (index.html) so we just drop the page name and append the link reference get the full URL.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3C09C-A980-76E9-E19D-396E87D3D329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https://cs111.byu.edu/lab/lab04/index.html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EC1C0-0457-ACDE-06C9-073F3BE8BFDF}"/>
              </a:ext>
            </a:extLst>
          </p:cNvPr>
          <p:cNvSpPr txBox="1"/>
          <p:nvPr/>
        </p:nvSpPr>
        <p:spPr>
          <a:xfrm>
            <a:off x="1016699" y="324433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="lab04.zip"&gt;lab04.zip&lt;/a&gt;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663C8-8000-02AB-58E0-F5992F116C0D}"/>
              </a:ext>
            </a:extLst>
          </p:cNvPr>
          <p:cNvSpPr txBox="1"/>
          <p:nvPr/>
        </p:nvSpPr>
        <p:spPr>
          <a:xfrm>
            <a:off x="1016699" y="411161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https://cs111.byu.edu/lab/lab04/lab04.zip</a:t>
            </a:r>
          </a:p>
        </p:txBody>
      </p:sp>
    </p:spTree>
    <p:extLst>
      <p:ext uri="{BB962C8B-B14F-4D97-AF65-F5344CB8AC3E}">
        <p14:creationId xmlns:p14="http://schemas.microsoft.com/office/powerpoint/2010/main" val="3363762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16B97-EA40-7370-C3E6-5854928C4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E0906-9174-9DDF-B0B6-EC66F0C89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466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431C63-F4F6-9152-9565-BCB55A73D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4CC82B-B776-A0EA-060A-C48C3FD325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730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A170-6C4D-2206-60E1-8CABFCC61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7CAE7-1824-C66E-AEA9-158C6FAF3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If a tag in an HTML document has an </a:t>
            </a:r>
            <a:r>
              <a:rPr lang="en-US" i="1" dirty="0"/>
              <a:t>id</a:t>
            </a:r>
            <a:r>
              <a:rPr lang="en-US" dirty="0"/>
              <a:t> attribute:</a:t>
            </a:r>
          </a:p>
          <a:p>
            <a:endParaRPr lang="en-US" dirty="0"/>
          </a:p>
          <a:p>
            <a:r>
              <a:rPr lang="en-US" dirty="0"/>
              <a:t>then we can create a hyperlink to that specific point in the document using the pound (or hashtag) symbol (#)</a:t>
            </a:r>
          </a:p>
          <a:p>
            <a:r>
              <a:rPr lang="en-US" dirty="0"/>
              <a:t>This can be done to link to content on a different page</a:t>
            </a:r>
          </a:p>
          <a:p>
            <a:endParaRPr lang="en-US" sz="1200" dirty="0"/>
          </a:p>
          <a:p>
            <a:endParaRPr lang="en-US" sz="1400" dirty="0"/>
          </a:p>
          <a:p>
            <a:r>
              <a:rPr lang="en-US" dirty="0"/>
              <a:t>or to link to id attributes in our current page</a:t>
            </a:r>
          </a:p>
          <a:p>
            <a:endParaRPr lang="en-US" dirty="0"/>
          </a:p>
          <a:p>
            <a:pPr lvl="1"/>
            <a:r>
              <a:rPr lang="en-US" dirty="0"/>
              <a:t>You can see these types of links in the table of contents sections in the left sidebar on the lab, homework, and project pages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6E76CE-D9B8-DDFE-1FB0-012D86F6288E}"/>
              </a:ext>
            </a:extLst>
          </p:cNvPr>
          <p:cNvSpPr txBox="1"/>
          <p:nvPr/>
        </p:nvSpPr>
        <p:spPr>
          <a:xfrm>
            <a:off x="1016699" y="2377049"/>
            <a:ext cx="840162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&lt;h2 id="starter-files"&gt;Starter Files&lt;/h2&gt;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0FE324-2392-5CBC-908C-5F763722D5F2}"/>
              </a:ext>
            </a:extLst>
          </p:cNvPr>
          <p:cNvSpPr txBox="1"/>
          <p:nvPr/>
        </p:nvSpPr>
        <p:spPr>
          <a:xfrm>
            <a:off x="1016699" y="3968529"/>
            <a:ext cx="840162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="https://cs111.byu.edu/lab/lab07/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index.html#starter-files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"&gt;Lab 7 Starter Files&lt;/a&gt;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318091-A85C-C29F-83A3-9D0683954ED8}"/>
              </a:ext>
            </a:extLst>
          </p:cNvPr>
          <p:cNvSpPr txBox="1"/>
          <p:nvPr/>
        </p:nvSpPr>
        <p:spPr>
          <a:xfrm>
            <a:off x="1016699" y="5043178"/>
            <a:ext cx="840162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="#starter-files"&gt;Starter Files&lt;/a&gt;</a:t>
            </a:r>
          </a:p>
        </p:txBody>
      </p:sp>
    </p:spTree>
    <p:extLst>
      <p:ext uri="{BB962C8B-B14F-4D97-AF65-F5344CB8AC3E}">
        <p14:creationId xmlns:p14="http://schemas.microsoft.com/office/powerpoint/2010/main" val="1856956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AC467-23BD-C54C-C013-A97E1A728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EBA80-2C9E-F10B-63E4-BD9B92D11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17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E8A652-D1A9-EB17-B1F9-56CDD6912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Mailto</a:t>
            </a:r>
            <a:r>
              <a:rPr lang="en-US" dirty="0"/>
              <a:t>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FEE9B5-0061-6B3C-928C-95D5F9A80C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42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Hyperlinks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B6385-2280-613A-53BA-9B40A9A51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mailto</a:t>
            </a:r>
            <a:r>
              <a:rPr lang="en-US" dirty="0"/>
              <a:t>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E9AA1-AD36-918D-7928-89E12FEAE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90910"/>
          </a:xfrm>
        </p:spPr>
        <p:txBody>
          <a:bodyPr/>
          <a:lstStyle/>
          <a:p>
            <a:r>
              <a:rPr lang="en-US" dirty="0"/>
              <a:t>As the WWW was designed to connect research scientists and collaborators, the ability to send email was built into the HTTP protocol</a:t>
            </a:r>
          </a:p>
          <a:p>
            <a:r>
              <a:rPr lang="en-US" dirty="0"/>
              <a:t>This is done with a </a:t>
            </a:r>
            <a:r>
              <a:rPr lang="en-US" i="1" dirty="0"/>
              <a:t>mailto:</a:t>
            </a:r>
            <a:r>
              <a:rPr lang="en-US" dirty="0"/>
              <a:t> link</a:t>
            </a:r>
          </a:p>
          <a:p>
            <a:r>
              <a:rPr lang="en-US" dirty="0"/>
              <a:t>The format for this type of link is the text </a:t>
            </a:r>
            <a:r>
              <a:rPr lang="en-US" i="1" dirty="0"/>
              <a:t>mailto:</a:t>
            </a:r>
            <a:r>
              <a:rPr lang="en-US" dirty="0"/>
              <a:t> followed by an email address</a:t>
            </a:r>
          </a:p>
          <a:p>
            <a:endParaRPr lang="en-US" sz="3200" dirty="0"/>
          </a:p>
          <a:p>
            <a:r>
              <a:rPr lang="en-US" dirty="0"/>
              <a:t>Clicking on this type of link opens your system's default email client and starts composing a new email with the email address in the </a:t>
            </a:r>
            <a:r>
              <a:rPr lang="en-US" i="1" dirty="0"/>
              <a:t>To:</a:t>
            </a:r>
            <a:r>
              <a:rPr lang="en-US" dirty="0"/>
              <a:t> field</a:t>
            </a:r>
          </a:p>
          <a:p>
            <a:r>
              <a:rPr lang="en-US" dirty="0"/>
              <a:t>This is not used as much today as spammers like to harvest these links and use them to feed their spambots.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AB696E-0FB5-0850-8304-0A9ADC66BA2B}"/>
              </a:ext>
            </a:extLst>
          </p:cNvPr>
          <p:cNvSpPr txBox="1"/>
          <p:nvPr/>
        </p:nvSpPr>
        <p:spPr>
          <a:xfrm>
            <a:off x="1016699" y="4091078"/>
            <a:ext cx="8257303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You can email 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="mailto:tstephen@cs.byu.edu"&gt;Dr. Stephens&lt;/a&gt;</a:t>
            </a:r>
          </a:p>
        </p:txBody>
      </p:sp>
    </p:spTree>
    <p:extLst>
      <p:ext uri="{BB962C8B-B14F-4D97-AF65-F5344CB8AC3E}">
        <p14:creationId xmlns:p14="http://schemas.microsoft.com/office/powerpoint/2010/main" val="1199190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966D4-12E6-54B2-2C1A-DD3E65051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134AB-08FD-00ED-0CD0-88E46E6DE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365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DB1CB3-0D3F-34DF-E5E5-758506EB2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647A9D-2946-28D7-8E63-135B6C0061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3934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3A5B-E2EF-A949-24A3-9DDF4181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 in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176D-E5D0-A3D7-30C3-39878DCA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Beautiful Soup to find all the hyperlinks in a given HTML document.</a:t>
            </a:r>
          </a:p>
          <a:p>
            <a:pPr lvl="1"/>
            <a:r>
              <a:rPr lang="en-US" dirty="0"/>
              <a:t>You'll be doing this as part of Project 4.</a:t>
            </a:r>
          </a:p>
          <a:p>
            <a:r>
              <a:rPr lang="en-US" dirty="0"/>
              <a:t>Unfortunately, we can't just search for attributes</a:t>
            </a:r>
          </a:p>
          <a:p>
            <a:r>
              <a:rPr lang="en-US" dirty="0"/>
              <a:t>We have to search for tags, and then look at the attributes on those tags.</a:t>
            </a:r>
          </a:p>
          <a:p>
            <a:r>
              <a:rPr lang="en-US" dirty="0"/>
              <a:t>But that's okay, since we know all links (</a:t>
            </a:r>
            <a:r>
              <a:rPr lang="en-US" dirty="0" err="1"/>
              <a:t>hrefs</a:t>
            </a:r>
            <a:r>
              <a:rPr lang="en-US" dirty="0"/>
              <a:t>) are in the &lt;a&gt; tag</a:t>
            </a:r>
          </a:p>
        </p:txBody>
      </p:sp>
    </p:spTree>
    <p:extLst>
      <p:ext uri="{BB962C8B-B14F-4D97-AF65-F5344CB8AC3E}">
        <p14:creationId xmlns:p14="http://schemas.microsoft.com/office/powerpoint/2010/main" val="351922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3A5B-E2EF-A949-24A3-9DDF4181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 in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176D-E5D0-A3D7-30C3-39878DCA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start by finding all the &lt;a&gt; tags in the document</a:t>
            </a:r>
          </a:p>
          <a:p>
            <a:r>
              <a:rPr lang="en-US" dirty="0"/>
              <a:t>Then loop over each tag and get its </a:t>
            </a:r>
            <a:r>
              <a:rPr lang="en-US" dirty="0" err="1"/>
              <a:t>href</a:t>
            </a:r>
            <a:r>
              <a:rPr lang="en-US" dirty="0"/>
              <a:t> attribute value</a:t>
            </a:r>
          </a:p>
          <a:p>
            <a:r>
              <a:rPr lang="en-US" dirty="0"/>
              <a:t>Then you can process the link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59C431-AC7C-CE48-CCFD-F84ADE54DE50}"/>
              </a:ext>
            </a:extLst>
          </p:cNvPr>
          <p:cNvSpPr txBox="1"/>
          <p:nvPr/>
        </p:nvSpPr>
        <p:spPr>
          <a:xfrm>
            <a:off x="1016699" y="3261519"/>
            <a:ext cx="825730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requests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bs4 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BeautifulSoup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URL = "https://cs111.byu.edu"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resp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(URL)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soup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BeautifulSoup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(resp.text,"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html.parser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aTags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("a")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tag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aTags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tag.get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 #or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tag.attrs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#do something with the link here</a:t>
            </a:r>
          </a:p>
        </p:txBody>
      </p:sp>
    </p:spTree>
    <p:extLst>
      <p:ext uri="{BB962C8B-B14F-4D97-AF65-F5344CB8AC3E}">
        <p14:creationId xmlns:p14="http://schemas.microsoft.com/office/powerpoint/2010/main" val="256846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22521-E3F2-A205-9745-1BABD980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7DD74-87A2-5A36-B3E9-93274BC30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55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9067D0-901D-07EC-02A3-28DA6284B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PageRank and Project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1F73C4-6372-93E6-6933-8FBC63868D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271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29E67-EFC3-626E-8BB6-304924AA7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PageRank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EF6F7-1245-9761-E597-105A7681F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In 1998 when Google was created, it used the PageRank algorithm to determine which pages were most relevant for a given search</a:t>
            </a:r>
          </a:p>
          <a:p>
            <a:r>
              <a:rPr lang="en-US" dirty="0"/>
              <a:t>This worked by analyzing hyperlinks</a:t>
            </a:r>
          </a:p>
          <a:p>
            <a:r>
              <a:rPr lang="en-US" dirty="0"/>
              <a:t>A simplified form of PageRank works like this:</a:t>
            </a:r>
          </a:p>
          <a:p>
            <a:pPr lvl="1"/>
            <a:r>
              <a:rPr lang="en-US" dirty="0"/>
              <a:t>Crawl and read every page on the web.</a:t>
            </a:r>
          </a:p>
          <a:p>
            <a:pPr lvl="1"/>
            <a:r>
              <a:rPr lang="en-US" dirty="0"/>
              <a:t>For every page, count the number of other web pages that link to that page</a:t>
            </a:r>
          </a:p>
          <a:p>
            <a:pPr lvl="1"/>
            <a:r>
              <a:rPr lang="en-US" dirty="0"/>
              <a:t>That count (or some mathematical formula applied to that count) is the page's PageRank</a:t>
            </a:r>
          </a:p>
          <a:p>
            <a:pPr lvl="1"/>
            <a:r>
              <a:rPr lang="en-US" dirty="0"/>
              <a:t>For a given search, find all the pages that match and list them in descending order of their PageRank.</a:t>
            </a:r>
          </a:p>
          <a:p>
            <a:r>
              <a:rPr lang="en-US" dirty="0"/>
              <a:t>If you're interested in exactly how it worked, you can read the </a:t>
            </a:r>
            <a:r>
              <a:rPr lang="en-US" dirty="0">
                <a:hlinkClick r:id="rId2"/>
              </a:rPr>
              <a:t>PageRank Wikipedia article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757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3423F-55A8-DBB6-C7F1-CC16827D3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Counting in Project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272F3-349C-D077-436F-F5BC770B6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44719"/>
          </a:xfrm>
        </p:spPr>
        <p:txBody>
          <a:bodyPr/>
          <a:lstStyle/>
          <a:p>
            <a:r>
              <a:rPr lang="en-US" dirty="0"/>
              <a:t>You will be doing a similar type of calculation in Project 4</a:t>
            </a:r>
          </a:p>
          <a:p>
            <a:r>
              <a:rPr lang="en-US" dirty="0"/>
              <a:t>You will crawl the CS111 website and keep track of how many times each link was referenced.</a:t>
            </a:r>
          </a:p>
          <a:p>
            <a:r>
              <a:rPr lang="en-US" dirty="0"/>
              <a:t>Every time you encounter a link you either </a:t>
            </a:r>
          </a:p>
          <a:p>
            <a:pPr lvl="1"/>
            <a:r>
              <a:rPr lang="en-US" dirty="0"/>
              <a:t>add it to the list of links with a count of 1 if it's not in the list</a:t>
            </a:r>
          </a:p>
          <a:p>
            <a:pPr lvl="1"/>
            <a:r>
              <a:rPr lang="en-US" dirty="0"/>
              <a:t>increment its count by one if it is in the list</a:t>
            </a:r>
          </a:p>
          <a:p>
            <a:r>
              <a:rPr lang="en-US" dirty="0"/>
              <a:t>You'll want to use a dictionary to do this with the link as the key and the count as the value</a:t>
            </a:r>
          </a:p>
          <a:p>
            <a:r>
              <a:rPr lang="en-US" dirty="0"/>
              <a:t>You'll need to construct the full URL to use as the key so you don't have different entries for relative and absolute links.</a:t>
            </a:r>
          </a:p>
          <a:p>
            <a:pPr lvl="1"/>
            <a:r>
              <a:rPr lang="en-US" dirty="0"/>
              <a:t>You also need to remove section tags so all the links to a page are counted together and not individually.</a:t>
            </a:r>
          </a:p>
        </p:txBody>
      </p:sp>
    </p:spTree>
    <p:extLst>
      <p:ext uri="{BB962C8B-B14F-4D97-AF65-F5344CB8AC3E}">
        <p14:creationId xmlns:p14="http://schemas.microsoft.com/office/powerpoint/2010/main" val="39691581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2ED84-8B64-7DD2-136E-87FED9B83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Counting with a Dictionary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467C5-4389-9D06-0855-9A3535FA0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10037"/>
            <a:ext cx="8596668" cy="2031326"/>
          </a:xfrm>
        </p:spPr>
        <p:txBody>
          <a:bodyPr/>
          <a:lstStyle/>
          <a:p>
            <a:r>
              <a:rPr lang="en-US" dirty="0"/>
              <a:t>When done, the dictionary will contain every full URL found as its keys and for </a:t>
            </a:r>
            <a:r>
              <a:rPr lang="en-US"/>
              <a:t>each URL, </a:t>
            </a:r>
            <a:r>
              <a:rPr lang="en-US" dirty="0"/>
              <a:t>a count of how many times it was referenced.</a:t>
            </a:r>
          </a:p>
          <a:p>
            <a:r>
              <a:rPr lang="en-US" dirty="0"/>
              <a:t>You could then use this to do different types of analysis. We're going to use it to make a plot but more about that in a future lecture.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4A9FDC-10EB-F8F1-83E6-634B7DE9FB33}"/>
              </a:ext>
            </a:extLst>
          </p:cNvPr>
          <p:cNvSpPr txBox="1"/>
          <p:nvPr/>
        </p:nvSpPr>
        <p:spPr>
          <a:xfrm>
            <a:off x="1016699" y="1930400"/>
            <a:ext cx="8257303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link_counts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{}  # create an empty dictionary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the variable link contains a full URL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link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link_counts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link_counts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[link] += 1  # add 1 if it is already there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link_counts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[link] = 1  # add an initial count of 1 if not</a:t>
            </a:r>
          </a:p>
        </p:txBody>
      </p:sp>
    </p:spTree>
    <p:extLst>
      <p:ext uri="{BB962C8B-B14F-4D97-AF65-F5344CB8AC3E}">
        <p14:creationId xmlns:p14="http://schemas.microsoft.com/office/powerpoint/2010/main" val="2341384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38B68-3E55-643E-976A-FE14C397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URLs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09FD9-EB62-7F1B-FF80-DACCAC5AA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Default URLs are URLs that don't have an actual page name as part of the path: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They may or may not have a trailing forward slash (/).</a:t>
            </a:r>
          </a:p>
          <a:p>
            <a:r>
              <a:rPr lang="en-US" dirty="0"/>
              <a:t>When a web server receives a URL like this, it appends its default filename to the URL to get the correct file to load.</a:t>
            </a:r>
          </a:p>
          <a:p>
            <a:r>
              <a:rPr lang="en-US" dirty="0"/>
              <a:t>This default filename is usually </a:t>
            </a:r>
            <a:r>
              <a:rPr lang="en-US" b="1" dirty="0"/>
              <a:t>index.html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CC73AD-0314-7E15-32E2-6AA2C933EE7E}"/>
              </a:ext>
            </a:extLst>
          </p:cNvPr>
          <p:cNvSpPr txBox="1"/>
          <p:nvPr/>
        </p:nvSpPr>
        <p:spPr>
          <a:xfrm>
            <a:off x="1016699" y="2693220"/>
            <a:ext cx="8257303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https://byu.edu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https://cs111.byu.edu/lab/lab04/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36281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98267-73A4-7704-B82E-066974628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Hyperlinks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58917-991C-80C4-08ED-2288A987A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content of the </a:t>
            </a:r>
            <a:r>
              <a:rPr lang="en-US" i="1" dirty="0" err="1"/>
              <a:t>href</a:t>
            </a:r>
            <a:r>
              <a:rPr lang="en-US" dirty="0"/>
              <a:t> attribute in an &lt;a&gt; tag can have several different formats.</a:t>
            </a:r>
          </a:p>
          <a:p>
            <a:pPr lvl="1"/>
            <a:r>
              <a:rPr lang="en-US" dirty="0"/>
              <a:t>Absolute links – these contain complete URLs</a:t>
            </a:r>
          </a:p>
          <a:p>
            <a:pPr lvl="1"/>
            <a:r>
              <a:rPr lang="en-US" dirty="0"/>
              <a:t>Relative links – these are links relative to the current domain or page and don't contain complete URLs</a:t>
            </a:r>
          </a:p>
          <a:p>
            <a:pPr lvl="1"/>
            <a:r>
              <a:rPr lang="en-US" dirty="0"/>
              <a:t>Section links – these are a form of relative link that point at another part of the same page.</a:t>
            </a:r>
          </a:p>
          <a:p>
            <a:pPr lvl="1"/>
            <a:r>
              <a:rPr lang="en-US" dirty="0"/>
              <a:t>mailto: links – trigger the creating of an email message</a:t>
            </a:r>
          </a:p>
          <a:p>
            <a:r>
              <a:rPr lang="en-US" dirty="0"/>
              <a:t>The </a:t>
            </a:r>
            <a:r>
              <a:rPr lang="en-US" i="1" dirty="0" err="1"/>
              <a:t>src</a:t>
            </a:r>
            <a:r>
              <a:rPr lang="en-US" dirty="0"/>
              <a:t> attribute in an &lt;</a:t>
            </a:r>
            <a:r>
              <a:rPr lang="en-US" dirty="0" err="1"/>
              <a:t>img</a:t>
            </a:r>
            <a:r>
              <a:rPr lang="en-US" dirty="0"/>
              <a:t>&gt; tag can only have absolute and relative links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08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DD041-5B7E-16ED-D651-B50627939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BC4E5-CEBE-B1A1-C591-663DD6375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17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6A0062-C556-B452-AADF-0AFD4CC8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2A8D22-03C7-445A-C9F8-D63DB8D97E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81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BF0FA-85E8-CD96-5E42-FDBA394AF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A1C6A-4FCA-DAA0-077E-946D5D61B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hyperlink contains an absolute link, the value of the </a:t>
            </a:r>
            <a:r>
              <a:rPr lang="en-US" dirty="0" err="1"/>
              <a:t>href</a:t>
            </a:r>
            <a:r>
              <a:rPr lang="en-US" dirty="0"/>
              <a:t> or </a:t>
            </a:r>
            <a:r>
              <a:rPr lang="en-US" dirty="0" err="1"/>
              <a:t>src</a:t>
            </a:r>
            <a:r>
              <a:rPr lang="en-US" dirty="0"/>
              <a:t> attribute is a complete URL containing the protocol, the domain, and the path (which may be just /).</a:t>
            </a:r>
          </a:p>
          <a:p>
            <a:r>
              <a:rPr lang="en-US" dirty="0"/>
              <a:t>For example, all of the following contain absolute links: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A9BAEE-8C7C-ECE7-D9C5-1F5C13660647}"/>
              </a:ext>
            </a:extLst>
          </p:cNvPr>
          <p:cNvSpPr txBox="1"/>
          <p:nvPr/>
        </p:nvSpPr>
        <p:spPr>
          <a:xfrm>
            <a:off x="1016699" y="3385717"/>
            <a:ext cx="9494188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https://byu.edu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"&gt;BYU homepage&lt;/a&gt;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hw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/hw07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"&gt;Homework 7&lt;/a&gt;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https://frontierexplorer.org/data/FrontierExplorer036.pdf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 Issue 36&lt;/a&gt;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https://expandingfrontier.com/wp-content/uploads/2021/06/MS2-rotated-e1624401676511-1024x737.jpg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</p:txBody>
      </p:sp>
    </p:spTree>
    <p:extLst>
      <p:ext uri="{BB962C8B-B14F-4D97-AF65-F5344CB8AC3E}">
        <p14:creationId xmlns:p14="http://schemas.microsoft.com/office/powerpoint/2010/main" val="3738308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50A0-58EA-AA19-8BD0-92CEDEB5F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6D517-17A0-63AB-C446-2442324E3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884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F28046-E3F5-7109-3C12-C3B89D15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Links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19C549-81FD-8B02-C458-EC0D463C94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328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1524</TotalTime>
  <Words>1618</Words>
  <Application>Microsoft Office PowerPoint</Application>
  <PresentationFormat>Widescreen</PresentationFormat>
  <Paragraphs>150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Courier New</vt:lpstr>
      <vt:lpstr>Trebuchet MS</vt:lpstr>
      <vt:lpstr>Wingdings 3</vt:lpstr>
      <vt:lpstr>Facet</vt:lpstr>
      <vt:lpstr>1_Facet</vt:lpstr>
      <vt:lpstr>PowerPoint Presentation</vt:lpstr>
      <vt:lpstr>Hyperlinks</vt:lpstr>
      <vt:lpstr>Default URLs</vt:lpstr>
      <vt:lpstr>Types of Hyperlinks</vt:lpstr>
      <vt:lpstr>PowerPoint Presentation</vt:lpstr>
      <vt:lpstr>Absolute Links</vt:lpstr>
      <vt:lpstr>Absolute Links</vt:lpstr>
      <vt:lpstr>PowerPoint Presentation</vt:lpstr>
      <vt:lpstr>Relative Links</vt:lpstr>
      <vt:lpstr>Relative links</vt:lpstr>
      <vt:lpstr>Domain Relative Links</vt:lpstr>
      <vt:lpstr>Page Relative Links</vt:lpstr>
      <vt:lpstr>Example of generating URL from page relative links (1)</vt:lpstr>
      <vt:lpstr>Example of generating URL from page relative links (2)</vt:lpstr>
      <vt:lpstr>PowerPoint Presentation</vt:lpstr>
      <vt:lpstr>Section Links</vt:lpstr>
      <vt:lpstr>Section links</vt:lpstr>
      <vt:lpstr>PowerPoint Presentation</vt:lpstr>
      <vt:lpstr>Mailto Links</vt:lpstr>
      <vt:lpstr>mailto links</vt:lpstr>
      <vt:lpstr>PowerPoint Presentation</vt:lpstr>
      <vt:lpstr>Finding Hyperlinks</vt:lpstr>
      <vt:lpstr>Finding Hyperlinks in an HTML document</vt:lpstr>
      <vt:lpstr>Finding Hyperlinks in an HTML document</vt:lpstr>
      <vt:lpstr>PowerPoint Presentation</vt:lpstr>
      <vt:lpstr>PageRank and Project 4</vt:lpstr>
      <vt:lpstr>PageRank</vt:lpstr>
      <vt:lpstr>Link Counting in Project 4</vt:lpstr>
      <vt:lpstr>Link Counting with a Dictionary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Hyperlinks</dc:title>
  <dc:creator>Tom Stephens</dc:creator>
  <cp:lastModifiedBy>Tom Stephens</cp:lastModifiedBy>
  <cp:revision>12</cp:revision>
  <dcterms:created xsi:type="dcterms:W3CDTF">2023-08-05T00:16:25Z</dcterms:created>
  <dcterms:modified xsi:type="dcterms:W3CDTF">2024-04-01T20:09:32Z</dcterms:modified>
</cp:coreProperties>
</file>