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92" r:id="rId2"/>
    <p:sldId id="256" r:id="rId3"/>
    <p:sldId id="277" r:id="rId4"/>
    <p:sldId id="278" r:id="rId5"/>
    <p:sldId id="279" r:id="rId6"/>
    <p:sldId id="280" r:id="rId7"/>
    <p:sldId id="283" r:id="rId8"/>
    <p:sldId id="281" r:id="rId9"/>
    <p:sldId id="282" r:id="rId10"/>
    <p:sldId id="284" r:id="rId11"/>
    <p:sldId id="285" r:id="rId12"/>
    <p:sldId id="286" r:id="rId13"/>
    <p:sldId id="287" r:id="rId14"/>
    <p:sldId id="288" r:id="rId15"/>
    <p:sldId id="259" r:id="rId16"/>
    <p:sldId id="260" r:id="rId17"/>
    <p:sldId id="289" r:id="rId18"/>
    <p:sldId id="290" r:id="rId19"/>
    <p:sldId id="258" r:id="rId20"/>
    <p:sldId id="261" r:id="rId21"/>
    <p:sldId id="262" r:id="rId22"/>
    <p:sldId id="263" r:id="rId23"/>
    <p:sldId id="264" r:id="rId24"/>
    <p:sldId id="265" r:id="rId25"/>
    <p:sldId id="291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0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8/5/2024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artoon of a person sitting at a desk&#10;&#10;Description automatically generated">
            <a:extLst>
              <a:ext uri="{FF2B5EF4-FFF2-40B4-BE49-F238E27FC236}">
                <a16:creationId xmlns:a16="http://schemas.microsoft.com/office/drawing/2014/main" id="{DE8531C5-A27C-AD92-C35A-8A803F8367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2831" y="749471"/>
            <a:ext cx="5446338" cy="5359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22402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ABF7B-5A7F-A69B-DA0A-4576596DE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Disallow: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1B8158-5723-C65E-0602-DCEA20C599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is the most common entry in a robots.txt file</a:t>
            </a:r>
          </a:p>
          <a:p>
            <a:r>
              <a:rPr lang="en-US" dirty="0"/>
              <a:t>Each line gives a path that a robot is not supposed to visit.</a:t>
            </a:r>
          </a:p>
          <a:p>
            <a:r>
              <a:rPr lang="en-US" dirty="0"/>
              <a:t>If a link matches a path in a Disallow line before matching an Allow line, the link should not be visited.</a:t>
            </a:r>
          </a:p>
          <a:p>
            <a:r>
              <a:rPr lang="en-US" dirty="0"/>
              <a:t>There are a couple of special cases for the Disallow entries: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This allows everything – it's the same as not having a robots.txt file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This disallows everything on the site as '/' matches every path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26AB09C-DEDC-14D4-39DC-67FAC298C06D}"/>
              </a:ext>
            </a:extLst>
          </p:cNvPr>
          <p:cNvSpPr txBox="1"/>
          <p:nvPr/>
        </p:nvSpPr>
        <p:spPr>
          <a:xfrm>
            <a:off x="1016700" y="4843020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Disallow: /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B3FE342-C3BD-7ED5-4C3F-95401FDE02E2}"/>
              </a:ext>
            </a:extLst>
          </p:cNvPr>
          <p:cNvSpPr txBox="1"/>
          <p:nvPr/>
        </p:nvSpPr>
        <p:spPr>
          <a:xfrm>
            <a:off x="1016700" y="4036062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Disallow: 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2834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5CE00-0249-96F2-8EBC-D22981BAF2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Matching paths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CAF509-EEDE-25FC-55CD-AE54116903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easiest way to see if a path matches or not is to build a regular expression from the specified path</a:t>
            </a:r>
          </a:p>
          <a:p>
            <a:r>
              <a:rPr lang="en-US" dirty="0"/>
              <a:t>The one thing to be aware of is the wildcards</a:t>
            </a:r>
          </a:p>
          <a:p>
            <a:pPr lvl="1"/>
            <a:r>
              <a:rPr lang="en-US" dirty="0"/>
              <a:t>* - zero or more characters</a:t>
            </a:r>
          </a:p>
          <a:p>
            <a:pPr lvl="1"/>
            <a:r>
              <a:rPr lang="en-US" dirty="0"/>
              <a:t>? - a single character</a:t>
            </a:r>
          </a:p>
          <a:p>
            <a:r>
              <a:rPr lang="en-US" dirty="0"/>
              <a:t>Examples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6C3EA78-BA96-43B2-B021-2A5E5A61910A}"/>
              </a:ext>
            </a:extLst>
          </p:cNvPr>
          <p:cNvGraphicFramePr>
            <a:graphicFrameLocks noGrp="1"/>
          </p:cNvGraphicFramePr>
          <p:nvPr/>
        </p:nvGraphicFramePr>
        <p:xfrm>
          <a:off x="952107" y="4301851"/>
          <a:ext cx="832189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60948">
                  <a:extLst>
                    <a:ext uri="{9D8B030D-6E8A-4147-A177-3AD203B41FA5}">
                      <a16:colId xmlns:a16="http://schemas.microsoft.com/office/drawing/2014/main" val="1656337591"/>
                    </a:ext>
                  </a:extLst>
                </a:gridCol>
                <a:gridCol w="4160948">
                  <a:extLst>
                    <a:ext uri="{9D8B030D-6E8A-4147-A177-3AD203B41FA5}">
                      <a16:colId xmlns:a16="http://schemas.microsoft.com/office/drawing/2014/main" val="12684415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Path in Disallow: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Regular expression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58866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r"/"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8315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/data/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r"/data/"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3992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/data/images/*.jpg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r"/data/images/.*\.jpg"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64070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/data/images/character??.</a:t>
                      </a:r>
                      <a:r>
                        <a:rPr lang="en-US" dirty="0" err="1"/>
                        <a:t>png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r"/data/images/character..\.</a:t>
                      </a:r>
                      <a:r>
                        <a:rPr lang="en-US" dirty="0" err="1"/>
                        <a:t>png</a:t>
                      </a:r>
                      <a:r>
                        <a:rPr lang="en-US" dirty="0"/>
                        <a:t>"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877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2496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E6775-AD35-A416-9E72-6CCF11BBE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Crawl-delay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7CAA6B-431B-22F9-F45D-0980200ACF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is </a:t>
            </a:r>
            <a:r>
              <a:rPr lang="en-US"/>
              <a:t>not an </a:t>
            </a:r>
            <a:r>
              <a:rPr lang="en-US" dirty="0"/>
              <a:t>"official" part of a robots.txt file but some bots do honor it (Google does not)</a:t>
            </a:r>
          </a:p>
          <a:p>
            <a:r>
              <a:rPr lang="en-US" dirty="0"/>
              <a:t>The number specified is basically a number of seconds that must elapse between requests to the site.</a:t>
            </a:r>
          </a:p>
          <a:p>
            <a:pPr lvl="1"/>
            <a:r>
              <a:rPr lang="en-US" dirty="0"/>
              <a:t>e.g. a value of 10 means the bot should limit its requests to one very 10 seconds.</a:t>
            </a:r>
          </a:p>
          <a:p>
            <a:r>
              <a:rPr lang="en-US" dirty="0"/>
              <a:t>While you are not "required" to follow this command, it is good etiquette to do so.</a:t>
            </a:r>
          </a:p>
        </p:txBody>
      </p:sp>
    </p:spTree>
    <p:extLst>
      <p:ext uri="{BB962C8B-B14F-4D97-AF65-F5344CB8AC3E}">
        <p14:creationId xmlns:p14="http://schemas.microsoft.com/office/powerpoint/2010/main" val="20369619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C3FA8-4CC8-3045-AE13-1EDFB5739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4F444B-637F-087C-2DDE-6266B0B678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3194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7303983-3DAC-D9AC-7DFA-0EBADE0E0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Scraping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A1A54F-360F-FFED-DAA4-117F68428A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7102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802819-2E8C-7E68-9D02-72DF6ABBD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Scraping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340567-3259-1AFD-2782-8457D4D6A9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is very common to want to extract data from websites to use in some sort of analysis.</a:t>
            </a:r>
          </a:p>
          <a:p>
            <a:r>
              <a:rPr lang="en-US" dirty="0"/>
              <a:t>For a single page we might be able to do it by hand, but as the number of pages grows, or if it changes frequently, this can get tedious.</a:t>
            </a:r>
          </a:p>
          <a:p>
            <a:r>
              <a:rPr lang="en-US" dirty="0"/>
              <a:t>Downloading the HTML page gives you the data but has all the tags in it.</a:t>
            </a:r>
          </a:p>
          <a:p>
            <a:r>
              <a:rPr lang="en-US" dirty="0"/>
              <a:t>We need to be able to extract the data from the tags.</a:t>
            </a:r>
          </a:p>
          <a:p>
            <a:r>
              <a:rPr lang="en-US" dirty="0"/>
              <a:t>This process is generally known as web scraping or data scraping.</a:t>
            </a:r>
          </a:p>
        </p:txBody>
      </p:sp>
    </p:spTree>
    <p:extLst>
      <p:ext uri="{BB962C8B-B14F-4D97-AF65-F5344CB8AC3E}">
        <p14:creationId xmlns:p14="http://schemas.microsoft.com/office/powerpoint/2010/main" val="3461245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56963-C307-E927-1E28-21A5B1CA7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the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D34860-99B5-B8A5-C8F4-7AC174BC26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you are web scraping, you must understand the structure of the page you are trying to extract data from.</a:t>
            </a:r>
          </a:p>
          <a:p>
            <a:pPr lvl="1"/>
            <a:r>
              <a:rPr lang="en-US" dirty="0"/>
              <a:t>Download the page source and look at it</a:t>
            </a:r>
          </a:p>
          <a:p>
            <a:pPr lvl="1"/>
            <a:r>
              <a:rPr lang="en-US" dirty="0"/>
              <a:t>Get the page and use </a:t>
            </a:r>
            <a:r>
              <a:rPr lang="en-US" dirty="0" err="1"/>
              <a:t>BeautifulSoup's</a:t>
            </a:r>
            <a:r>
              <a:rPr lang="en-US" dirty="0"/>
              <a:t> prettify() function to make it more readable if necessary</a:t>
            </a:r>
          </a:p>
          <a:p>
            <a:r>
              <a:rPr lang="en-US" dirty="0"/>
              <a:t>Look at the tags and attributes on the data you want to extract</a:t>
            </a:r>
          </a:p>
          <a:p>
            <a:pPr lvl="1"/>
            <a:r>
              <a:rPr lang="en-US" dirty="0"/>
              <a:t>Are there patterns?</a:t>
            </a:r>
          </a:p>
          <a:p>
            <a:pPr lvl="1"/>
            <a:r>
              <a:rPr lang="en-US" dirty="0"/>
              <a:t>Are there specific tags or attributes used?</a:t>
            </a:r>
          </a:p>
          <a:p>
            <a:r>
              <a:rPr lang="en-US" dirty="0"/>
              <a:t>Understanding how the page is constructed will help you in writing a script to extract the data you need.</a:t>
            </a:r>
          </a:p>
        </p:txBody>
      </p:sp>
    </p:spTree>
    <p:extLst>
      <p:ext uri="{BB962C8B-B14F-4D97-AF65-F5344CB8AC3E}">
        <p14:creationId xmlns:p14="http://schemas.microsoft.com/office/powerpoint/2010/main" val="10718943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A5970-C6FF-CAC3-E6D0-426D8BE75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B1A3C4-974F-9C2E-F318-BB0F57F04A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6245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A0E2558-4B25-E639-59DB-9BDFAEB39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Specific Tags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E11CB7-0B4E-59B2-739A-2DA0FA9DF1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3705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AC9E66-7DC6-A263-81A5-365B64E84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Tags with specific attributes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FCAB0E-91C8-D2B7-1910-C89CC0D611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781484"/>
          </a:xfrm>
        </p:spPr>
        <p:txBody>
          <a:bodyPr/>
          <a:lstStyle/>
          <a:p>
            <a:r>
              <a:rPr lang="en-US" dirty="0"/>
              <a:t>Previously we showed you how to find all instances of a tag within a document using the </a:t>
            </a:r>
            <a:r>
              <a:rPr lang="en-US" dirty="0" err="1"/>
              <a:t>find_all</a:t>
            </a:r>
            <a:r>
              <a:rPr lang="en-US" dirty="0"/>
              <a:t>() method. But it can do more</a:t>
            </a:r>
          </a:p>
          <a:p>
            <a:r>
              <a:rPr lang="en-US" dirty="0"/>
              <a:t>Often you don't want all the tags but rather ones with specific attributes or even attribute values.</a:t>
            </a:r>
          </a:p>
          <a:p>
            <a:r>
              <a:rPr lang="en-US" dirty="0"/>
              <a:t>To find all instances of a tag with a specific, known attribute name, you can use the </a:t>
            </a:r>
            <a:r>
              <a:rPr lang="en-US" dirty="0" err="1"/>
              <a:t>find_all</a:t>
            </a:r>
            <a:r>
              <a:rPr lang="en-US" dirty="0"/>
              <a:t>() function in this form</a:t>
            </a:r>
          </a:p>
          <a:p>
            <a:endParaRPr lang="en-US" dirty="0"/>
          </a:p>
          <a:p>
            <a:pPr lvl="1"/>
            <a:r>
              <a:rPr lang="en-US" dirty="0"/>
              <a:t>This finds all instances of &lt;tag&gt; that have the &lt;attribute&gt; attribute (regardless of its value) and ignores all others</a:t>
            </a:r>
          </a:p>
          <a:p>
            <a:pPr lvl="1"/>
            <a:r>
              <a:rPr lang="en-US" dirty="0"/>
              <a:t>It returns a list of Tag objects</a:t>
            </a:r>
          </a:p>
          <a:p>
            <a:r>
              <a:rPr lang="en-US" dirty="0"/>
              <a:t>The following would find all the images with a height attribute: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7D461BC-545B-87DF-AB42-A01974B7A1E4}"/>
              </a:ext>
            </a:extLst>
          </p:cNvPr>
          <p:cNvSpPr txBox="1"/>
          <p:nvPr/>
        </p:nvSpPr>
        <p:spPr>
          <a:xfrm>
            <a:off x="1016700" y="4115402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tags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('&lt;tag&gt;',&lt;attribute&gt;=True)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44111B-6DE7-64F5-0F77-5299BB119E4C}"/>
              </a:ext>
            </a:extLst>
          </p:cNvPr>
          <p:cNvSpPr txBox="1"/>
          <p:nvPr/>
        </p:nvSpPr>
        <p:spPr>
          <a:xfrm>
            <a:off x="1016700" y="6063734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tags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',height=True)</a:t>
            </a:r>
          </a:p>
        </p:txBody>
      </p:sp>
    </p:spTree>
    <p:extLst>
      <p:ext uri="{BB962C8B-B14F-4D97-AF65-F5344CB8AC3E}">
        <p14:creationId xmlns:p14="http://schemas.microsoft.com/office/powerpoint/2010/main" val="1227979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Data Scraping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4856B-22BC-598F-6BCF-385DC167E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tags with specific attribute 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122020-1D0F-C899-5F23-22D7EBA167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we want to find tags with specific attributes and attribute values, we can use the </a:t>
            </a:r>
            <a:r>
              <a:rPr lang="en-US" dirty="0" err="1"/>
              <a:t>find_all</a:t>
            </a:r>
            <a:r>
              <a:rPr lang="en-US" dirty="0"/>
              <a:t>() function again:</a:t>
            </a:r>
          </a:p>
          <a:p>
            <a:endParaRPr lang="en-US" dirty="0"/>
          </a:p>
          <a:p>
            <a:pPr lvl="1"/>
            <a:r>
              <a:rPr lang="en-US" dirty="0"/>
              <a:t>The first argument is the tag name</a:t>
            </a:r>
          </a:p>
          <a:p>
            <a:pPr lvl="1"/>
            <a:r>
              <a:rPr lang="en-US" dirty="0"/>
              <a:t>The second argument is a dictionary with the attribute as the key and the attribute value as the dictionary value</a:t>
            </a:r>
          </a:p>
          <a:p>
            <a:r>
              <a:rPr lang="en-US" dirty="0"/>
              <a:t>This would find all the 'tr' tags with an 'id' attribute with "data" as its value:</a:t>
            </a:r>
          </a:p>
          <a:p>
            <a:endParaRPr lang="en-US" dirty="0"/>
          </a:p>
          <a:p>
            <a:r>
              <a:rPr lang="en-US" dirty="0"/>
              <a:t>If you're only matching a single tag, you can also use: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8983EE1-C0B1-B776-CD30-160AA29344E5}"/>
              </a:ext>
            </a:extLst>
          </p:cNvPr>
          <p:cNvSpPr txBox="1"/>
          <p:nvPr/>
        </p:nvSpPr>
        <p:spPr>
          <a:xfrm>
            <a:off x="1016700" y="2616540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tags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('&lt;tag&gt;',{'&lt;attribute&gt;':'&lt;value&gt;'})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D40D070-78C4-62F3-75F3-3E8871DD35C4}"/>
              </a:ext>
            </a:extLst>
          </p:cNvPr>
          <p:cNvSpPr txBox="1"/>
          <p:nvPr/>
        </p:nvSpPr>
        <p:spPr>
          <a:xfrm>
            <a:off x="1016700" y="4889971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tags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('tr',{'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id':'data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'})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9D92466-019C-DD36-89FA-BE424BAF0220}"/>
              </a:ext>
            </a:extLst>
          </p:cNvPr>
          <p:cNvSpPr txBox="1"/>
          <p:nvPr/>
        </p:nvSpPr>
        <p:spPr>
          <a:xfrm>
            <a:off x="1016700" y="5856697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tags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('tr', id='data')</a:t>
            </a:r>
          </a:p>
        </p:txBody>
      </p:sp>
    </p:spTree>
    <p:extLst>
      <p:ext uri="{BB962C8B-B14F-4D97-AF65-F5344CB8AC3E}">
        <p14:creationId xmlns:p14="http://schemas.microsoft.com/office/powerpoint/2010/main" val="24916417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2394C-E96A-36C2-2A28-442364A09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Searching multiple tags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A90497-E791-B027-471F-70533F509D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It's also possible to search for different tags that have the same attribute or same attribute and value.</a:t>
            </a:r>
          </a:p>
          <a:p>
            <a:r>
              <a:rPr lang="en-US" dirty="0"/>
              <a:t>Instead of passing in a single tag as the first argument to </a:t>
            </a:r>
            <a:r>
              <a:rPr lang="en-US" dirty="0" err="1"/>
              <a:t>find_all</a:t>
            </a:r>
            <a:r>
              <a:rPr lang="en-US" dirty="0"/>
              <a:t>() you pass in a list of tags</a:t>
            </a:r>
          </a:p>
          <a:p>
            <a:r>
              <a:rPr lang="en-US" dirty="0"/>
              <a:t>This finds all the 'p' and 'h1' tags that have an 'id' attribute</a:t>
            </a:r>
          </a:p>
          <a:p>
            <a:endParaRPr lang="en-US" dirty="0"/>
          </a:p>
          <a:p>
            <a:r>
              <a:rPr lang="en-US" dirty="0"/>
              <a:t>This finds all the 'h1' and 'tr' tags that have the 'id' attribute with "header" as its value: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EB66807-677E-A261-B53C-F2A0B7E3F57B}"/>
              </a:ext>
            </a:extLst>
          </p:cNvPr>
          <p:cNvSpPr txBox="1"/>
          <p:nvPr/>
        </p:nvSpPr>
        <p:spPr>
          <a:xfrm>
            <a:off x="1016700" y="3820070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tags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(['p','h1'], id=True)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7ED67C9-6D3C-50AC-B174-AE4912E9FE34}"/>
              </a:ext>
            </a:extLst>
          </p:cNvPr>
          <p:cNvSpPr txBox="1"/>
          <p:nvPr/>
        </p:nvSpPr>
        <p:spPr>
          <a:xfrm>
            <a:off x="1016700" y="4999143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tags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(['h1','tr'], {'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id':'header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'}) </a:t>
            </a:r>
          </a:p>
        </p:txBody>
      </p:sp>
    </p:spTree>
    <p:extLst>
      <p:ext uri="{BB962C8B-B14F-4D97-AF65-F5344CB8AC3E}">
        <p14:creationId xmlns:p14="http://schemas.microsoft.com/office/powerpoint/2010/main" val="1133947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9EDE6-76A4-FCE7-5630-0590D7AC6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Searching for multiple attributes and 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E1F883-97BF-7B57-86F0-0416576A8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Since the collection of attributes and values to search for is a dictionary, we can add additional attribute-value pairs by adding entries to the dictionary</a:t>
            </a:r>
          </a:p>
          <a:p>
            <a:pPr marL="0" indent="0">
              <a:buNone/>
            </a:pPr>
            <a:endParaRPr lang="en-US" sz="3200" dirty="0"/>
          </a:p>
          <a:p>
            <a:pPr lvl="1"/>
            <a:r>
              <a:rPr lang="en-US" dirty="0"/>
              <a:t>The tag must have all the attribute-value pairs specified to match</a:t>
            </a:r>
          </a:p>
          <a:p>
            <a:pPr lvl="1"/>
            <a:endParaRPr lang="en-US" sz="1200" dirty="0"/>
          </a:p>
          <a:p>
            <a:r>
              <a:rPr lang="en-US" dirty="0"/>
              <a:t>If you want to have different possible values for a single attribute, make the value for that attribute in the dictionary into a list containing the possible values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17FBD71-2942-BA0C-2430-42E568A12F3D}"/>
              </a:ext>
            </a:extLst>
          </p:cNvPr>
          <p:cNvSpPr txBox="1"/>
          <p:nvPr/>
        </p:nvSpPr>
        <p:spPr>
          <a:xfrm>
            <a:off x="1016700" y="2981807"/>
            <a:ext cx="8257302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tags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(['h1','tr','p'],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{'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id':'header','data':'index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'})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5C0A20C-EBE9-E11D-EC36-1AE98C28B0F7}"/>
              </a:ext>
            </a:extLst>
          </p:cNvPr>
          <p:cNvSpPr txBox="1"/>
          <p:nvPr/>
        </p:nvSpPr>
        <p:spPr>
          <a:xfrm>
            <a:off x="1016700" y="5283519"/>
            <a:ext cx="8257302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tags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(['h1','tr','p'],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{'id':['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header','start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'],'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data':'index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'}) </a:t>
            </a:r>
          </a:p>
        </p:txBody>
      </p:sp>
    </p:spTree>
    <p:extLst>
      <p:ext uri="{BB962C8B-B14F-4D97-AF65-F5344CB8AC3E}">
        <p14:creationId xmlns:p14="http://schemas.microsoft.com/office/powerpoint/2010/main" val="1083455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95E02-96E1-C191-CA43-6B61229C3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Regular Expressions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3FFEC0-9789-BF1C-A491-A730A76C1E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 mentioned in a previous lecture, you can use regular expressions to select tags, attributes, or values</a:t>
            </a:r>
          </a:p>
          <a:p>
            <a:r>
              <a:rPr lang="en-US" dirty="0"/>
              <a:t>To do so, you must first compile the regular expression to it can be used.</a:t>
            </a:r>
          </a:p>
          <a:p>
            <a:r>
              <a:rPr lang="en-US" dirty="0"/>
              <a:t>This is done using the </a:t>
            </a:r>
            <a:r>
              <a:rPr lang="en-US" dirty="0" err="1"/>
              <a:t>re.compile</a:t>
            </a:r>
            <a:r>
              <a:rPr lang="en-US" dirty="0"/>
              <a:t>() function</a:t>
            </a:r>
          </a:p>
          <a:p>
            <a:endParaRPr lang="en-US" dirty="0"/>
          </a:p>
          <a:p>
            <a:r>
              <a:rPr lang="en-US" dirty="0"/>
              <a:t>This returns a regular expression object that you can bind to a name and use repeatedly or just put the </a:t>
            </a:r>
            <a:r>
              <a:rPr lang="en-US" dirty="0" err="1"/>
              <a:t>re.compile</a:t>
            </a:r>
            <a:r>
              <a:rPr lang="en-US" dirty="0"/>
              <a:t>() expression right where you want the regex to be used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AB1F9B0-CB97-2855-27CE-03282FD21D3D}"/>
              </a:ext>
            </a:extLst>
          </p:cNvPr>
          <p:cNvSpPr txBox="1"/>
          <p:nvPr/>
        </p:nvSpPr>
        <p:spPr>
          <a:xfrm>
            <a:off x="1016700" y="3820793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re.compile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(&lt;regex string&gt;)</a:t>
            </a:r>
          </a:p>
        </p:txBody>
      </p:sp>
    </p:spTree>
    <p:extLst>
      <p:ext uri="{BB962C8B-B14F-4D97-AF65-F5344CB8AC3E}">
        <p14:creationId xmlns:p14="http://schemas.microsoft.com/office/powerpoint/2010/main" val="21195950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F793F-8E2C-E351-EF1A-9F204235A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Regular Expressions (examples)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1B94E5-97D0-8002-7695-D6EE7A8041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299731"/>
            <a:ext cx="8596668" cy="3741631"/>
          </a:xfrm>
        </p:spPr>
        <p:txBody>
          <a:bodyPr/>
          <a:lstStyle/>
          <a:p>
            <a:r>
              <a:rPr lang="en-US" dirty="0"/>
              <a:t>This creates a regular expression that matches </a:t>
            </a:r>
            <a:r>
              <a:rPr lang="en-US" i="1" dirty="0"/>
              <a:t>data</a:t>
            </a:r>
            <a:r>
              <a:rPr lang="en-US" dirty="0"/>
              <a:t> followed by zero or more digits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This searches for any 'td' or 'p' tags that have the 'id' attribute with a value that matches the regular expression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This uses the regex multiple time as the value for different attributes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FFC626D-5FF9-F163-CBBE-866D377AC335}"/>
              </a:ext>
            </a:extLst>
          </p:cNvPr>
          <p:cNvSpPr txBox="1"/>
          <p:nvPr/>
        </p:nvSpPr>
        <p:spPr>
          <a:xfrm>
            <a:off x="1016700" y="1930400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data_index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re.compile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r'data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\d*')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29D5603-3FEA-4E09-6C34-F8AF0637CFB4}"/>
              </a:ext>
            </a:extLst>
          </p:cNvPr>
          <p:cNvSpPr txBox="1"/>
          <p:nvPr/>
        </p:nvSpPr>
        <p:spPr>
          <a:xfrm>
            <a:off x="1016700" y="3297366"/>
            <a:ext cx="8257302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results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(['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td','p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'],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{'id':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re.compile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r'data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\d*')})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2DED2ED-E950-386A-040E-C3B781D739E5}"/>
              </a:ext>
            </a:extLst>
          </p:cNvPr>
          <p:cNvSpPr txBox="1"/>
          <p:nvPr/>
        </p:nvSpPr>
        <p:spPr>
          <a:xfrm>
            <a:off x="1016700" y="4902654"/>
            <a:ext cx="8257302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results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(['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td','p','tr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'],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{'id':data_index,'title':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data_index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})</a:t>
            </a:r>
          </a:p>
        </p:txBody>
      </p:sp>
    </p:spTree>
    <p:extLst>
      <p:ext uri="{BB962C8B-B14F-4D97-AF65-F5344CB8AC3E}">
        <p14:creationId xmlns:p14="http://schemas.microsoft.com/office/powerpoint/2010/main" val="4272071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2814-CD8B-31E2-C4F8-AD23F8E5D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B9893E-A449-FDA5-FB03-BE8781C0C1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897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AA6EF-528C-31A3-B3E8-E4271DEAD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Robots.txt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6AA9D2-E42A-60A5-F02F-D748BF2A54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14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3B9F6-E26B-EC39-143E-EBFEAB356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Human vs. Computer web browsing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B0122D-C95A-C009-10A3-4730CB1F93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Webpages are designed for human interaction</a:t>
            </a:r>
          </a:p>
          <a:p>
            <a:r>
              <a:rPr lang="en-US" dirty="0"/>
              <a:t>Automated tools (bots) can access pages faster and more broadly on a site than any person interacting with the site.</a:t>
            </a:r>
          </a:p>
          <a:p>
            <a:r>
              <a:rPr lang="en-US" dirty="0"/>
              <a:t>This can potentially cause problems</a:t>
            </a:r>
          </a:p>
          <a:p>
            <a:pPr lvl="1"/>
            <a:r>
              <a:rPr lang="en-US" dirty="0"/>
              <a:t>Bandwidth costs money – bots constantly downloading large files increases costs for site owners</a:t>
            </a:r>
          </a:p>
          <a:p>
            <a:pPr lvl="1"/>
            <a:r>
              <a:rPr lang="en-US" dirty="0"/>
              <a:t>Bandwidth is finite – bots downloading lots of files, large or small, limits the bandwidth available to human users</a:t>
            </a:r>
          </a:p>
          <a:p>
            <a:pPr lvl="1"/>
            <a:r>
              <a:rPr lang="en-US" dirty="0"/>
              <a:t>Server resources are finite – large numbers of connections from a bot limits connections for human visitors effectively creating a Denial of Service (DOS) attack on the server.</a:t>
            </a:r>
          </a:p>
        </p:txBody>
      </p:sp>
    </p:spTree>
    <p:extLst>
      <p:ext uri="{BB962C8B-B14F-4D97-AF65-F5344CB8AC3E}">
        <p14:creationId xmlns:p14="http://schemas.microsoft.com/office/powerpoint/2010/main" val="2494832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79454-8F8E-8A3A-1B7A-C091340B4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robots.txt file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33F988-1E8C-1CA1-110E-4D7744A327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important part of crawling a website is respecting the site's </a:t>
            </a:r>
            <a:r>
              <a:rPr lang="en-US" b="1" dirty="0"/>
              <a:t>robots.txt </a:t>
            </a:r>
            <a:r>
              <a:rPr lang="en-US" dirty="0"/>
              <a:t>file</a:t>
            </a:r>
          </a:p>
          <a:p>
            <a:r>
              <a:rPr lang="en-US" dirty="0"/>
              <a:t>This is a file that tells automated web tools how they can interact with the site.</a:t>
            </a:r>
          </a:p>
          <a:p>
            <a:r>
              <a:rPr lang="en-US" b="1" dirty="0"/>
              <a:t>If you plan on visiting/downloading a large number of pages on a website with an automated tool, this should be the first page you download. </a:t>
            </a:r>
            <a:r>
              <a:rPr lang="en-US" b="1" dirty="0">
                <a:solidFill>
                  <a:srgbClr val="FF0000"/>
                </a:solidFill>
              </a:rPr>
              <a:t>Always!</a:t>
            </a:r>
          </a:p>
          <a:p>
            <a:r>
              <a:rPr lang="en-US" dirty="0"/>
              <a:t>At the very least, the file describes directories and files that you should not access.</a:t>
            </a:r>
          </a:p>
          <a:p>
            <a:r>
              <a:rPr lang="en-US" dirty="0"/>
              <a:t>It might also specify how fast you can send queries to the site</a:t>
            </a:r>
          </a:p>
        </p:txBody>
      </p:sp>
    </p:spTree>
    <p:extLst>
      <p:ext uri="{BB962C8B-B14F-4D97-AF65-F5344CB8AC3E}">
        <p14:creationId xmlns:p14="http://schemas.microsoft.com/office/powerpoint/2010/main" val="33668551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7121E-D28D-3E11-9B79-DA736E1B3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Robots.txt contents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B5A8A5-6F50-9999-F972-E3768D2021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four main parts to a robots.txt file</a:t>
            </a:r>
          </a:p>
          <a:p>
            <a:pPr lvl="1"/>
            <a:r>
              <a:rPr lang="en-US" b="1" dirty="0"/>
              <a:t>User-agent:</a:t>
            </a:r>
            <a:r>
              <a:rPr lang="en-US" dirty="0"/>
              <a:t> specification – specify which robots the following lines apply to</a:t>
            </a:r>
          </a:p>
          <a:p>
            <a:pPr lvl="1"/>
            <a:r>
              <a:rPr lang="en-US" b="1" dirty="0"/>
              <a:t>Allow:</a:t>
            </a:r>
            <a:r>
              <a:rPr lang="en-US" dirty="0"/>
              <a:t> lines – paths that the robot is explicitly allowed to visit</a:t>
            </a:r>
          </a:p>
          <a:p>
            <a:pPr lvl="1"/>
            <a:r>
              <a:rPr lang="en-US" b="1" dirty="0"/>
              <a:t>Disallow:</a:t>
            </a:r>
            <a:r>
              <a:rPr lang="en-US" dirty="0"/>
              <a:t> lines – paths that the robot is not allowed to visit</a:t>
            </a:r>
          </a:p>
          <a:p>
            <a:pPr lvl="1"/>
            <a:r>
              <a:rPr lang="en-US" b="1" dirty="0"/>
              <a:t>Crawl-delay:</a:t>
            </a:r>
            <a:r>
              <a:rPr lang="en-US" dirty="0"/>
              <a:t> lines – time, in seconds that the robot must allow to pass between requests.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E0DE713-F727-2EFC-612C-21C293171336}"/>
              </a:ext>
            </a:extLst>
          </p:cNvPr>
          <p:cNvSpPr txBox="1"/>
          <p:nvPr/>
        </p:nvSpPr>
        <p:spPr>
          <a:xfrm>
            <a:off x="1016700" y="4569643"/>
            <a:ext cx="8257302" cy="123110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User-agent: *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Crawl-delay: 10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Disallow: /data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Disallow: /sites/default/files/episodes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61702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9AA0B-3580-D07B-9E25-955D8BBB8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Processing a robots.txt file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573C43-BD84-6ADC-893B-5B4E690FAF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you process a robots.txt file, you proceed top to bottom and stop at the first match</a:t>
            </a:r>
          </a:p>
          <a:p>
            <a:r>
              <a:rPr lang="en-US" dirty="0"/>
              <a:t>You use the rules in the first section that matches your user agent (more on that on the next slide)</a:t>
            </a:r>
          </a:p>
          <a:p>
            <a:r>
              <a:rPr lang="en-US" dirty="0"/>
              <a:t>When looking at a link, you start down the list of allow and disallow rules and the first one that match the link you're looking at is the one that applies.</a:t>
            </a:r>
          </a:p>
        </p:txBody>
      </p:sp>
    </p:spTree>
    <p:extLst>
      <p:ext uri="{BB962C8B-B14F-4D97-AF65-F5344CB8AC3E}">
        <p14:creationId xmlns:p14="http://schemas.microsoft.com/office/powerpoint/2010/main" val="10038404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75465-0963-6AE1-1CA1-9968671F76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User-agent: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C1335-C347-A7FB-7678-51A5C2DB0B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92759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As part of the HTTP protocol, every program performing a web query must send a "User-agent" string identifying it.</a:t>
            </a:r>
          </a:p>
          <a:p>
            <a:r>
              <a:rPr lang="en-US" dirty="0"/>
              <a:t>This can be anything the program wants it to be:</a:t>
            </a:r>
          </a:p>
          <a:p>
            <a:pPr lvl="1"/>
            <a:r>
              <a:rPr lang="en-US" dirty="0"/>
              <a:t>My current Firefox browser uses: "</a:t>
            </a:r>
            <a:r>
              <a:rPr lang="en-US" i="1" dirty="0"/>
              <a:t>Mozilla/5.0 (Windows NT 10.0; Win64; x64; rv:109.0) Gecko/20100101 Firefox/119.0</a:t>
            </a:r>
            <a:r>
              <a:rPr lang="en-US" dirty="0"/>
              <a:t>"</a:t>
            </a:r>
          </a:p>
          <a:p>
            <a:pPr lvl="1"/>
            <a:r>
              <a:rPr lang="en-US" dirty="0"/>
              <a:t>My Current Google Chrome uses: "</a:t>
            </a:r>
            <a:r>
              <a:rPr lang="en-US" i="1" dirty="0"/>
              <a:t>Mozilla/5.0 (Windows NT 10.0; Win64; x64) </a:t>
            </a:r>
            <a:r>
              <a:rPr lang="en-US" i="1" dirty="0" err="1"/>
              <a:t>AppleWebKit</a:t>
            </a:r>
            <a:r>
              <a:rPr lang="en-US" i="1" dirty="0"/>
              <a:t>/537.36 (KHTML, like Gecko) Chrome/119.0.0.0 Safari/537.36</a:t>
            </a:r>
            <a:r>
              <a:rPr lang="en-US" dirty="0"/>
              <a:t>"</a:t>
            </a:r>
          </a:p>
          <a:p>
            <a:pPr lvl="1"/>
            <a:r>
              <a:rPr lang="en-US" dirty="0"/>
              <a:t>Python's request library uses: "</a:t>
            </a:r>
            <a:r>
              <a:rPr lang="en-US" i="1" dirty="0"/>
              <a:t>Python-requests/2.31.0</a:t>
            </a:r>
            <a:r>
              <a:rPr lang="en-US" dirty="0"/>
              <a:t>" (the number at the end is the version number of the library)</a:t>
            </a:r>
          </a:p>
          <a:p>
            <a:r>
              <a:rPr lang="en-US" dirty="0"/>
              <a:t>In the robots.txt file, you can specify different rules for different robots by specifying what user agent applies to which section of the file.</a:t>
            </a:r>
          </a:p>
          <a:p>
            <a:r>
              <a:rPr lang="en-US" dirty="0"/>
              <a:t>However, most robots.txt files just specify '*' signifying that the rules apply to all bots.</a:t>
            </a:r>
          </a:p>
        </p:txBody>
      </p:sp>
    </p:spTree>
    <p:extLst>
      <p:ext uri="{BB962C8B-B14F-4D97-AF65-F5344CB8AC3E}">
        <p14:creationId xmlns:p14="http://schemas.microsoft.com/office/powerpoint/2010/main" val="40768687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5CC14-ABF5-16A2-FB6A-7EC39BD65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Allow: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D7408-FB31-79A6-C1F9-7F954C0E10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Lines that begin with Allow: contain paths that bots are explicitly allowed to visit.</a:t>
            </a:r>
          </a:p>
          <a:p>
            <a:r>
              <a:rPr lang="en-US" dirty="0"/>
              <a:t>These are often used to allow access to certain file types or subdirectories within directories that are disallowed generally.</a:t>
            </a:r>
          </a:p>
          <a:p>
            <a:r>
              <a:rPr lang="en-US" dirty="0"/>
              <a:t>Since robots.txt files are processed top to bottom, if you hit an allowed path before a disallowed path, you can visit that page, thus the Allowed: lines typically proceed the Disallow: lines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7A38F66-94AB-0DB5-1706-8744DEB4500A}"/>
              </a:ext>
            </a:extLst>
          </p:cNvPr>
          <p:cNvSpPr txBox="1"/>
          <p:nvPr/>
        </p:nvSpPr>
        <p:spPr>
          <a:xfrm>
            <a:off x="1016700" y="4569643"/>
            <a:ext cx="8257302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User-agent: *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Crawl-delay: 10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Allow: /data/ship-templates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Disallow: /data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Disallow: /sites/default/files/episodes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307972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3552</TotalTime>
  <Words>1856</Words>
  <Application>Microsoft Office PowerPoint</Application>
  <PresentationFormat>Widescreen</PresentationFormat>
  <Paragraphs>153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Courier New</vt:lpstr>
      <vt:lpstr>Trebuchet MS</vt:lpstr>
      <vt:lpstr>Wingdings 3</vt:lpstr>
      <vt:lpstr>Facet</vt:lpstr>
      <vt:lpstr>PowerPoint Presentation</vt:lpstr>
      <vt:lpstr>Data Scraping</vt:lpstr>
      <vt:lpstr>Robots.txt</vt:lpstr>
      <vt:lpstr>Human vs. Computer web browsing</vt:lpstr>
      <vt:lpstr>The robots.txt file</vt:lpstr>
      <vt:lpstr>Robots.txt contents</vt:lpstr>
      <vt:lpstr>Processing a robots.txt file</vt:lpstr>
      <vt:lpstr>User-agent:</vt:lpstr>
      <vt:lpstr>Allow:</vt:lpstr>
      <vt:lpstr>Disallow:</vt:lpstr>
      <vt:lpstr>Matching paths</vt:lpstr>
      <vt:lpstr>Crawl-delay</vt:lpstr>
      <vt:lpstr>PowerPoint Presentation</vt:lpstr>
      <vt:lpstr>Data Scraping</vt:lpstr>
      <vt:lpstr>Data Scraping</vt:lpstr>
      <vt:lpstr>Understanding the data</vt:lpstr>
      <vt:lpstr>PowerPoint Presentation</vt:lpstr>
      <vt:lpstr>Finding Specific Tags</vt:lpstr>
      <vt:lpstr>Finding Tags with specific attributes</vt:lpstr>
      <vt:lpstr>Finding tags with specific attribute values</vt:lpstr>
      <vt:lpstr>Searching multiple tags</vt:lpstr>
      <vt:lpstr>Searching for multiple attributes and values</vt:lpstr>
      <vt:lpstr>Using Regular Expressions</vt:lpstr>
      <vt:lpstr>Using Regular Expressions (examples)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Scraping</dc:title>
  <dc:creator>Tom Stephens</dc:creator>
  <cp:lastModifiedBy>Tom Stephens</cp:lastModifiedBy>
  <cp:revision>14</cp:revision>
  <dcterms:created xsi:type="dcterms:W3CDTF">2023-08-05T16:52:46Z</dcterms:created>
  <dcterms:modified xsi:type="dcterms:W3CDTF">2024-08-05T16:25:15Z</dcterms:modified>
</cp:coreProperties>
</file>