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4" r:id="rId2"/>
    <p:sldId id="256" r:id="rId3"/>
    <p:sldId id="266" r:id="rId4"/>
    <p:sldId id="267" r:id="rId5"/>
    <p:sldId id="268" r:id="rId6"/>
    <p:sldId id="269" r:id="rId7"/>
    <p:sldId id="270" r:id="rId8"/>
    <p:sldId id="292" r:id="rId9"/>
    <p:sldId id="272" r:id="rId10"/>
    <p:sldId id="271" r:id="rId11"/>
    <p:sldId id="273" r:id="rId12"/>
    <p:sldId id="274" r:id="rId13"/>
    <p:sldId id="275" r:id="rId14"/>
    <p:sldId id="276" r:id="rId15"/>
    <p:sldId id="29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4D2F0297-CF18-5979-D8FB-B9F2BDC00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2057400"/>
            <a:ext cx="66675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401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4CB3-53AB-9E04-6019-AEE9EA1B9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Saving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ED5BE-E2E1-47A0-95A5-42434B1F3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you want to save all the images on the page to a local directory?</a:t>
            </a:r>
          </a:p>
          <a:p>
            <a:r>
              <a:rPr lang="en-US" dirty="0"/>
              <a:t>What information do you need to do this?</a:t>
            </a:r>
          </a:p>
          <a:p>
            <a:pPr lvl="1"/>
            <a:r>
              <a:rPr lang="en-US" dirty="0"/>
              <a:t>The URL to the image</a:t>
            </a:r>
          </a:p>
          <a:p>
            <a:pPr lvl="1"/>
            <a:r>
              <a:rPr lang="en-US" dirty="0"/>
              <a:t>The directory you want to save the image in</a:t>
            </a:r>
          </a:p>
          <a:p>
            <a:pPr lvl="1"/>
            <a:r>
              <a:rPr lang="en-US" dirty="0"/>
              <a:t>The output filename</a:t>
            </a:r>
          </a:p>
          <a:p>
            <a:r>
              <a:rPr lang="en-US" dirty="0"/>
              <a:t>How do we do this?</a:t>
            </a:r>
          </a:p>
        </p:txBody>
      </p:sp>
    </p:spTree>
    <p:extLst>
      <p:ext uri="{BB962C8B-B14F-4D97-AF65-F5344CB8AC3E}">
        <p14:creationId xmlns:p14="http://schemas.microsoft.com/office/powerpoint/2010/main" val="283334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30BB6-FCC5-7FC9-F1F6-A1832D57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4E982-4B42-B7BF-DE26-7BC530F89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would we find the URLs to all the images on a page?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these could be relative links so you'll need to construct the full URL from the current page/domain before you try to access the images.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611A2C-1C83-D674-4C79-A212236F1E89}"/>
              </a:ext>
            </a:extLst>
          </p:cNvPr>
          <p:cNvSpPr txBox="1"/>
          <p:nvPr/>
        </p:nvSpPr>
        <p:spPr>
          <a:xfrm>
            <a:off x="1016700" y="2321930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images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img_srcs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images: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img_srcs.append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'])</a:t>
            </a:r>
          </a:p>
        </p:txBody>
      </p:sp>
    </p:spTree>
    <p:extLst>
      <p:ext uri="{BB962C8B-B14F-4D97-AF65-F5344CB8AC3E}">
        <p14:creationId xmlns:p14="http://schemas.microsoft.com/office/powerpoint/2010/main" val="138434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BBFB-814A-C170-2166-3B0BB3087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the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9232B-A400-1856-9E90-A7C2816DB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02374"/>
          </a:xfrm>
        </p:spPr>
        <p:txBody>
          <a:bodyPr>
            <a:normAutofit/>
          </a:bodyPr>
          <a:lstStyle/>
          <a:p>
            <a:r>
              <a:rPr lang="en-US" dirty="0"/>
              <a:t>Once you have the URL for the image, you can just make a GET request to have the server send it to you:</a:t>
            </a:r>
          </a:p>
          <a:p>
            <a:endParaRPr lang="en-US" dirty="0"/>
          </a:p>
          <a:p>
            <a:r>
              <a:rPr lang="en-US" dirty="0"/>
              <a:t>The .text attribute on the response object is not going to give us what we need.</a:t>
            </a:r>
          </a:p>
          <a:p>
            <a:r>
              <a:rPr lang="en-US" dirty="0"/>
              <a:t>There is another attribute, .raw, that gives us the raw bytes of the data in the response.</a:t>
            </a:r>
          </a:p>
          <a:p>
            <a:r>
              <a:rPr lang="en-US" dirty="0"/>
              <a:t>Note: to properly use the data via the .raw attribute, your GET request needs to include an additional parameter: </a:t>
            </a:r>
            <a:r>
              <a:rPr lang="en-US" b="1" dirty="0"/>
              <a:t>stream=True</a:t>
            </a:r>
          </a:p>
          <a:p>
            <a:endParaRPr lang="en-US" dirty="0"/>
          </a:p>
          <a:p>
            <a:r>
              <a:rPr lang="en-US" dirty="0"/>
              <a:t>We've got the raw data, what do we do with it?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FFCF2E-572F-1C46-B015-F5BAFE20587D}"/>
              </a:ext>
            </a:extLst>
          </p:cNvPr>
          <p:cNvSpPr txBox="1"/>
          <p:nvPr/>
        </p:nvSpPr>
        <p:spPr>
          <a:xfrm>
            <a:off x="1016700" y="267072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imageURL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832670-07EA-4DBC-AC0D-1336FC03B3DC}"/>
              </a:ext>
            </a:extLst>
          </p:cNvPr>
          <p:cNvSpPr txBox="1"/>
          <p:nvPr/>
        </p:nvSpPr>
        <p:spPr>
          <a:xfrm>
            <a:off x="1016700" y="528901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imageURL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stream=True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427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5FF5-0CA0-683C-EB0B-B614D93B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binary data to a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8685F-D62E-E846-252C-9790D4E75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use Python's </a:t>
            </a:r>
            <a:r>
              <a:rPr lang="en-US" i="1" dirty="0" err="1"/>
              <a:t>copyfileobj</a:t>
            </a:r>
            <a:r>
              <a:rPr lang="en-US" i="1" dirty="0"/>
              <a:t>() </a:t>
            </a:r>
            <a:r>
              <a:rPr lang="en-US" dirty="0"/>
              <a:t>function (from the </a:t>
            </a:r>
            <a:r>
              <a:rPr lang="en-US" i="1" dirty="0" err="1"/>
              <a:t>shutil</a:t>
            </a:r>
            <a:r>
              <a:rPr lang="en-US" dirty="0"/>
              <a:t> library) to write the raw file contents directly to disk</a:t>
            </a:r>
          </a:p>
          <a:p>
            <a:endParaRPr lang="en-US" dirty="0"/>
          </a:p>
          <a:p>
            <a:endParaRPr lang="en-US" sz="2400" dirty="0"/>
          </a:p>
          <a:p>
            <a:endParaRPr lang="en-US" sz="2800" dirty="0"/>
          </a:p>
          <a:p>
            <a:pPr lvl="1"/>
            <a:r>
              <a:rPr lang="en-US" i="1" dirty="0" err="1"/>
              <a:t>output_filename</a:t>
            </a:r>
            <a:r>
              <a:rPr lang="en-US" i="1" dirty="0"/>
              <a:t> </a:t>
            </a:r>
            <a:r>
              <a:rPr lang="en-US" dirty="0"/>
              <a:t>is the </a:t>
            </a:r>
            <a:r>
              <a:rPr lang="en-US" dirty="0" err="1"/>
              <a:t>path+filename</a:t>
            </a:r>
            <a:r>
              <a:rPr lang="en-US" dirty="0"/>
              <a:t> of the output file</a:t>
            </a:r>
          </a:p>
          <a:p>
            <a:pPr lvl="1"/>
            <a:r>
              <a:rPr lang="en-US" dirty="0"/>
              <a:t>The '</a:t>
            </a:r>
            <a:r>
              <a:rPr lang="en-US" b="1" dirty="0" err="1"/>
              <a:t>wb</a:t>
            </a:r>
            <a:r>
              <a:rPr lang="en-US" dirty="0"/>
              <a:t>' parameter says to open the file to write in binary format</a:t>
            </a:r>
          </a:p>
          <a:p>
            <a:pPr lvl="1"/>
            <a:r>
              <a:rPr lang="en-US" dirty="0"/>
              <a:t>The </a:t>
            </a:r>
            <a:r>
              <a:rPr lang="en-US" i="1" dirty="0" err="1"/>
              <a:t>copyfileobj</a:t>
            </a:r>
            <a:r>
              <a:rPr lang="en-US" i="1" dirty="0"/>
              <a:t>()</a:t>
            </a:r>
            <a:r>
              <a:rPr lang="en-US" dirty="0"/>
              <a:t> function takes a source of binary data and a destination</a:t>
            </a:r>
          </a:p>
          <a:p>
            <a:pPr lvl="2"/>
            <a:r>
              <a:rPr lang="en-US" dirty="0"/>
              <a:t>you could use this to copy a file: open one file to read and use that as the source, and the second to write and use that as the destination</a:t>
            </a:r>
          </a:p>
          <a:p>
            <a:pPr lvl="1"/>
            <a:r>
              <a:rPr lang="en-US" dirty="0"/>
              <a:t>The </a:t>
            </a:r>
            <a:r>
              <a:rPr lang="en-US" b="1" i="1" dirty="0"/>
              <a:t>del</a:t>
            </a:r>
            <a:r>
              <a:rPr lang="en-US" dirty="0"/>
              <a:t> command deletes the named object immediately instead of waiting for Python to do it. Can help to save memory.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B36754-2F50-1292-8D68-713D50436C36}"/>
              </a:ext>
            </a:extLst>
          </p:cNvPr>
          <p:cNvSpPr txBox="1"/>
          <p:nvPr/>
        </p:nvSpPr>
        <p:spPr>
          <a:xfrm>
            <a:off x="1016700" y="2602372"/>
            <a:ext cx="8257302" cy="15081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shutil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open(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output_filename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shutil.copyfileobj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image_response.raw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this frees up the memory (optional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0792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0B04D-85B6-38D5-EE7A-CDD6A2D96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image in the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8B6C-6520-FE32-1979-6A9249B4E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could also use the image directly in your program if you needed to.</a:t>
            </a:r>
          </a:p>
          <a:p>
            <a:r>
              <a:rPr lang="en-US" dirty="0"/>
              <a:t>You'd access it using the response object's </a:t>
            </a:r>
            <a:r>
              <a:rPr lang="en-US" i="1" dirty="0"/>
              <a:t>.content</a:t>
            </a:r>
            <a:r>
              <a:rPr lang="en-US" dirty="0"/>
              <a:t> attribute which allows you to access the content as binary data.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E16579-9EA7-4001-A7D9-18C08BC5C9F5}"/>
              </a:ext>
            </a:extLst>
          </p:cNvPr>
          <p:cNvSpPr txBox="1"/>
          <p:nvPr/>
        </p:nvSpPr>
        <p:spPr>
          <a:xfrm>
            <a:off x="1016700" y="3429000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PIL import Image    #PIL is the library under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byuimage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io 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BytesIO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#a built-in Python library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image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Image.open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BytesIO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image_response.content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6200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9BED4-3A2B-5371-35B5-CF3E7B9A5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0F986-B22D-08D5-0778-8AFD90A22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3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Scraping- Part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722C4-91E7-E485-6734-7F5AFFE8D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BCDEC-EB85-E2B9-28B3-06F047CDB8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1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E55BF1-DD7E-8B81-9E39-2E5B74EAE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704840-B3BA-B878-5794-17BC9CAEB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00337"/>
          </a:xfrm>
        </p:spPr>
        <p:txBody>
          <a:bodyPr/>
          <a:lstStyle/>
          <a:p>
            <a:r>
              <a:rPr lang="en-US" dirty="0"/>
              <a:t>We've looked at reading arbitrary tags, let's look specifically at reading tabular data on a web page</a:t>
            </a:r>
          </a:p>
          <a:p>
            <a:r>
              <a:rPr lang="en-US" dirty="0"/>
              <a:t>Imagine a table of degrees granted per year at a university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We want a list with the data from each column and a list of column headings.</a:t>
            </a:r>
          </a:p>
          <a:p>
            <a:r>
              <a:rPr lang="en-US" dirty="0"/>
              <a:t>How do we read this if it is rendered on a webpage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FF83F38-71E2-03B1-E9C5-1940740DA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855028"/>
              </p:ext>
            </p:extLst>
          </p:nvPr>
        </p:nvGraphicFramePr>
        <p:xfrm>
          <a:off x="1146002" y="3058782"/>
          <a:ext cx="742296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563">
                  <a:extLst>
                    <a:ext uri="{9D8B030D-6E8A-4147-A177-3AD203B41FA5}">
                      <a16:colId xmlns:a16="http://schemas.microsoft.com/office/drawing/2014/main" val="395632994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3733556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3301686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65165038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52548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Academic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Bachelors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Doctoral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363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2021-2022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7767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244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7834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456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2019-2020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7929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276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8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1896-1897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051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800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3776B-07A7-F36B-D48E-D79FFE588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table as HTML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CA22B-AD2A-F455-A4A2-8E6E4DCE0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02DF1C-F512-BEEC-626D-3A490621C020}"/>
              </a:ext>
            </a:extLst>
          </p:cNvPr>
          <p:cNvSpPr txBox="1"/>
          <p:nvPr/>
        </p:nvSpPr>
        <p:spPr>
          <a:xfrm>
            <a:off x="1016700" y="1930400"/>
            <a:ext cx="8257302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&lt;table id="degrees" border="1"&gt;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&gt;Academic Year&lt;/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&gt;Bachelors&lt;/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&gt;Masters&lt;/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&gt;Doctoral&lt;/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&gt;Total&lt;/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&lt;tr&gt;&lt;td&gt;2021-2022&lt;/td&gt;&lt;td&gt;6406&lt;/td&gt;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&lt;td&gt;1128&lt;/td&gt;&lt;td&gt;233&lt;/td&gt;&lt;td&gt;7767&lt;/td&gt;&lt;/tr&gt;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&lt;tr&gt;&lt;td&gt;2020-2021&lt;/td&gt;&lt;td&gt;6683&lt;/td&gt;&lt;td&gt;959&lt;/td&gt;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&lt;td&gt;192&lt;/td&gt;&lt;td&gt;7834&lt;/td&gt;&lt;/tr&gt;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&lt;tr&gt;&lt;td&gt;2019-2022&lt;/td&gt;&lt;td&gt;6684&lt;/td&gt;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&lt;td&gt;1033&lt;/td&gt;&lt;td&gt;212&lt;/td&gt;&lt;td&gt;7929&lt;/td&gt;&lt;/tr&gt;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&lt;tr&gt;&lt;td&gt;1896-1897&lt;/td&gt;&lt;td&gt;1&lt;/td&gt;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&lt;td&gt;0&lt;/td&gt;&lt;td&gt;0&lt;/td&gt;&lt;td&gt;1&lt;/td&gt;&lt;/tr&gt;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&lt;/table&gt;</a:t>
            </a:r>
          </a:p>
        </p:txBody>
      </p:sp>
    </p:spTree>
    <p:extLst>
      <p:ext uri="{BB962C8B-B14F-4D97-AF65-F5344CB8AC3E}">
        <p14:creationId xmlns:p14="http://schemas.microsoft.com/office/powerpoint/2010/main" val="3978222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find the table?</a:t>
            </a:r>
          </a:p>
          <a:p>
            <a:r>
              <a:rPr lang="en-US" dirty="0"/>
              <a:t>How to we get the column headers?</a:t>
            </a:r>
          </a:p>
          <a:p>
            <a:r>
              <a:rPr lang="en-US" dirty="0"/>
              <a:t>How do we read data from each column/row?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204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0CB708-DD33-6458-FE5A-82E74D46DF3E}"/>
              </a:ext>
            </a:extLst>
          </p:cNvPr>
          <p:cNvSpPr txBox="1"/>
          <p:nvPr/>
        </p:nvSpPr>
        <p:spPr>
          <a:xfrm>
            <a:off x="1016699" y="1930400"/>
            <a:ext cx="10625403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table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('table',{'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id':'degrees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heads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headers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heads: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headers.append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 = [[], [], [], [], []]   # make a list of 5 lists, one for each column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row in rows: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columns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("td")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index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col in columns: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data[index].append(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col.string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index +=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col in data: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print(col)</a:t>
            </a:r>
          </a:p>
        </p:txBody>
      </p:sp>
    </p:spTree>
    <p:extLst>
      <p:ext uri="{BB962C8B-B14F-4D97-AF65-F5344CB8AC3E}">
        <p14:creationId xmlns:p14="http://schemas.microsoft.com/office/powerpoint/2010/main" val="1369780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FB098-E147-0972-2F0D-F541E115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2ADF8-4EA3-0023-25FE-216C16CDE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15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34E5B-FCCD-EA4B-20AA-B8795698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Images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F5E13-B64C-64C3-42D1-2CF25A244D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799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13527</TotalTime>
  <Words>969</Words>
  <Application>Microsoft Office PowerPoint</Application>
  <PresentationFormat>Widescreen</PresentationFormat>
  <Paragraphs>124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Courier New</vt:lpstr>
      <vt:lpstr>Trebuchet MS</vt:lpstr>
      <vt:lpstr>Wingdings 3</vt:lpstr>
      <vt:lpstr>Facet</vt:lpstr>
      <vt:lpstr>PowerPoint Presentation</vt:lpstr>
      <vt:lpstr>Data Scraping- Part II</vt:lpstr>
      <vt:lpstr>Reading Tables</vt:lpstr>
      <vt:lpstr>Reading Tables</vt:lpstr>
      <vt:lpstr>The table as HTML</vt:lpstr>
      <vt:lpstr>Exercise: Read the table's data</vt:lpstr>
      <vt:lpstr>Exercise: Read the table's data (solution)</vt:lpstr>
      <vt:lpstr>PowerPoint Presentation</vt:lpstr>
      <vt:lpstr>Handling Images</vt:lpstr>
      <vt:lpstr>Reading and Saving Images</vt:lpstr>
      <vt:lpstr>Finding the URLs</vt:lpstr>
      <vt:lpstr>Requesting the images</vt:lpstr>
      <vt:lpstr>Saving binary data to a file</vt:lpstr>
      <vt:lpstr>Using the image in the program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Scraping</dc:title>
  <dc:creator>Tom Stephens</dc:creator>
  <cp:lastModifiedBy>Tom Stephens</cp:lastModifiedBy>
  <cp:revision>13</cp:revision>
  <dcterms:created xsi:type="dcterms:W3CDTF">2023-08-05T16:52:46Z</dcterms:created>
  <dcterms:modified xsi:type="dcterms:W3CDTF">2024-04-11T14:56:54Z</dcterms:modified>
</cp:coreProperties>
</file>