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6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8/7/2024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catalog.byu.edu/physical-and-mathematical-sciences/computer-science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mic of a person and a dog&#10;&#10;Description automatically generated">
            <a:extLst>
              <a:ext uri="{FF2B5EF4-FFF2-40B4-BE49-F238E27FC236}">
                <a16:creationId xmlns:a16="http://schemas.microsoft.com/office/drawing/2014/main" id="{3A2762A9-DE5A-DC4A-7B0D-D1D24C490C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056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FE4AA6-CD71-61C7-429D-867ECC608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What's next?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BB20BBE-C631-1CF6-05EC-01D40917D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After passing CS 111, you can now take the following CS courses:</a:t>
            </a:r>
          </a:p>
          <a:p>
            <a:pPr lvl="1"/>
            <a:r>
              <a:rPr lang="en-US" dirty="0"/>
              <a:t>CS 235: Data Structures</a:t>
            </a:r>
          </a:p>
          <a:p>
            <a:pPr lvl="2"/>
            <a:r>
              <a:rPr lang="en-US" dirty="0"/>
              <a:t>Next course needed for CS major or minor</a:t>
            </a:r>
          </a:p>
          <a:p>
            <a:pPr lvl="2"/>
            <a:r>
              <a:rPr lang="en-US" dirty="0"/>
              <a:t>Language: C++</a:t>
            </a:r>
          </a:p>
          <a:p>
            <a:pPr lvl="2"/>
            <a:r>
              <a:rPr lang="en-US" dirty="0"/>
              <a:t>Test Book: Objects, Abstraction, Data Structures and Design: Using C++</a:t>
            </a:r>
          </a:p>
          <a:p>
            <a:pPr lvl="3"/>
            <a:r>
              <a:rPr lang="en-US" dirty="0"/>
              <a:t>Amazon.com: Can rent paperback</a:t>
            </a:r>
          </a:p>
          <a:p>
            <a:pPr lvl="1"/>
            <a:r>
              <a:rPr lang="en-US" dirty="0"/>
              <a:t>CS 260: Web Programming</a:t>
            </a:r>
          </a:p>
          <a:p>
            <a:pPr lvl="2"/>
            <a:r>
              <a:rPr lang="en-US" dirty="0"/>
              <a:t>Required for CS major, elective for CS minor</a:t>
            </a:r>
          </a:p>
          <a:p>
            <a:pPr lvl="2"/>
            <a:r>
              <a:rPr lang="en-US" dirty="0"/>
              <a:t>Language: JavaScript (similar to Python)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 descr="A book cover of a person in a canoe&#10;&#10;Description automatically generated">
            <a:extLst>
              <a:ext uri="{FF2B5EF4-FFF2-40B4-BE49-F238E27FC236}">
                <a16:creationId xmlns:a16="http://schemas.microsoft.com/office/drawing/2014/main" id="{4793AE93-D382-4EA8-8DD9-1540613158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3744" y="2428660"/>
            <a:ext cx="1489436" cy="1834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768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6785E-CB65-94C7-3280-253A74CC7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Specialized CS Courses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04496-1597-DC58-4A34-961035F16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Here are some other CS courses you could take:</a:t>
            </a:r>
          </a:p>
          <a:p>
            <a:pPr lvl="1"/>
            <a:r>
              <a:rPr lang="en-US" dirty="0"/>
              <a:t>CS 202: Software Engineering Lab 1</a:t>
            </a:r>
          </a:p>
          <a:p>
            <a:pPr lvl="2"/>
            <a:r>
              <a:rPr lang="en-US" dirty="0"/>
              <a:t>1 credit course for Software Engineering Emphasis</a:t>
            </a:r>
          </a:p>
          <a:p>
            <a:pPr lvl="2"/>
            <a:r>
              <a:rPr lang="en-US" dirty="0"/>
              <a:t>Language: Java</a:t>
            </a:r>
          </a:p>
          <a:p>
            <a:pPr lvl="1"/>
            <a:r>
              <a:rPr lang="en-US" dirty="0"/>
              <a:t>CS 180: Intro to Data Science</a:t>
            </a:r>
          </a:p>
          <a:p>
            <a:pPr lvl="2"/>
            <a:r>
              <a:rPr lang="en-US" dirty="0"/>
              <a:t>Language: Python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918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4E1CD-8C0B-91DE-486C-8126032D5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 Courses Prerequisites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224CA-3540-B834-0CAF-7DB7E8B0B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072379"/>
            <a:ext cx="8596668" cy="1968984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(All these courses are required for the CS Major. CS Minor requires 236 and 240. See BYU catalog for more course details: </a:t>
            </a:r>
            <a:r>
              <a:rPr lang="en-US" dirty="0">
                <a:hlinkClick r:id="rId2"/>
              </a:rPr>
              <a:t>https://catalog.byu.edu/physical-and-mathematical-sciences/computer-science/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3AC4AE-EC66-4C49-5487-9DCE090174E9}"/>
              </a:ext>
            </a:extLst>
          </p:cNvPr>
          <p:cNvSpPr/>
          <p:nvPr/>
        </p:nvSpPr>
        <p:spPr>
          <a:xfrm>
            <a:off x="4504748" y="1630837"/>
            <a:ext cx="1348034" cy="6693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CS 235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E6BC4E0-7152-9046-C02B-0291626910F0}"/>
              </a:ext>
            </a:extLst>
          </p:cNvPr>
          <p:cNvSpPr/>
          <p:nvPr/>
        </p:nvSpPr>
        <p:spPr>
          <a:xfrm>
            <a:off x="2556850" y="2994193"/>
            <a:ext cx="1348034" cy="6693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CS 224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452D19-2054-B234-8DD9-23349CC1C68B}"/>
              </a:ext>
            </a:extLst>
          </p:cNvPr>
          <p:cNvSpPr/>
          <p:nvPr/>
        </p:nvSpPr>
        <p:spPr>
          <a:xfrm>
            <a:off x="4500035" y="2994193"/>
            <a:ext cx="1348034" cy="6693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CS 236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ECC33B0-7A5E-989F-09D9-A5AE6E09B3CC}"/>
              </a:ext>
            </a:extLst>
          </p:cNvPr>
          <p:cNvSpPr/>
          <p:nvPr/>
        </p:nvSpPr>
        <p:spPr>
          <a:xfrm>
            <a:off x="6443220" y="2994193"/>
            <a:ext cx="1348034" cy="6693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CS 240</a:t>
            </a:r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7CF911DC-7C3E-2F48-7355-E36FCE33E466}"/>
              </a:ext>
            </a:extLst>
          </p:cNvPr>
          <p:cNvCxnSpPr>
            <a:cxnSpLocks/>
            <a:stCxn id="6" idx="2"/>
            <a:endCxn id="8" idx="0"/>
          </p:cNvCxnSpPr>
          <p:nvPr/>
        </p:nvCxnSpPr>
        <p:spPr>
          <a:xfrm rot="5400000">
            <a:off x="4829383" y="2644810"/>
            <a:ext cx="694053" cy="4713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8137680C-D6A6-0E1F-C103-80055A805B70}"/>
              </a:ext>
            </a:extLst>
          </p:cNvPr>
          <p:cNvCxnSpPr>
            <a:cxnSpLocks/>
            <a:stCxn id="6" idx="2"/>
            <a:endCxn id="7" idx="0"/>
          </p:cNvCxnSpPr>
          <p:nvPr/>
        </p:nvCxnSpPr>
        <p:spPr>
          <a:xfrm rot="5400000">
            <a:off x="3857790" y="1673217"/>
            <a:ext cx="694053" cy="1947898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B82E428C-F843-F95C-069D-5E041F147FCA}"/>
              </a:ext>
            </a:extLst>
          </p:cNvPr>
          <p:cNvCxnSpPr>
            <a:stCxn id="6" idx="2"/>
            <a:endCxn id="9" idx="0"/>
          </p:cNvCxnSpPr>
          <p:nvPr/>
        </p:nvCxnSpPr>
        <p:spPr>
          <a:xfrm rot="16200000" flipH="1">
            <a:off x="5800975" y="1677930"/>
            <a:ext cx="694053" cy="1938472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3489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06090-327F-C992-0589-AFF258596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Teaching Assistants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D50B1-6E26-7E3C-CB45-85A40ADDA9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Opportunity to be a TA for CS 111</a:t>
            </a:r>
          </a:p>
          <a:p>
            <a:pPr lvl="1"/>
            <a:r>
              <a:rPr lang="en-US" dirty="0"/>
              <a:t>Run a Section 💻</a:t>
            </a:r>
          </a:p>
          <a:p>
            <a:pPr lvl="1"/>
            <a:r>
              <a:rPr lang="en-US" dirty="0"/>
              <a:t>Build your peer network 👥</a:t>
            </a:r>
          </a:p>
          <a:p>
            <a:pPr lvl="1"/>
            <a:r>
              <a:rPr lang="en-US" dirty="0"/>
              <a:t>Share your knowledge and enthusiasm 🎉</a:t>
            </a:r>
          </a:p>
          <a:p>
            <a:pPr lvl="1"/>
            <a:r>
              <a:rPr lang="en-US" dirty="0"/>
              <a:t>Help other students succeed and feel they belong ⚓</a:t>
            </a:r>
          </a:p>
          <a:p>
            <a:pPr lvl="1"/>
            <a:r>
              <a:rPr lang="en-US" dirty="0"/>
              <a:t>Details 👇</a:t>
            </a:r>
          </a:p>
          <a:p>
            <a:pPr lvl="2"/>
            <a:r>
              <a:rPr lang="en-US" dirty="0"/>
              <a:t>Work from 4-15 hours per week</a:t>
            </a:r>
          </a:p>
          <a:p>
            <a:pPr lvl="2"/>
            <a:r>
              <a:rPr lang="en-US" dirty="0"/>
              <a:t>Flexible office hours</a:t>
            </a:r>
          </a:p>
          <a:p>
            <a:pPr lvl="2"/>
            <a:r>
              <a:rPr lang="en-US" dirty="0"/>
              <a:t>Contact your TA Section leaders or Dr. Stephens</a:t>
            </a:r>
          </a:p>
          <a:p>
            <a:r>
              <a:rPr lang="en-US" dirty="0"/>
              <a:t>Don't forget to thank this semester's TAs 👏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704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02403-7FA8-3288-7E3F-4155323D5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Evaluation Survey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85CE4-A36F-0D78-AEC2-780709649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fill out the Course Completion Survey on Canvas.</a:t>
            </a:r>
          </a:p>
          <a:p>
            <a:r>
              <a:rPr lang="en-US" dirty="0"/>
              <a:t>Also don't forget to do your Student Evaluations for the course.</a:t>
            </a:r>
          </a:p>
        </p:txBody>
      </p:sp>
    </p:spTree>
    <p:extLst>
      <p:ext uri="{BB962C8B-B14F-4D97-AF65-F5344CB8AC3E}">
        <p14:creationId xmlns:p14="http://schemas.microsoft.com/office/powerpoint/2010/main" val="1246012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19333BC-5C0E-50EE-AF46-94FF375055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Thank you!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A6BBF00-CA7D-10F8-542B-41ABA3C1DF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937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7405F75-2A9F-E617-9D32-ACEF60FE9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did we learn?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E322C5-05F0-247F-D679-CA4AED60A4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244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29995-2DBC-9631-080E-23C0561D1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paradigms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5725E-D620-2E53-0291-63248A4DD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Imperative programming:</a:t>
            </a:r>
            <a:r>
              <a:rPr lang="en-US" dirty="0"/>
              <a:t> using statements to change a program's state.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Functional programming:</a:t>
            </a:r>
            <a:r>
              <a:rPr lang="en-US" dirty="0"/>
              <a:t> expressions, not statements; no side-effects; use of higher-order functions.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D1D02B-6B23-0D4B-E58E-F067A27DF545}"/>
              </a:ext>
            </a:extLst>
          </p:cNvPr>
          <p:cNvSpPr txBox="1"/>
          <p:nvPr/>
        </p:nvSpPr>
        <p:spPr>
          <a:xfrm>
            <a:off x="1000542" y="2629508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[1, 2, 4]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range(0,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 ** 2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0A7814-9FB6-9185-CDC8-5962AEC5EB77}"/>
              </a:ext>
            </a:extLst>
          </p:cNvPr>
          <p:cNvSpPr txBox="1"/>
          <p:nvPr/>
        </p:nvSpPr>
        <p:spPr>
          <a:xfrm>
            <a:off x="1000542" y="4676695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list(map(lambda x: x ** 2, [1, 2, 4]))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07B7CC-076D-B0AB-54EB-9AE70E73EC8D}"/>
              </a:ext>
            </a:extLst>
          </p:cNvPr>
          <p:cNvSpPr txBox="1"/>
          <p:nvPr/>
        </p:nvSpPr>
        <p:spPr>
          <a:xfrm>
            <a:off x="1000542" y="517436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(+ 3 (* 2 6) (- 10 7))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661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29FD4-73A9-9209-AD95-66DE7A194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paradigms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0C63F-3381-4C93-FCA6-0645A60D9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Data-centric</a:t>
            </a:r>
            <a:r>
              <a:rPr lang="en-US" dirty="0"/>
              <a:t> and </a:t>
            </a:r>
            <a:r>
              <a:rPr lang="en-US" b="1" dirty="0"/>
              <a:t>object-oriented programming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Declarative programming:</a:t>
            </a:r>
            <a:r>
              <a:rPr lang="en-US" dirty="0"/>
              <a:t> State goals or properties of the solution rather than procedures.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14E970-6D3B-F0B8-6DCE-396138F1CA98}"/>
              </a:ext>
            </a:extLst>
          </p:cNvPr>
          <p:cNvSpPr txBox="1"/>
          <p:nvPr/>
        </p:nvSpPr>
        <p:spPr>
          <a:xfrm>
            <a:off x="1000542" y="232785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tree(3, [tree(1), tree(2, [tree(1), tree(1)])])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b.label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for b in branches(t)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A077AC-72A7-8E19-88E6-1AAB81BF7E17}"/>
              </a:ext>
            </a:extLst>
          </p:cNvPr>
          <p:cNvSpPr txBox="1"/>
          <p:nvPr/>
        </p:nvSpPr>
        <p:spPr>
          <a:xfrm>
            <a:off x="1000542" y="3105834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innocent_bee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Bee(5)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horrible_ant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Ant(10)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innocent_bee.fend_off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horrible_ant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A34A15-DAD3-55DF-1CA9-7EC3A92BD3A7}"/>
              </a:ext>
            </a:extLst>
          </p:cNvPr>
          <p:cNvSpPr txBox="1"/>
          <p:nvPr/>
        </p:nvSpPr>
        <p:spPr>
          <a:xfrm>
            <a:off x="1000542" y="4823084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(.+)@(.+)\.(.{3})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D7951B-1A88-F922-D52A-4615025A97FA}"/>
              </a:ext>
            </a:extLst>
          </p:cNvPr>
          <p:cNvSpPr txBox="1"/>
          <p:nvPr/>
        </p:nvSpPr>
        <p:spPr>
          <a:xfrm>
            <a:off x="1000542" y="5343129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&lt;body&gt;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&lt;p&gt;This is a paragraph with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&gt;something emphasized&lt;/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and 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="cs111.byu.edu"&gt;a link&lt;/a&gt;&lt;/p&gt;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&lt;/body&gt;</a:t>
            </a:r>
          </a:p>
        </p:txBody>
      </p:sp>
    </p:spTree>
    <p:extLst>
      <p:ext uri="{BB962C8B-B14F-4D97-AF65-F5344CB8AC3E}">
        <p14:creationId xmlns:p14="http://schemas.microsoft.com/office/powerpoint/2010/main" val="1623678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B3E20-0C1D-0238-5EB1-83888747A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ECF609-4268-C606-2446-CED424135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72057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Data storage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Primitive/simple types: </a:t>
            </a:r>
            <a:r>
              <a:rPr lang="en-US" dirty="0" err="1"/>
              <a:t>booleans</a:t>
            </a:r>
            <a:r>
              <a:rPr lang="en-US" dirty="0"/>
              <a:t>, numbers, strings </a:t>
            </a:r>
          </a:p>
          <a:p>
            <a:pPr lvl="1"/>
            <a:r>
              <a:rPr lang="en-US" dirty="0"/>
              <a:t>Compound types: lists, linked lists, trees </a:t>
            </a:r>
          </a:p>
          <a:p>
            <a:r>
              <a:rPr lang="en-US" b="1" dirty="0"/>
              <a:t>Environments</a:t>
            </a:r>
            <a:r>
              <a:rPr lang="en-US" dirty="0"/>
              <a:t>: rules for how programs access and modify named objects </a:t>
            </a:r>
          </a:p>
          <a:p>
            <a:r>
              <a:rPr lang="en-US" b="1" dirty="0"/>
              <a:t>Higher-order functions</a:t>
            </a:r>
            <a:r>
              <a:rPr lang="en-US" dirty="0"/>
              <a:t>: Functions as data values, functions on functions </a:t>
            </a:r>
          </a:p>
          <a:p>
            <a:r>
              <a:rPr lang="en-US" b="1" dirty="0"/>
              <a:t>Recursion</a:t>
            </a:r>
            <a:r>
              <a:rPr lang="en-US" dirty="0"/>
              <a:t>: approaching a problem recursively, general recursive patterns </a:t>
            </a:r>
          </a:p>
          <a:p>
            <a:r>
              <a:rPr lang="en-US" b="1" dirty="0"/>
              <a:t>Mutability</a:t>
            </a:r>
            <a:r>
              <a:rPr lang="en-US" dirty="0"/>
              <a:t>: mutable objects, mutation operations, dangers of mutation </a:t>
            </a:r>
          </a:p>
          <a:p>
            <a:r>
              <a:rPr lang="en-US" b="1" dirty="0"/>
              <a:t>Exceptions</a:t>
            </a:r>
            <a:r>
              <a:rPr lang="en-US" dirty="0"/>
              <a:t>: Dealing with errors </a:t>
            </a:r>
          </a:p>
          <a:p>
            <a:r>
              <a:rPr lang="en-US" b="1" dirty="0"/>
              <a:t>Efficiency</a:t>
            </a:r>
            <a:r>
              <a:rPr lang="en-US" dirty="0"/>
              <a:t>: Different programs have different time/space needs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800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D86FF-3C6D-CF64-5661-18334B976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Engineering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72E19-838A-4C4C-06B7-05F929F43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Abstractions, separation of concerns</a:t>
            </a:r>
          </a:p>
          <a:p>
            <a:r>
              <a:rPr lang="en-US" dirty="0"/>
              <a:t>Specification of a program vs. its implementation </a:t>
            </a:r>
          </a:p>
          <a:p>
            <a:pPr lvl="1"/>
            <a:r>
              <a:rPr lang="en-US" dirty="0"/>
              <a:t>Syntactic spec (header) vs. semantic spec (docstring).</a:t>
            </a:r>
          </a:p>
          <a:p>
            <a:pPr lvl="1"/>
            <a:r>
              <a:rPr lang="en-US" dirty="0"/>
              <a:t>Example of multiple implementations for the same abstract behavior</a:t>
            </a:r>
          </a:p>
          <a:p>
            <a:r>
              <a:rPr lang="en-US" dirty="0"/>
              <a:t>Testing: for every program, there is a test. </a:t>
            </a:r>
          </a:p>
          <a:p>
            <a:r>
              <a:rPr lang="en-US" dirty="0"/>
              <a:t>Coding style (Composition)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097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5EC8C-628E-03CC-B1F8-70207FD56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useful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D8DBF-14B6-2A94-BC97-E2199364C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Images and how to manipulate them</a:t>
            </a:r>
          </a:p>
          <a:p>
            <a:r>
              <a:rPr lang="en-US" dirty="0"/>
              <a:t>Introduction to HTML</a:t>
            </a:r>
          </a:p>
          <a:p>
            <a:r>
              <a:rPr lang="en-US" dirty="0"/>
              <a:t>How to surf the web programmatically</a:t>
            </a:r>
          </a:p>
          <a:p>
            <a:r>
              <a:rPr lang="en-US" dirty="0"/>
              <a:t>How to generate plots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557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DEE35AE-430A-82A3-7EB3-2358CB435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What's next?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7BAA1B-CE1D-1B9D-56C4-23498FC0F2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63679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lnDef>
      <a:spPr>
        <a:ln>
          <a:tailEnd type="triangle"/>
        </a:ln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274</TotalTime>
  <Words>642</Words>
  <Application>Microsoft Office PowerPoint</Application>
  <PresentationFormat>Widescreen</PresentationFormat>
  <Paragraphs>91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Courier New</vt:lpstr>
      <vt:lpstr>Trebuchet MS</vt:lpstr>
      <vt:lpstr>Wingdings 3</vt:lpstr>
      <vt:lpstr>Facet</vt:lpstr>
      <vt:lpstr>PowerPoint Presentation</vt:lpstr>
      <vt:lpstr>Conclusion</vt:lpstr>
      <vt:lpstr>What did we learn?</vt:lpstr>
      <vt:lpstr>Programming paradigms</vt:lpstr>
      <vt:lpstr>Programming paradigms #2</vt:lpstr>
      <vt:lpstr>Programming Concepts</vt:lpstr>
      <vt:lpstr>Software Engineering</vt:lpstr>
      <vt:lpstr>Some useful tools</vt:lpstr>
      <vt:lpstr>What's next?</vt:lpstr>
      <vt:lpstr>What's next?</vt:lpstr>
      <vt:lpstr>Specialized CS Courses</vt:lpstr>
      <vt:lpstr>CS Courses Prerequisites</vt:lpstr>
      <vt:lpstr>Teaching Assistants</vt:lpstr>
      <vt:lpstr>Course Evaluation Survey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Conclusion</dc:title>
  <dc:creator>Tom Stephens</dc:creator>
  <cp:lastModifiedBy>Tom Stephens</cp:lastModifiedBy>
  <cp:revision>3</cp:revision>
  <dcterms:created xsi:type="dcterms:W3CDTF">2023-08-09T00:10:39Z</dcterms:created>
  <dcterms:modified xsi:type="dcterms:W3CDTF">2024-08-07T15:45:40Z</dcterms:modified>
</cp:coreProperties>
</file>