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40"/>
  </p:notesMasterIdLst>
  <p:sldIdLst>
    <p:sldId id="310" r:id="rId2"/>
    <p:sldId id="1198" r:id="rId3"/>
    <p:sldId id="1165" r:id="rId4"/>
    <p:sldId id="1166" r:id="rId5"/>
    <p:sldId id="1167" r:id="rId6"/>
    <p:sldId id="1168" r:id="rId7"/>
    <p:sldId id="1169" r:id="rId8"/>
    <p:sldId id="1170" r:id="rId9"/>
    <p:sldId id="1171" r:id="rId10"/>
    <p:sldId id="1172" r:id="rId11"/>
    <p:sldId id="1173" r:id="rId12"/>
    <p:sldId id="1174" r:id="rId13"/>
    <p:sldId id="1175" r:id="rId14"/>
    <p:sldId id="483" r:id="rId15"/>
    <p:sldId id="1176" r:id="rId16"/>
    <p:sldId id="1177" r:id="rId17"/>
    <p:sldId id="1178" r:id="rId18"/>
    <p:sldId id="477" r:id="rId19"/>
    <p:sldId id="478" r:id="rId20"/>
    <p:sldId id="479" r:id="rId21"/>
    <p:sldId id="480" r:id="rId22"/>
    <p:sldId id="1179" r:id="rId23"/>
    <p:sldId id="1182" r:id="rId24"/>
    <p:sldId id="1183" r:id="rId25"/>
    <p:sldId id="1184" r:id="rId26"/>
    <p:sldId id="1185" r:id="rId27"/>
    <p:sldId id="1186" r:id="rId28"/>
    <p:sldId id="1187" r:id="rId29"/>
    <p:sldId id="1188" r:id="rId30"/>
    <p:sldId id="1189" r:id="rId31"/>
    <p:sldId id="1190" r:id="rId32"/>
    <p:sldId id="1191" r:id="rId33"/>
    <p:sldId id="1192" r:id="rId34"/>
    <p:sldId id="1193" r:id="rId35"/>
    <p:sldId id="1194" r:id="rId36"/>
    <p:sldId id="1195" r:id="rId37"/>
    <p:sldId id="1196" r:id="rId38"/>
    <p:sldId id="1197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8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probably move to the lecture where we introduce is (in the classes lecture) or keep it here if this moves sooner.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064F0D-A841-43EE-8075-53FB727629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f%28s%3D%5B%5D%29%3A%0A%20%20%20%20s.append%283%29%0A%20%20%20%20return%20len%28s%29%0A%0Af%28%29%20%23%201%0Af%28%29%20%23%202%0Af%28%29%20%23%203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character sitting at a computer&#10;&#10;Description automatically generated">
            <a:extLst>
              <a:ext uri="{FF2B5EF4-FFF2-40B4-BE49-F238E27FC236}">
                <a16:creationId xmlns:a16="http://schemas.microsoft.com/office/drawing/2014/main" id="{59168CFF-395F-F543-78D9-2BC480A6E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476250"/>
            <a:ext cx="59055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9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6DB2-C28E-25ED-B748-5A24A1CF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square = lambda x: x * 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2BBD-9944-CEF7-14CF-4B896CAA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does not contain return statements or any statements at all.</a:t>
            </a:r>
          </a:p>
          <a:p>
            <a:r>
              <a:rPr lang="en-US" dirty="0"/>
              <a:t>Incorrect:</a:t>
            </a:r>
          </a:p>
          <a:p>
            <a:endParaRPr lang="en-US" dirty="0"/>
          </a:p>
          <a:p>
            <a:r>
              <a:rPr lang="en-US" dirty="0"/>
              <a:t>Correct: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AE72B-7E47-0F53-443E-BC54C16D1693}"/>
              </a:ext>
            </a:extLst>
          </p:cNvPr>
          <p:cNvSpPr txBox="1"/>
          <p:nvPr/>
        </p:nvSpPr>
        <p:spPr>
          <a:xfrm>
            <a:off x="1007690" y="310890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return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AF83A-9020-C79F-1D3D-05E10AD0F0DE}"/>
              </a:ext>
            </a:extLst>
          </p:cNvPr>
          <p:cNvSpPr txBox="1"/>
          <p:nvPr/>
        </p:nvSpPr>
        <p:spPr>
          <a:xfrm>
            <a:off x="1007689" y="391018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03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E64F-DB78-B551-866E-8D012B6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 statements vs. Lambda expressions</a:t>
            </a:r>
          </a:p>
        </p:txBody>
      </p:sp>
      <p:pic>
        <p:nvPicPr>
          <p:cNvPr id="5" name="Content Placeholder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2DADF6BC-A798-72DC-8BDB-23F1DB0D6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37355"/>
            <a:ext cx="4107102" cy="1627229"/>
          </a:xfrm>
        </p:spPr>
      </p:pic>
      <p:pic>
        <p:nvPicPr>
          <p:cNvPr id="7" name="Picture 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6C53FE8F-0F91-3753-C6F4-5B236BE4F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11" y="2346326"/>
            <a:ext cx="4637188" cy="17084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C1B05-C7BB-18CD-6DCB-D1CC91A59E9D}"/>
              </a:ext>
            </a:extLst>
          </p:cNvPr>
          <p:cNvSpPr txBox="1"/>
          <p:nvPr/>
        </p:nvSpPr>
        <p:spPr>
          <a:xfrm>
            <a:off x="916407" y="1637688"/>
            <a:ext cx="36289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6B1B-3871-1932-3DFB-7B988A353E59}"/>
              </a:ext>
            </a:extLst>
          </p:cNvPr>
          <p:cNvSpPr txBox="1"/>
          <p:nvPr/>
        </p:nvSpPr>
        <p:spPr>
          <a:xfrm>
            <a:off x="6293627" y="1745734"/>
            <a:ext cx="36289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61D919-AD48-CC58-8BC8-6C279241ECE5}"/>
              </a:ext>
            </a:extLst>
          </p:cNvPr>
          <p:cNvSpPr txBox="1"/>
          <p:nvPr/>
        </p:nvSpPr>
        <p:spPr>
          <a:xfrm>
            <a:off x="677334" y="4161436"/>
            <a:ext cx="776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Both create a function with the same domain, range and behavior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206B0F-9D29-CF1F-9E0F-4C7510626169}"/>
              </a:ext>
            </a:extLst>
          </p:cNvPr>
          <p:cNvSpPr txBox="1"/>
          <p:nvPr/>
        </p:nvSpPr>
        <p:spPr>
          <a:xfrm>
            <a:off x="677334" y="4668218"/>
            <a:ext cx="5351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Both bind that function to the name square.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3C8B7-C890-5125-D046-5AE5EB632490}"/>
              </a:ext>
            </a:extLst>
          </p:cNvPr>
          <p:cNvSpPr txBox="1"/>
          <p:nvPr/>
        </p:nvSpPr>
        <p:spPr>
          <a:xfrm>
            <a:off x="677334" y="5175000"/>
            <a:ext cx="44211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Only the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def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statement gives the function an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intrinsic name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which shows up in environment diagrams but doesn't affect execution (unless the function is printed).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845B96-EBA2-86AB-90F1-77BB0C5F0E1E}"/>
              </a:ext>
            </a:extLst>
          </p:cNvPr>
          <p:cNvSpPr txBox="1"/>
          <p:nvPr/>
        </p:nvSpPr>
        <p:spPr>
          <a:xfrm>
            <a:off x="5204532" y="1727142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5D568B-EE6C-7B95-6B61-09C335CBE348}"/>
              </a:ext>
            </a:extLst>
          </p:cNvPr>
          <p:cNvCxnSpPr/>
          <p:nvPr/>
        </p:nvCxnSpPr>
        <p:spPr>
          <a:xfrm flipV="1">
            <a:off x="677334" y="2312332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16575-8028-B50F-5C1A-620834C64455}"/>
              </a:ext>
            </a:extLst>
          </p:cNvPr>
          <p:cNvCxnSpPr/>
          <p:nvPr/>
        </p:nvCxnSpPr>
        <p:spPr>
          <a:xfrm flipV="1">
            <a:off x="677333" y="4129257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C820022-7104-BCC4-47E9-30C2970DE01E}"/>
              </a:ext>
            </a:extLst>
          </p:cNvPr>
          <p:cNvCxnSpPr/>
          <p:nvPr/>
        </p:nvCxnSpPr>
        <p:spPr>
          <a:xfrm flipV="1">
            <a:off x="677333" y="4577635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1E51AB-E309-9F2E-E579-93F9F4E17317}"/>
              </a:ext>
            </a:extLst>
          </p:cNvPr>
          <p:cNvCxnSpPr/>
          <p:nvPr/>
        </p:nvCxnSpPr>
        <p:spPr>
          <a:xfrm flipV="1">
            <a:off x="677333" y="5089484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49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13E5-896A-E74D-A520-4187988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as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7D67F-A2D8-8B9D-6EB2-3FFE311B5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convenient to use a lambda expression when you are passing in a simple function as an argument to another function.</a:t>
            </a:r>
          </a:p>
          <a:p>
            <a:r>
              <a:rPr lang="en-US" dirty="0"/>
              <a:t>Instead of...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use a lambda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98D26-5548-0E04-E8CC-7C9D9E6D0308}"/>
              </a:ext>
            </a:extLst>
          </p:cNvPr>
          <p:cNvSpPr txBox="1"/>
          <p:nvPr/>
        </p:nvSpPr>
        <p:spPr>
          <a:xfrm>
            <a:off x="979410" y="30639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cube(k):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k **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summation(5, cube)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943FB-85E9-C48C-493B-EBE4C73B5F16}"/>
              </a:ext>
            </a:extLst>
          </p:cNvPr>
          <p:cNvSpPr txBox="1"/>
          <p:nvPr/>
        </p:nvSpPr>
        <p:spPr>
          <a:xfrm>
            <a:off x="979409" y="479762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summation(5, lambda k: k ** 3)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26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8FFAE-0C61-E997-32B5-55B0B172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1347-21E4-8C9C-524E-ADDAB34AC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F6C49D-4FD8-C702-4591-F87DF0321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EE3F2E-612A-EF4A-65D5-5DF94CDC6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2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ED28-4683-CA0A-E272-4B8A40AD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46BB-F009-3ADC-F6A8-2808B960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conditional expression has the form:</a:t>
            </a:r>
          </a:p>
          <a:p>
            <a:endParaRPr lang="en-US" dirty="0"/>
          </a:p>
          <a:p>
            <a:r>
              <a:rPr lang="en-US" dirty="0"/>
              <a:t>Evaluation rule:</a:t>
            </a:r>
          </a:p>
          <a:p>
            <a:pPr lvl="1"/>
            <a:r>
              <a:rPr lang="en-US" dirty="0"/>
              <a:t>Evaluate the </a:t>
            </a:r>
            <a:r>
              <a:rPr lang="en-US" i="1" dirty="0"/>
              <a:t>&lt;predicate&gt; </a:t>
            </a:r>
            <a:r>
              <a:rPr lang="en-US" dirty="0"/>
              <a:t>expression.</a:t>
            </a:r>
          </a:p>
          <a:p>
            <a:pPr lvl="1"/>
            <a:r>
              <a:rPr lang="en-US" dirty="0"/>
              <a:t>If it's a true value, the value of the whole expression is the value of the </a:t>
            </a:r>
            <a:r>
              <a:rPr lang="en-US" i="1" dirty="0"/>
              <a:t>&lt;consequent&gt;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Otherwise, the value of the whole expression is the value of the </a:t>
            </a:r>
            <a:r>
              <a:rPr lang="en-US" i="1" dirty="0"/>
              <a:t>&lt;alternative&gt;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49C9-A91D-4DF8-4D4D-70540EDFFC82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&lt;consequent&gt; if &lt;predicate&gt; else &lt;alternative&gt;</a:t>
            </a:r>
          </a:p>
        </p:txBody>
      </p:sp>
    </p:spTree>
    <p:extLst>
      <p:ext uri="{BB962C8B-B14F-4D97-AF65-F5344CB8AC3E}">
        <p14:creationId xmlns:p14="http://schemas.microsoft.com/office/powerpoint/2010/main" val="90987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5B1C-A325-BDF9-5256-F3FBE9D2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Lambdas with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88DC-9153-3476-E18A-56381C15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invalid syntax:</a:t>
            </a:r>
          </a:p>
          <a:p>
            <a:endParaRPr lang="en-US" dirty="0"/>
          </a:p>
          <a:p>
            <a:r>
              <a:rPr lang="en-US" dirty="0"/>
              <a:t>Conditional expressions to the rescue!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5D87C-0FD4-6BBC-D5A3-3E4847282908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x: if x &gt; 0: x else: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18B6-EED0-0FBE-6E4D-CA11ED41778F}"/>
              </a:ext>
            </a:extLst>
          </p:cNvPr>
          <p:cNvSpPr txBox="1"/>
          <p:nvPr/>
        </p:nvSpPr>
        <p:spPr>
          <a:xfrm>
            <a:off x="979987" y="322562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x: x if x &gt; 0 else 0</a:t>
            </a:r>
          </a:p>
        </p:txBody>
      </p:sp>
    </p:spTree>
    <p:extLst>
      <p:ext uri="{BB962C8B-B14F-4D97-AF65-F5344CB8AC3E}">
        <p14:creationId xmlns:p14="http://schemas.microsoft.com/office/powerpoint/2010/main" val="2429440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A354-1320-2EB9-397F-EDB2D0B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AA67-014E-54D2-1614-6783B4FB9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24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433E41-6BD7-9CDF-24BA-71FD2C1C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D44D-88E2-CAF3-DE0A-F5A2C5515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34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7DDE1-FDCE-E0D6-3824-001CFFF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function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D9ACDF-B53B-A121-65B7-C50AA2DAD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higher-order tracing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E347D-724A-3F51-E48C-8EB7E4C78FE3}"/>
              </a:ext>
            </a:extLst>
          </p:cNvPr>
          <p:cNvSpPr txBox="1"/>
          <p:nvPr/>
        </p:nvSpPr>
        <p:spPr>
          <a:xfrm>
            <a:off x="1004907" y="2346114"/>
            <a:ext cx="9656808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trace1(f):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function that takes a single argument, x, prints it,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computes and prints F(x), and returns the computed value.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square = lambda x: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trace1(square)(3)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-&gt;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&lt;- 9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traced(x):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print("-&gt;", 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 = f(x)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print("&lt;-", 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traced</a:t>
            </a:r>
          </a:p>
        </p:txBody>
      </p:sp>
    </p:spTree>
    <p:extLst>
      <p:ext uri="{BB962C8B-B14F-4D97-AF65-F5344CB8AC3E}">
        <p14:creationId xmlns:p14="http://schemas.microsoft.com/office/powerpoint/2010/main" val="4194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501E-8D05-0C30-3B6E-2F7CBA29FA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Lambda Expressions &amp; 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42703-F0EB-9CBB-F279-CE02A101B2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7EBD-FC65-7C0C-B29E-835759D2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decorator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73FF-9924-0B7D-0AB4-F734E702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always wanted a function to be traced?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That's equivalent to..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29351-49BD-FDBE-C929-7FB9FAE186A6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@trace1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C3FC81-8857-FBF8-E151-2B782DE631D2}"/>
              </a:ext>
            </a:extLst>
          </p:cNvPr>
          <p:cNvSpPr txBox="1"/>
          <p:nvPr/>
        </p:nvSpPr>
        <p:spPr>
          <a:xfrm>
            <a:off x="1004907" y="3635690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x *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trace1(square)</a:t>
            </a:r>
          </a:p>
        </p:txBody>
      </p:sp>
    </p:spTree>
    <p:extLst>
      <p:ext uri="{BB962C8B-B14F-4D97-AF65-F5344CB8AC3E}">
        <p14:creationId xmlns:p14="http://schemas.microsoft.com/office/powerpoint/2010/main" val="2131765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9AF0-43F0-E971-D9CF-A06E7BB6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decorator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E1DB-ABE3-70A4-893D-8373D7F4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notation: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essentially equivalent to: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ATTR</a:t>
            </a:r>
            <a:r>
              <a:rPr lang="en-US" dirty="0"/>
              <a:t> can be any expression, not just a single function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DF024-D4E7-08F5-2905-99E7F9A12EE2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@ATTR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(...):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5A4C8B-ADAB-5180-D055-4250BFB0FEEF}"/>
              </a:ext>
            </a:extLst>
          </p:cNvPr>
          <p:cNvSpPr txBox="1"/>
          <p:nvPr/>
        </p:nvSpPr>
        <p:spPr>
          <a:xfrm>
            <a:off x="1004906" y="360974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(...):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ATTR(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aFunc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0494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45271-37A0-9FB5-5D77-01BB43C6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AFF2-960D-F326-7723-5F379800B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5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string, tuples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list, dictionaries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"Hi y'all"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[1] = "I"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a_string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", how you doing?"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an_int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an_int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Error! String elements cannot be set.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🤔 How does this work?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 =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grades_copy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grades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295888" y="5722987"/>
            <a:ext cx="708226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[90, 70, 85]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grades=[90, 100, 85],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grades_copy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=[90, 100, 85] 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 = ['A', 'B']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['A', 'B', 'A', 'B']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('C')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(1, [2, 3])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t[1][0]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= [1,2,3]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1B93E-401B-9AAF-895B-0807BEB5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7312C-6CE6-0D7F-33C1-5ABDCD701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56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s.extend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s.extend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🚫 Error: 4 is not an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iterable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                                                       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(after deleting the bad line)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[5, 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s.pop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 = [6, 2, 4, 8,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s.remove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 = [1, 2, 3, 4, 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L[2] =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L[1:3] = [9, 8]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L[2:4] = []            # Deleting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L[1:1] = [2, 3, 4, 5]  # Inserting elements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(L):] = [10, 11]  # Appending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 = L + [20, 30]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7CCD3-3D0E-E64D-DBA7-508FC810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1AF0-80B3-B239-B6B4-411F3A3F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14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four =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print(four[0])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do_stuff_to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(four)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four =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print(four[3])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do_other_stuff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4"/>
                </a:rPr>
                <a:t>View in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5"/>
                </a:rPr>
                <a:t>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= [1, 2, 3]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ooze()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= (1, 2,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ooze()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turtle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f(s=[]):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f()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8F1A75-0172-689F-3E8A-836854C4CA90}"/>
              </a:ext>
            </a:extLst>
          </p:cNvPr>
          <p:cNvGrpSpPr/>
          <p:nvPr/>
        </p:nvGrpSpPr>
        <p:grpSpPr>
          <a:xfrm>
            <a:off x="6096000" y="3962785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325F388-97C2-E0F4-11B5-09A8032D8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93A827E-EF3B-7F04-77A4-F40A60474C38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9391-E995-E4E6-F1F8-3388FE1F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37A99-ADD5-00EE-BB3C-6722FE36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6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sad(text):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"☹" + text + "☹"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msg1 = composer(sad, happy)("CS 111!")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happy(text):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"☻" + text + "☻"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(emoji):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texter(text):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emoji + text + emoji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texter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composer(f, g):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composed(x):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f(g(x))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composed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composer(happy,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make_texter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35D6-7251-5E18-8EC1-FAD43C09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AF21-C7AE-6CA7-A1AA-182BA2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2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6499-D025-3C04-A013-0DA82D8D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DBE33-495F-7E3F-6E2E-02C45DE49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5871-626E-252E-A2A3-C1CCE6B7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A821-C4A2-5939-3A00-EE6717D52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lambda expression </a:t>
            </a:r>
            <a:r>
              <a:rPr lang="en-US" dirty="0"/>
              <a:t>is a simple function definition that evaluates to a function.</a:t>
            </a:r>
          </a:p>
          <a:p>
            <a:r>
              <a:rPr lang="en-US" dirty="0"/>
              <a:t>The syntax:</a:t>
            </a:r>
          </a:p>
          <a:p>
            <a:endParaRPr lang="en-US" dirty="0"/>
          </a:p>
          <a:p>
            <a:r>
              <a:rPr lang="en-US" dirty="0"/>
              <a:t>A function that takes in </a:t>
            </a:r>
            <a:r>
              <a:rPr lang="en-US" i="1" dirty="0"/>
              <a:t>parameters</a:t>
            </a:r>
            <a:r>
              <a:rPr lang="en-US" dirty="0"/>
              <a:t> and returns the result of </a:t>
            </a:r>
            <a:r>
              <a:rPr lang="en-US" i="1" dirty="0"/>
              <a:t>expression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 lambda version of the square function:</a:t>
            </a:r>
          </a:p>
          <a:p>
            <a:endParaRPr lang="en-US" dirty="0"/>
          </a:p>
          <a:p>
            <a:r>
              <a:rPr lang="en-US" dirty="0"/>
              <a:t>A function that takes in parameter </a:t>
            </a:r>
            <a:r>
              <a:rPr lang="en-US" i="1" dirty="0"/>
              <a:t>x</a:t>
            </a:r>
            <a:r>
              <a:rPr lang="en-US" dirty="0"/>
              <a:t> and returns the result of </a:t>
            </a:r>
            <a:r>
              <a:rPr lang="en-US" i="1" dirty="0"/>
              <a:t>x * x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5687B-95B4-C1BE-013B-22BC72B4FD71}"/>
              </a:ext>
            </a:extLst>
          </p:cNvPr>
          <p:cNvSpPr txBox="1"/>
          <p:nvPr/>
        </p:nvSpPr>
        <p:spPr>
          <a:xfrm>
            <a:off x="979410" y="306393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lambda &lt;parameters&gt;: &lt;expression&gt;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F48F8-68E5-5BC3-A2B2-A10B678B6C57}"/>
              </a:ext>
            </a:extLst>
          </p:cNvPr>
          <p:cNvSpPr txBox="1"/>
          <p:nvPr/>
        </p:nvSpPr>
        <p:spPr>
          <a:xfrm>
            <a:off x="979410" y="5135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 = lambda x: x * 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151</TotalTime>
  <Words>1759</Words>
  <Application>Microsoft Office PowerPoint</Application>
  <PresentationFormat>Widescreen</PresentationFormat>
  <Paragraphs>311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Aptos</vt:lpstr>
      <vt:lpstr>Arial</vt:lpstr>
      <vt:lpstr>Calibri</vt:lpstr>
      <vt:lpstr>Courier New</vt:lpstr>
      <vt:lpstr>Trebuchet MS</vt:lpstr>
      <vt:lpstr>Wingdings 3</vt:lpstr>
      <vt:lpstr>3_Facet</vt:lpstr>
      <vt:lpstr>PowerPoint Presentation</vt:lpstr>
      <vt:lpstr>Lambda Expressions &amp; Mutability</vt:lpstr>
      <vt:lpstr>Function composition</vt:lpstr>
      <vt:lpstr>Function composition</vt:lpstr>
      <vt:lpstr>Example: Composer</vt:lpstr>
      <vt:lpstr>Example: Composer (part 2)</vt:lpstr>
      <vt:lpstr>PowerPoint Presentation</vt:lpstr>
      <vt:lpstr>Lambda expressions</vt:lpstr>
      <vt:lpstr>Lambda Syntax</vt:lpstr>
      <vt:lpstr>square = lambda x: x * x</vt:lpstr>
      <vt:lpstr>Def statements vs. Lambda expressions</vt:lpstr>
      <vt:lpstr>Lambda as argument</vt:lpstr>
      <vt:lpstr>PowerPoint Presentation</vt:lpstr>
      <vt:lpstr>Conditional Expressions</vt:lpstr>
      <vt:lpstr>Conditional expressions</vt:lpstr>
      <vt:lpstr>Lambdas with conditionals</vt:lpstr>
      <vt:lpstr>PowerPoint Presentation</vt:lpstr>
      <vt:lpstr>Decorators</vt:lpstr>
      <vt:lpstr>A tracing function</vt:lpstr>
      <vt:lpstr>A tracing decorator</vt:lpstr>
      <vt:lpstr>General decorator syntax</vt:lpstr>
      <vt:lpstr>PowerPoint Presentation</vt:lpstr>
      <vt:lpstr> Immutability vs. Mutability</vt:lpstr>
      <vt:lpstr>Immutable vs. Mutable</vt:lpstr>
      <vt:lpstr>Name change vs. mutation</vt:lpstr>
      <vt:lpstr>Mutables inside immutables</vt:lpstr>
      <vt:lpstr>Equality of contents vs. Identity of objects</vt:lpstr>
      <vt:lpstr>PowerPoint Presentation</vt:lpstr>
      <vt:lpstr>List mutation</vt:lpstr>
      <vt:lpstr>Mutating lists with methods</vt:lpstr>
      <vt:lpstr>Mutating lists with methods</vt:lpstr>
      <vt:lpstr>Mutating lists with slicing</vt:lpstr>
      <vt:lpstr>PowerPoint Presentation</vt:lpstr>
      <vt:lpstr> Beware, Mutation! 👻</vt:lpstr>
      <vt:lpstr>Mutation in function calls 🙀</vt:lpstr>
      <vt:lpstr>Immutability in function calls</vt:lpstr>
      <vt:lpstr>Mutable default arguments 🙀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14</cp:revision>
  <dcterms:created xsi:type="dcterms:W3CDTF">2024-12-10T20:52:29Z</dcterms:created>
  <dcterms:modified xsi:type="dcterms:W3CDTF">2025-05-21T17:06:42Z</dcterms:modified>
</cp:coreProperties>
</file>