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3"/>
  </p:notesMasterIdLst>
  <p:sldIdLst>
    <p:sldId id="293" r:id="rId2"/>
    <p:sldId id="1234" r:id="rId3"/>
    <p:sldId id="1235" r:id="rId4"/>
    <p:sldId id="1242" r:id="rId5"/>
    <p:sldId id="1243" r:id="rId6"/>
    <p:sldId id="1244" r:id="rId7"/>
    <p:sldId id="1245" r:id="rId8"/>
    <p:sldId id="1246" r:id="rId9"/>
    <p:sldId id="1247" r:id="rId10"/>
    <p:sldId id="1248" r:id="rId11"/>
    <p:sldId id="1249" r:id="rId12"/>
    <p:sldId id="1250" r:id="rId13"/>
    <p:sldId id="1251" r:id="rId14"/>
    <p:sldId id="1252" r:id="rId15"/>
    <p:sldId id="1253" r:id="rId16"/>
    <p:sldId id="1254" r:id="rId17"/>
    <p:sldId id="1256" r:id="rId18"/>
    <p:sldId id="1257" r:id="rId19"/>
    <p:sldId id="1258" r:id="rId20"/>
    <p:sldId id="1259" r:id="rId21"/>
    <p:sldId id="1260" r:id="rId22"/>
    <p:sldId id="1261" r:id="rId23"/>
    <p:sldId id="1262" r:id="rId24"/>
    <p:sldId id="1263" r:id="rId25"/>
    <p:sldId id="1264" r:id="rId26"/>
    <p:sldId id="1265" r:id="rId27"/>
    <p:sldId id="1266" r:id="rId28"/>
    <p:sldId id="1267" r:id="rId29"/>
    <p:sldId id="1268" r:id="rId30"/>
    <p:sldId id="1269" r:id="rId31"/>
    <p:sldId id="1270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4" autoAdjust="0"/>
    <p:restoredTop sz="94660"/>
  </p:normalViewPr>
  <p:slideViewPr>
    <p:cSldViewPr snapToGrid="0">
      <p:cViewPr varScale="1">
        <p:scale>
          <a:sx n="95" d="100"/>
          <a:sy n="95" d="100"/>
        </p:scale>
        <p:origin x="31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empty%20%3D%20%28%29%0A%0A%20%20%20%20def%20__init__%28self,%20first,%20rest%3Dempty%29%3A%0A%20%20%20%20%20%20%20%20self.first%20%3D%20first%0A%20%20%20%20%20%20%20%20self.rest%20%3D%20rest%0A%20%20%20%20%20%20%20%20%0All%20%3D%20Link%28%22A%22,%20Link%28%22B%22,%20Link%28%22C%22%29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20%20%20%20%20%20%20%20%0Adef%20range_link%28start,%20end%29%3A%0A%20%20%20%20%22%22%22Return%20a%20Link%20containing%20consecutive%20integers%0A%20%20%20%20from%20START%20to%20END,%20not%20including%20END.%0A%20%20%20%20%3E%3E%3E%20range_link%283,%206%29%0A%20%20%20%20Link%283,%20Link%284,%20Link%285%29%29%29%0A%20%20%20%20%22%22%22%0A%20%20%20%20if%20start%20%3E%3D%20end%3A%0A%20%20%20%20%20%20%20%20return%20Link.empty%0A%20%20%20%20return%20Link%28start,%20range_link%28start%20%2B%201,%20end%29%29%0A%20%20%20%20%0All%20%3D%20range_link%283,%206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map_link%28f,%20ll%29%3A%0A%20%20%20%20if%20ll%20is%20Link.empty%3A%0A%20%20%20%20%20%20%20%20return%20Link.empty%0A%20%20%20%20return%20Link%28f%28ll.first%29,%20map_link%28f,%20ll.rest%29%29%0A%0Asquare%20%3D%20lambda%20x%3A%20x%20*%20x%0All%20%3D%20map_link%28square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filter_link%28f,%20ll%29%3A%0A%20%20%20%20if%20ll%20is%20Link.empty%3A%0A%20%20%20%20%20%20%20%20return%20Link.empty%0A%20%20%20%20elif%20f%28ll.first%29%3A%0A%20%20%20%20%20%20%20%20return%20Link%28ll.first,%20filter_link%28f,%20ll.rest%29%29%0A%20%20%20%20return%20filter_link%28f,%20ll.rest%29%0A%0Ais_odd%20%3D%20lambda%20x%3A%20x%20%25%202%20%3D%3D%201%0All%20%3D%20filter_link%28is_odd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s%20%3D%20Link%28%22A%22,%20Link%28%22B%22,%20Link%28%22C%22%29%29%29%0As.first%20%3D%20%22Hi%22%0As.rest.first%20%3D%20%22Hola%22%0As.rest.rest.first%20%3D%20%22Oi%22&amp;cumulative=false&amp;curInstr=17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mic strip of a person holding a sign&#10;&#10;Description automatically generated">
            <a:extLst>
              <a:ext uri="{FF2B5EF4-FFF2-40B4-BE49-F238E27FC236}">
                <a16:creationId xmlns:a16="http://schemas.microsoft.com/office/drawing/2014/main" id="{455E984A-7ABD-C9B5-3A45-FEC183802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875" y="385762"/>
            <a:ext cx="581025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579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98EDE-015F-76C0-D1B3-9974ECAF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11A98-8220-2EF0-3677-EEB571EE7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19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F442EE-E90C-573D-90E5-C96052A4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A0C55-16D3-A74C-291B-202DC096D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84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BE3E-59A5-E088-8921-DCB4ED7B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 new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06C-5B5A-C26D-82E6-24189399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lists are implemented as a "dynamic array", which isn't optimal for all use cases.</a:t>
            </a:r>
          </a:p>
          <a:p>
            <a:r>
              <a:rPr lang="en-US" dirty="0"/>
              <a:t>😭 Inserting an element is slow, especially near front of list.</a:t>
            </a:r>
          </a:p>
          <a:p>
            <a:r>
              <a:rPr lang="en-US" dirty="0"/>
              <a:t>What happens if we have this list and want to insert Z at the front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😭 Plus inserting too many elements can require re-creating the entire list in memory, if it exceeds the pre-allocated memory.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6D4462-EB32-94F8-1752-5FA76AEA5915}"/>
              </a:ext>
            </a:extLst>
          </p:cNvPr>
          <p:cNvGraphicFramePr>
            <a:graphicFrameLocks noGrp="1"/>
          </p:cNvGraphicFramePr>
          <p:nvPr/>
        </p:nvGraphicFramePr>
        <p:xfrm>
          <a:off x="1146002" y="3751229"/>
          <a:ext cx="81280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996454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361121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485386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519600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9164599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069292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983828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40755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274320" marB="2743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27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B5790-B1D7-263B-EACB-967DE503EFE6}"/>
              </a:ext>
            </a:extLst>
          </p:cNvPr>
          <p:cNvSpPr txBox="1"/>
          <p:nvPr/>
        </p:nvSpPr>
        <p:spPr>
          <a:xfrm>
            <a:off x="1459149" y="3978043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86877-449D-A3B6-FFB2-ECF50A4B65E9}"/>
              </a:ext>
            </a:extLst>
          </p:cNvPr>
          <p:cNvSpPr txBox="1"/>
          <p:nvPr/>
        </p:nvSpPr>
        <p:spPr>
          <a:xfrm>
            <a:off x="2486266" y="397804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1E1EA-226A-B9C0-612E-D47C30055737}"/>
              </a:ext>
            </a:extLst>
          </p:cNvPr>
          <p:cNvSpPr txBox="1"/>
          <p:nvPr/>
        </p:nvSpPr>
        <p:spPr>
          <a:xfrm>
            <a:off x="3513383" y="397804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0E5EB-4D1D-C8B9-B141-ABB1DD35AD8B}"/>
              </a:ext>
            </a:extLst>
          </p:cNvPr>
          <p:cNvSpPr txBox="1"/>
          <p:nvPr/>
        </p:nvSpPr>
        <p:spPr>
          <a:xfrm>
            <a:off x="4540500" y="39780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6DC12-AC62-252B-9D1D-19A5A8112B7F}"/>
              </a:ext>
            </a:extLst>
          </p:cNvPr>
          <p:cNvSpPr txBox="1"/>
          <p:nvPr/>
        </p:nvSpPr>
        <p:spPr>
          <a:xfrm>
            <a:off x="5567615" y="397804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F0642-BFB9-ACD7-A9EE-9DCA8FACBBA9}"/>
              </a:ext>
            </a:extLst>
          </p:cNvPr>
          <p:cNvSpPr txBox="1"/>
          <p:nvPr/>
        </p:nvSpPr>
        <p:spPr>
          <a:xfrm>
            <a:off x="6577098" y="398588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9700F-5485-E191-A5A4-C0B6B58274FE}"/>
              </a:ext>
            </a:extLst>
          </p:cNvPr>
          <p:cNvSpPr txBox="1"/>
          <p:nvPr/>
        </p:nvSpPr>
        <p:spPr>
          <a:xfrm>
            <a:off x="7604628" y="398588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87D654-8D44-7DB5-BF34-4A12BB4E9051}"/>
              </a:ext>
            </a:extLst>
          </p:cNvPr>
          <p:cNvSpPr txBox="1"/>
          <p:nvPr/>
        </p:nvSpPr>
        <p:spPr>
          <a:xfrm>
            <a:off x="1459149" y="3972260"/>
            <a:ext cx="32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047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08112 0.0002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0.08568 -1.85185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8268 0.00116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8359 -4.44444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8438 -4.44444E-6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845 -4.44444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8399 -3.33333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F84A-4E66-E4AB-491E-09AF5E8B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13ABA-DFE9-9761-3E56-259E802A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 list is a chain of objects where each object holds a </a:t>
            </a:r>
            <a:r>
              <a:rPr lang="en-US" b="1" dirty="0"/>
              <a:t>value</a:t>
            </a:r>
            <a:r>
              <a:rPr lang="en-US" dirty="0"/>
              <a:t> and a </a:t>
            </a:r>
            <a:r>
              <a:rPr lang="en-US" b="1" dirty="0"/>
              <a:t>reference to the next link</a:t>
            </a:r>
            <a:r>
              <a:rPr lang="en-US" dirty="0"/>
              <a:t>. The list ends when the final reference is empty.</a:t>
            </a:r>
          </a:p>
          <a:p>
            <a:r>
              <a:rPr lang="en-US" dirty="0"/>
              <a:t>Let's add Z to this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let's add X after C</a:t>
            </a:r>
          </a:p>
          <a:p>
            <a:r>
              <a:rPr lang="en-US" dirty="0"/>
              <a:t>Linked lists require more space but provide faster insertion*.</a:t>
            </a:r>
          </a:p>
          <a:p>
            <a:pPr lvl="1"/>
            <a:r>
              <a:rPr lang="en-US" dirty="0"/>
              <a:t>* when we're already at the point of insertion.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C88B6-3183-8CFF-E018-21CAAA505EE9}"/>
              </a:ext>
            </a:extLst>
          </p:cNvPr>
          <p:cNvGraphicFramePr>
            <a:graphicFrameLocks noGrp="1"/>
          </p:cNvGraphicFramePr>
          <p:nvPr/>
        </p:nvGraphicFramePr>
        <p:xfrm>
          <a:off x="2127251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6001B6-953E-0FE3-AD60-5A415A2FF051}"/>
              </a:ext>
            </a:extLst>
          </p:cNvPr>
          <p:cNvGraphicFramePr>
            <a:graphicFrameLocks noGrp="1"/>
          </p:cNvGraphicFramePr>
          <p:nvPr/>
        </p:nvGraphicFramePr>
        <p:xfrm>
          <a:off x="3770270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EF2656C-7EC1-326D-5CC9-7107BDCF47E3}"/>
              </a:ext>
            </a:extLst>
          </p:cNvPr>
          <p:cNvGraphicFramePr>
            <a:graphicFrameLocks noGrp="1"/>
          </p:cNvGraphicFramePr>
          <p:nvPr/>
        </p:nvGraphicFramePr>
        <p:xfrm>
          <a:off x="5413289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B402F29-40BD-903F-4D8B-140B69D4B1E5}"/>
              </a:ext>
            </a:extLst>
          </p:cNvPr>
          <p:cNvGraphicFramePr>
            <a:graphicFrameLocks noGrp="1"/>
          </p:cNvGraphicFramePr>
          <p:nvPr/>
        </p:nvGraphicFramePr>
        <p:xfrm>
          <a:off x="7056308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54E106F0-D2F2-AD7C-4F1D-4D69C33E18BC}"/>
              </a:ext>
            </a:extLst>
          </p:cNvPr>
          <p:cNvGraphicFramePr>
            <a:graphicFrameLocks noGrp="1"/>
          </p:cNvGraphicFramePr>
          <p:nvPr/>
        </p:nvGraphicFramePr>
        <p:xfrm>
          <a:off x="8699327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A2C3C5A6-F988-73A7-8360-73A5B33FB9C6}"/>
              </a:ext>
            </a:extLst>
          </p:cNvPr>
          <p:cNvGraphicFramePr>
            <a:graphicFrameLocks noGrp="1"/>
          </p:cNvGraphicFramePr>
          <p:nvPr/>
        </p:nvGraphicFramePr>
        <p:xfrm>
          <a:off x="484232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1A7A611-54E1-DBE4-4CA1-C85F915B644D}"/>
              </a:ext>
            </a:extLst>
          </p:cNvPr>
          <p:cNvGraphicFramePr>
            <a:graphicFrameLocks noGrp="1"/>
          </p:cNvGraphicFramePr>
          <p:nvPr/>
        </p:nvGraphicFramePr>
        <p:xfrm>
          <a:off x="6520461" y="268732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8C4D-9A7E-9081-611A-6DCD64424EF6}"/>
              </a:ext>
            </a:extLst>
          </p:cNvPr>
          <p:cNvCxnSpPr>
            <a:endCxn id="4" idx="1"/>
          </p:cNvCxnSpPr>
          <p:nvPr/>
        </p:nvCxnSpPr>
        <p:spPr>
          <a:xfrm flipV="1">
            <a:off x="1323975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13C2D7-CCAD-DB15-7FDA-86315D9E83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957686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06273F-7A00-02F8-BF1F-6A3457D634E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600705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5AAF24-DF8D-45AF-FF5D-B396EADA57CB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253032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402AAD-76CE-D80A-0497-D4E33C3EF9F5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896051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8D64009-C4CB-8F8A-97BB-B22C3BD2EC94}"/>
              </a:ext>
            </a:extLst>
          </p:cNvPr>
          <p:cNvCxnSpPr>
            <a:cxnSpLocks/>
            <a:endCxn id="10" idx="1"/>
          </p:cNvCxnSpPr>
          <p:nvPr/>
        </p:nvCxnSpPr>
        <p:spPr>
          <a:xfrm rot="5400000" flipH="1" flipV="1">
            <a:off x="6139352" y="3171715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EC7650-CCC0-FFD6-E07E-F3131B3C24F3}"/>
              </a:ext>
            </a:extLst>
          </p:cNvPr>
          <p:cNvCxnSpPr>
            <a:endCxn id="7" idx="1"/>
          </p:cNvCxnSpPr>
          <p:nvPr/>
        </p:nvCxnSpPr>
        <p:spPr>
          <a:xfrm rot="5400000">
            <a:off x="6829549" y="3484310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8890308-B995-2669-F5EF-85AFB6D38D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06189" y="3709193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84DDC7-0E8F-230A-99AA-FAE2160A273F}"/>
              </a:ext>
            </a:extLst>
          </p:cNvPr>
          <p:cNvCxnSpPr>
            <a:cxnSpLocks/>
          </p:cNvCxnSpPr>
          <p:nvPr/>
        </p:nvCxnSpPr>
        <p:spPr>
          <a:xfrm flipH="1">
            <a:off x="6253030" y="3562350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6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D50C-5142-5D57-FADA-4D0A010E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706F-77B2-D4DE-C3CF-DD9545E7C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8685"/>
            <a:ext cx="8596668" cy="2072677"/>
          </a:xfrm>
        </p:spPr>
        <p:txBody>
          <a:bodyPr/>
          <a:lstStyle/>
          <a:p>
            <a:r>
              <a:rPr lang="en-US" dirty="0"/>
              <a:t>How would we use that?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0679F-D246-EBB1-C9D9-15D3F300C88F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24996-5FAD-1F8C-E328-A6F183094F6E}"/>
              </a:ext>
            </a:extLst>
          </p:cNvPr>
          <p:cNvSpPr txBox="1"/>
          <p:nvPr/>
        </p:nvSpPr>
        <p:spPr>
          <a:xfrm>
            <a:off x="1000542" y="442034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Link("A", Link("B", Link("C")))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154460-92B3-C0B9-FD9A-46E57CA16F78}"/>
              </a:ext>
            </a:extLst>
          </p:cNvPr>
          <p:cNvGrpSpPr/>
          <p:nvPr/>
        </p:nvGrpSpPr>
        <p:grpSpPr>
          <a:xfrm>
            <a:off x="1000542" y="4955376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CE0766A-54AB-4E10-D9EC-8F9F8CC88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AEA184-74A0-A8A2-C794-7B397382E6A5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035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FCEE-4826-7A8C-241C-6F5917CA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LinkedList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FD8A-0DD0-C362-B69B-B19F862E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966F0-5D24-FFA0-3F17-E0874CAFC02F}"/>
              </a:ext>
            </a:extLst>
          </p:cNvPr>
          <p:cNvSpPr txBox="1"/>
          <p:nvPr/>
        </p:nvSpPr>
        <p:spPr>
          <a:xfrm>
            <a:off x="1000542" y="1930400"/>
            <a:ext cx="8273460" cy="48320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 linked list."""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assert rest 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(rest, Link)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'Link('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')'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string = '&lt;'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while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string += str(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 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self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string + str(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905438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754A-0270-2D60-AE85-2B375902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2858B-B10C-9052-8E5D-6862EBF85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82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1B2122-DA4B-D8E1-28CD-720337FC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C8A4C-2BFB-780B-DC31-7C44BAD1C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10B5-FC58-AB57-F0CD-7EF91B19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BF5F-93DB-35AB-D585-484D5E8F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range(3, 6)]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9FDFF-B7D6-0B11-507C-A52E5C694C5D}"/>
              </a:ext>
            </a:extLst>
          </p:cNvPr>
          <p:cNvSpPr txBox="1"/>
          <p:nvPr/>
        </p:nvSpPr>
        <p:spPr>
          <a:xfrm>
            <a:off x="1000542" y="2316900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(start, end):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containing consecutive integers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from start to end, not including end.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Link(3, Link(4,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start &gt;= end: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Link(start,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(start + 1, end))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9B176D-007E-D964-DBD9-6A7F1715961A}"/>
              </a:ext>
            </a:extLst>
          </p:cNvPr>
          <p:cNvGrpSpPr/>
          <p:nvPr/>
        </p:nvGrpSpPr>
        <p:grpSpPr>
          <a:xfrm>
            <a:off x="1000542" y="5360427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76EB8E3D-6B9A-A921-9614-F43EC077F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618468-3B41-460E-6E85-A762624E084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96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f(x) for each x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 Link LL.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square = lambda x: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(square,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Link(9, Link(16, Link(25)))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4236567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 and</a:t>
            </a:r>
            <a:br>
              <a:rPr lang="en-US" dirty="0"/>
            </a:br>
            <a:r>
              <a:rPr lang="en-US" dirty="0"/>
              <a:t>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96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f(x) for each x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 Link LL.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square = lambda x: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(square,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Link(9, Link(16, Link(25)))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Link(f(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89C25-774C-B762-D68C-8B9F23FF3C07}"/>
              </a:ext>
            </a:extLst>
          </p:cNvPr>
          <p:cNvGrpSpPr/>
          <p:nvPr/>
        </p:nvGrpSpPr>
        <p:grpSpPr>
          <a:xfrm>
            <a:off x="1000542" y="5700895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A5E4B054-C818-52B4-3833-B9F3C263E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4294F2-2F12-DD53-7868-C1EF5A24352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90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only the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x of Link 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f(x) is a true value.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lambda x: x % 2 ==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Link(3, Link(5))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950585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4093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only the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x of Link 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f(x) is a true value.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lambda x: x % 2 ==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Link(3, Link(5))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f(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Link(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003F57-F813-068F-6977-52A122E940DB}"/>
              </a:ext>
            </a:extLst>
          </p:cNvPr>
          <p:cNvGrpSpPr/>
          <p:nvPr/>
        </p:nvGrpSpPr>
        <p:grpSpPr>
          <a:xfrm>
            <a:off x="6793514" y="1654818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CDF74FF-ED18-59BB-F7DA-7500AA9B8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659B95-D0A9-0B0A-D078-BB7C1046729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03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F828-DFD3-35B2-2218-DB559097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BF7C9-26AB-3CB8-AB51-6C73E73B6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63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42C9FE-F07E-5A1C-DA58-8EB9F801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A6998-2A1D-7502-B88F-FF6A3D409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1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B17A5F-6A16-06C2-207F-F4111EC9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can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F1517-6947-9BE7-8442-5C043C6D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assignments can change </a:t>
            </a:r>
            <a:r>
              <a:rPr lang="en-US" i="1" dirty="0"/>
              <a:t>first</a:t>
            </a:r>
            <a:r>
              <a:rPr lang="en-US" dirty="0"/>
              <a:t> and </a:t>
            </a:r>
            <a:r>
              <a:rPr lang="en-US" i="1" dirty="0"/>
              <a:t>rest</a:t>
            </a:r>
            <a:r>
              <a:rPr lang="en-US" dirty="0"/>
              <a:t> attributes of a Link.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71DA6-5BC9-A54A-7CCC-EFA1AD48F4F7}"/>
              </a:ext>
            </a:extLst>
          </p:cNvPr>
          <p:cNvSpPr txBox="1"/>
          <p:nvPr/>
        </p:nvSpPr>
        <p:spPr>
          <a:xfrm>
            <a:off x="1000541" y="2335754"/>
            <a:ext cx="867135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Link("A", Link("B", Link("C")))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"Hi"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s.rest.first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"Hola"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s.rest.rest.first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"Oi"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FDFF37-C60D-33C0-9C8C-B96C0F1570E0}"/>
              </a:ext>
            </a:extLst>
          </p:cNvPr>
          <p:cNvGrpSpPr/>
          <p:nvPr/>
        </p:nvGrpSpPr>
        <p:grpSpPr>
          <a:xfrm>
            <a:off x="1000541" y="3828874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36DC7B-35B0-430B-831E-3202B268B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6E8B45-51ED-E20C-D40A-93731BFFC84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7838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30F9-5649-5545-FE0E-122278E8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52FD-C851-B2A3-8FB2-8AD21AD00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rest of a linked list can contain the linked list as a sub-list.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478DB-2CA6-746C-E78B-E487A19222CC}"/>
              </a:ext>
            </a:extLst>
          </p:cNvPr>
          <p:cNvSpPr txBox="1"/>
          <p:nvPr/>
        </p:nvSpPr>
        <p:spPr>
          <a:xfrm>
            <a:off x="1000541" y="2335754"/>
            <a:ext cx="8671359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Link("A", Link("B", Link("C")))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s.rest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t.rest = 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F4EFF-5964-97F2-305F-39C5F46C590E}"/>
              </a:ext>
            </a:extLst>
          </p:cNvPr>
          <p:cNvSpPr txBox="1"/>
          <p:nvPr/>
        </p:nvSpPr>
        <p:spPr>
          <a:xfrm>
            <a:off x="1000541" y="3506584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s.first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4DC-8B9E-C588-9F84-0F54BE5F893F}"/>
              </a:ext>
            </a:extLst>
          </p:cNvPr>
          <p:cNvSpPr txBox="1"/>
          <p:nvPr/>
        </p:nvSpPr>
        <p:spPr>
          <a:xfrm>
            <a:off x="1000540" y="4061861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s.rest.rest.rest.rest.rest.first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E9F0-658D-24BF-F892-38380B04DF76}"/>
              </a:ext>
            </a:extLst>
          </p:cNvPr>
          <p:cNvSpPr txBox="1"/>
          <p:nvPr/>
        </p:nvSpPr>
        <p:spPr>
          <a:xfrm>
            <a:off x="6096000" y="3506584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'A'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74332-E838-7513-3656-0B340E1E5005}"/>
              </a:ext>
            </a:extLst>
          </p:cNvPr>
          <p:cNvSpPr txBox="1"/>
          <p:nvPr/>
        </p:nvSpPr>
        <p:spPr>
          <a:xfrm>
            <a:off x="6096000" y="4061861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'B'</a:t>
            </a:r>
          </a:p>
        </p:txBody>
      </p:sp>
    </p:spTree>
    <p:extLst>
      <p:ext uri="{BB962C8B-B14F-4D97-AF65-F5344CB8AC3E}">
        <p14:creationId xmlns:p14="http://schemas.microsoft.com/office/powerpoint/2010/main" val="30248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D396-95CB-66F9-690A-2B56706A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AA55A9-F299-4F4A-7497-BBCCD8E5D7EE}"/>
              </a:ext>
            </a:extLst>
          </p:cNvPr>
          <p:cNvGraphicFramePr>
            <a:graphicFrameLocks noGrp="1"/>
          </p:cNvGraphicFramePr>
          <p:nvPr/>
        </p:nvGraphicFramePr>
        <p:xfrm>
          <a:off x="2320353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D52B20-4A27-1B16-79AC-995407EDFB83}"/>
              </a:ext>
            </a:extLst>
          </p:cNvPr>
          <p:cNvGraphicFramePr>
            <a:graphicFrameLocks noGrp="1"/>
          </p:cNvGraphicFramePr>
          <p:nvPr/>
        </p:nvGraphicFramePr>
        <p:xfrm>
          <a:off x="3963372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25F385F-874B-3FC1-D2FA-E5A7953802C3}"/>
              </a:ext>
            </a:extLst>
          </p:cNvPr>
          <p:cNvGraphicFramePr>
            <a:graphicFrameLocks noGrp="1"/>
          </p:cNvGraphicFramePr>
          <p:nvPr/>
        </p:nvGraphicFramePr>
        <p:xfrm>
          <a:off x="5606391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A6071B2-1E86-FD87-70CB-409958F23D36}"/>
              </a:ext>
            </a:extLst>
          </p:cNvPr>
          <p:cNvGraphicFramePr>
            <a:graphicFrameLocks noGrp="1"/>
          </p:cNvGraphicFramePr>
          <p:nvPr/>
        </p:nvGraphicFramePr>
        <p:xfrm>
          <a:off x="7249410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04FA0F68-8B4B-216F-528B-C9E282252160}"/>
              </a:ext>
            </a:extLst>
          </p:cNvPr>
          <p:cNvGraphicFramePr>
            <a:graphicFrameLocks noGrp="1"/>
          </p:cNvGraphicFramePr>
          <p:nvPr/>
        </p:nvGraphicFramePr>
        <p:xfrm>
          <a:off x="8892429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31DD4290-787B-9828-4FCA-BB27927A58C7}"/>
              </a:ext>
            </a:extLst>
          </p:cNvPr>
          <p:cNvGraphicFramePr>
            <a:graphicFrameLocks noGrp="1"/>
          </p:cNvGraphicFramePr>
          <p:nvPr/>
        </p:nvGraphicFramePr>
        <p:xfrm>
          <a:off x="677334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0F033-D059-763B-4E22-082B90E5B3FB}"/>
              </a:ext>
            </a:extLst>
          </p:cNvPr>
          <p:cNvCxnSpPr>
            <a:endCxn id="4" idx="1"/>
          </p:cNvCxnSpPr>
          <p:nvPr/>
        </p:nvCxnSpPr>
        <p:spPr>
          <a:xfrm flipV="1">
            <a:off x="1517077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D6700-71A5-4DCB-F513-42AF4F6820EC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150788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589D1D-442A-DA58-40B0-502BCE20012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793807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594C23-0116-C723-43B8-0D7E40058183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446134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3575A-1C2F-0A9D-A66F-C65D77B94CF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089153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DEDFE2-0719-7D77-F705-BD35B90C5C57}"/>
              </a:ext>
            </a:extLst>
          </p:cNvPr>
          <p:cNvSpPr txBox="1"/>
          <p:nvPr/>
        </p:nvSpPr>
        <p:spPr>
          <a:xfrm>
            <a:off x="1094809" y="2872739"/>
            <a:ext cx="8179193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"""Inserts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front of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returning new linked list.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51978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7A1C0-8399-2D93-D533-B368DCA1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770C-ABED-0F13-3C3E-BBE51F91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87A2E-94E2-F4D0-8C22-3F83AB7C080D}"/>
              </a:ext>
            </a:extLst>
          </p:cNvPr>
          <p:cNvSpPr txBox="1"/>
          <p:nvPr/>
        </p:nvSpPr>
        <p:spPr>
          <a:xfrm>
            <a:off x="1094809" y="1930400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"""Inserts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front of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returning new linked list.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Link(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83815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1898AE-F247-9868-E42D-20E5DD567778}"/>
              </a:ext>
            </a:extLst>
          </p:cNvPr>
          <p:cNvGraphicFramePr>
            <a:graphicFrameLocks noGrp="1"/>
          </p:cNvGraphicFramePr>
          <p:nvPr/>
        </p:nvGraphicFramePr>
        <p:xfrm>
          <a:off x="1552576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4AB078-B0E5-69D0-9BA9-F39CDC91D659}"/>
              </a:ext>
            </a:extLst>
          </p:cNvPr>
          <p:cNvGraphicFramePr>
            <a:graphicFrameLocks noGrp="1"/>
          </p:cNvGraphicFramePr>
          <p:nvPr/>
        </p:nvGraphicFramePr>
        <p:xfrm>
          <a:off x="3195595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616155-8E45-C713-12FB-64F27CFBE37F}"/>
              </a:ext>
            </a:extLst>
          </p:cNvPr>
          <p:cNvGraphicFramePr>
            <a:graphicFrameLocks noGrp="1"/>
          </p:cNvGraphicFramePr>
          <p:nvPr/>
        </p:nvGraphicFramePr>
        <p:xfrm>
          <a:off x="4838614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DA09783-4882-4116-F36E-49F866EFA3D5}"/>
              </a:ext>
            </a:extLst>
          </p:cNvPr>
          <p:cNvGraphicFramePr>
            <a:graphicFrameLocks noGrp="1"/>
          </p:cNvGraphicFramePr>
          <p:nvPr/>
        </p:nvGraphicFramePr>
        <p:xfrm>
          <a:off x="6481633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7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4FD5F059-5C8F-8FA7-6C89-628BF0B38AE3}"/>
              </a:ext>
            </a:extLst>
          </p:cNvPr>
          <p:cNvGraphicFramePr>
            <a:graphicFrameLocks noGrp="1"/>
          </p:cNvGraphicFramePr>
          <p:nvPr/>
        </p:nvGraphicFramePr>
        <p:xfrm>
          <a:off x="8124652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9B507BC-7E86-A17B-3475-79F55F806149}"/>
              </a:ext>
            </a:extLst>
          </p:cNvPr>
          <p:cNvGraphicFramePr>
            <a:graphicFrameLocks noGrp="1"/>
          </p:cNvGraphicFramePr>
          <p:nvPr/>
        </p:nvGraphicFramePr>
        <p:xfrm>
          <a:off x="5945786" y="1282726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AC907-2097-6D7D-4104-DD2BF32F4CB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383011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C5443C-B7EC-33E9-A139-1A3ADCCDCD0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026030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B3551D-49D3-C131-80C5-A64DB2F778E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78357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162984-EDC6-7B15-FD9C-C9DCFF6E148D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321376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888E08A-6949-B307-BDF8-FB5D66E4762B}"/>
              </a:ext>
            </a:extLst>
          </p:cNvPr>
          <p:cNvCxnSpPr>
            <a:cxnSpLocks/>
            <a:endCxn id="9" idx="1"/>
          </p:cNvCxnSpPr>
          <p:nvPr/>
        </p:nvCxnSpPr>
        <p:spPr>
          <a:xfrm rot="5400000" flipH="1" flipV="1">
            <a:off x="5564677" y="1767121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E101B70-D6F8-BB08-2242-F15D28E9792F}"/>
              </a:ext>
            </a:extLst>
          </p:cNvPr>
          <p:cNvCxnSpPr>
            <a:endCxn id="7" idx="1"/>
          </p:cNvCxnSpPr>
          <p:nvPr/>
        </p:nvCxnSpPr>
        <p:spPr>
          <a:xfrm rot="5400000">
            <a:off x="6254874" y="2079716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4207A0-5CAB-8003-494E-DAB240DB7D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31514" y="2304599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7E0697-6637-0B02-A151-987CC6F667CA}"/>
              </a:ext>
            </a:extLst>
          </p:cNvPr>
          <p:cNvCxnSpPr>
            <a:cxnSpLocks/>
          </p:cNvCxnSpPr>
          <p:nvPr/>
        </p:nvCxnSpPr>
        <p:spPr>
          <a:xfrm flipH="1">
            <a:off x="5678355" y="2157756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3179041"/>
            <a:ext cx="8179193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"""Add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to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returning modified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and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1930400"/>
            <a:ext cx="8179193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"""Add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to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returning modified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original_first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original_first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and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add(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687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782BC-1074-5EB9-63F2-478479592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6C23C-85A7-0887-DE21-914B9A629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9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69392"/>
            <a:ext cx="8596668" cy="2171970"/>
          </a:xfrm>
        </p:spPr>
        <p:txBody>
          <a:bodyPr/>
          <a:lstStyle/>
          <a:p>
            <a:r>
              <a:rPr lang="en-US" dirty="0"/>
              <a:t>Breaking it down into subproblems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reverse(s):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a string with the letters of 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 the inverse order.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reverse('ward')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'draw'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B61A4-E57C-ADFA-D889-C283CF047A85}"/>
              </a:ext>
            </a:extLst>
          </p:cNvPr>
          <p:cNvSpPr txBox="1"/>
          <p:nvPr/>
        </p:nvSpPr>
        <p:spPr>
          <a:xfrm>
            <a:off x="1000542" y="4280194"/>
            <a:ext cx="827346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reverse("ward") = 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+ "w"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= 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+ "a"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= reverse("d") + "r"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reverse("d") = "d"</a:t>
            </a:r>
          </a:p>
        </p:txBody>
      </p:sp>
    </p:spTree>
    <p:extLst>
      <p:ext uri="{BB962C8B-B14F-4D97-AF65-F5344CB8AC3E}">
        <p14:creationId xmlns:p14="http://schemas.microsoft.com/office/powerpoint/2010/main" val="24920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41005"/>
            <a:ext cx="8596668" cy="1569660"/>
          </a:xfrm>
        </p:spPr>
        <p:txBody>
          <a:bodyPr/>
          <a:lstStyle/>
          <a:p>
            <a:r>
              <a:rPr lang="en-US" dirty="0"/>
              <a:t>When recursively processing strings, the base case is typically an empty string or single-character string, and the recursive case is often all-but-the-first characters.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reverse(s):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a string with the letters of 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 the inverse order.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reverse('ward')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'draw'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reverse(s[1:]) + s[0]</a:t>
            </a:r>
          </a:p>
        </p:txBody>
      </p:sp>
    </p:spTree>
    <p:extLst>
      <p:ext uri="{BB962C8B-B14F-4D97-AF65-F5344CB8AC3E}">
        <p14:creationId xmlns:p14="http://schemas.microsoft.com/office/powerpoint/2010/main" val="30764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F4B1-DFB3-2334-3AF7-BF40EF5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F6FB-6359-85A0-C59A-52BEA590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recursive function needs to keep track of more state than the arguments of the original function, you may need a helper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B6D72-3BC3-B85D-4F8F-EA8F2DE902D2}"/>
              </a:ext>
            </a:extLst>
          </p:cNvPr>
          <p:cNvSpPr txBox="1"/>
          <p:nvPr/>
        </p:nvSpPr>
        <p:spPr>
          <a:xfrm>
            <a:off x="1008668" y="2599703"/>
            <a:ext cx="11048214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fUnKyCaSe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text in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fUnKyCaSe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fUnKyCaSe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("wats up")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wAtS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Up'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toggle_case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(letter,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letter.upper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 if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else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letter.lower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up_down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toggle_case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toggle_case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(text[0],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up_down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(text[1:], not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up_down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(text, False)</a:t>
            </a:r>
          </a:p>
        </p:txBody>
      </p:sp>
    </p:spTree>
    <p:extLst>
      <p:ext uri="{BB962C8B-B14F-4D97-AF65-F5344CB8AC3E}">
        <p14:creationId xmlns:p14="http://schemas.microsoft.com/office/powerpoint/2010/main" val="27096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n with the digits reversed.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63148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n with the digits reversed.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reverse(n, 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r *=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 +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reverse(n // 10, r + n %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reverse(n, 0)</a:t>
            </a:r>
          </a:p>
        </p:txBody>
      </p:sp>
    </p:spTree>
    <p:extLst>
      <p:ext uri="{BB962C8B-B14F-4D97-AF65-F5344CB8AC3E}">
        <p14:creationId xmlns:p14="http://schemas.microsoft.com/office/powerpoint/2010/main" val="3517710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0555-5209-E207-261C-E34BEE87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on different data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E9681A-5FD0-5F1E-49C1-18FC120D25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8596312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1215423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585240085"/>
                    </a:ext>
                  </a:extLst>
                </a:gridCol>
                <a:gridCol w="1794432">
                  <a:extLst>
                    <a:ext uri="{9D8B030D-6E8A-4147-A177-3AD203B41FA5}">
                      <a16:colId xmlns:a16="http://schemas.microsoft.com/office/drawing/2014/main" val="2463388604"/>
                    </a:ext>
                  </a:extLst>
                </a:gridCol>
                <a:gridCol w="2503724">
                  <a:extLst>
                    <a:ext uri="{9D8B030D-6E8A-4147-A177-3AD203B41FA5}">
                      <a16:colId xmlns:a16="http://schemas.microsoft.com/office/drawing/2014/main" val="488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Type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Base case condition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item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Recursive case argument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51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Numbers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%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117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Lists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[]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78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Strings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''</a:t>
                      </a:r>
                    </a:p>
                    <a:p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(S) == 1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001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827477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290</TotalTime>
  <Words>2378</Words>
  <Application>Microsoft Office PowerPoint</Application>
  <PresentationFormat>Widescreen</PresentationFormat>
  <Paragraphs>323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Aptos</vt:lpstr>
      <vt:lpstr>Arial</vt:lpstr>
      <vt:lpstr>Courier New</vt:lpstr>
      <vt:lpstr>Trebuchet MS</vt:lpstr>
      <vt:lpstr>Wingdings 3</vt:lpstr>
      <vt:lpstr>3_Facet</vt:lpstr>
      <vt:lpstr>PowerPoint Presentation</vt:lpstr>
      <vt:lpstr>Recursion and  Linked Lists</vt:lpstr>
      <vt:lpstr>Recursion Exercises</vt:lpstr>
      <vt:lpstr>Recursively reversing a string</vt:lpstr>
      <vt:lpstr>Recursively reversing a string (solution)</vt:lpstr>
      <vt:lpstr>Helper functions</vt:lpstr>
      <vt:lpstr>Reversing a number</vt:lpstr>
      <vt:lpstr>Reversing a number (solution)</vt:lpstr>
      <vt:lpstr>Recursion on different data types</vt:lpstr>
      <vt:lpstr>PowerPoint Presentation</vt:lpstr>
      <vt:lpstr>Linked Lists</vt:lpstr>
      <vt:lpstr>Why do we need a new list?</vt:lpstr>
      <vt:lpstr>Linked Lists</vt:lpstr>
      <vt:lpstr>A Link class</vt:lpstr>
      <vt:lpstr>A fancier LinkedList</vt:lpstr>
      <vt:lpstr>PowerPoint Presentation</vt:lpstr>
      <vt:lpstr>Creating linked lists</vt:lpstr>
      <vt:lpstr>Creating a range</vt:lpstr>
      <vt:lpstr>Exercise: Mapping a linked list</vt:lpstr>
      <vt:lpstr>Exercise: Mapping a linked list (solution)</vt:lpstr>
      <vt:lpstr>Exercise: Filtering a linked list</vt:lpstr>
      <vt:lpstr>Exercise: Filtering a linked list (solution)</vt:lpstr>
      <vt:lpstr>PowerPoint Presentation</vt:lpstr>
      <vt:lpstr>Mutating Linked Lists</vt:lpstr>
      <vt:lpstr>Linked lists can change</vt:lpstr>
      <vt:lpstr>Beware infinite lists</vt:lpstr>
      <vt:lpstr>Exercise: Adding to front of linked list</vt:lpstr>
      <vt:lpstr>Exercise: Adding to front of linked list (Solution)</vt:lpstr>
      <vt:lpstr>Exercise: Adding to an ordered linked list</vt:lpstr>
      <vt:lpstr>Exercise: Adding to an ordered linked list (solution)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19</cp:revision>
  <dcterms:created xsi:type="dcterms:W3CDTF">2024-12-10T20:52:29Z</dcterms:created>
  <dcterms:modified xsi:type="dcterms:W3CDTF">2025-05-28T16:52:54Z</dcterms:modified>
</cp:coreProperties>
</file>