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40"/>
  </p:notesMasterIdLst>
  <p:sldIdLst>
    <p:sldId id="309" r:id="rId2"/>
    <p:sldId id="3741" r:id="rId3"/>
    <p:sldId id="3702" r:id="rId4"/>
    <p:sldId id="3703" r:id="rId5"/>
    <p:sldId id="3704" r:id="rId6"/>
    <p:sldId id="3705" r:id="rId7"/>
    <p:sldId id="3706" r:id="rId8"/>
    <p:sldId id="3708" r:id="rId9"/>
    <p:sldId id="3709" r:id="rId10"/>
    <p:sldId id="3710" r:id="rId11"/>
    <p:sldId id="3711" r:id="rId12"/>
    <p:sldId id="3712" r:id="rId13"/>
    <p:sldId id="3713" r:id="rId14"/>
    <p:sldId id="3714" r:id="rId15"/>
    <p:sldId id="3715" r:id="rId16"/>
    <p:sldId id="3716" r:id="rId17"/>
    <p:sldId id="3717" r:id="rId18"/>
    <p:sldId id="3718" r:id="rId19"/>
    <p:sldId id="3719" r:id="rId20"/>
    <p:sldId id="3720" r:id="rId21"/>
    <p:sldId id="3721" r:id="rId22"/>
    <p:sldId id="3722" r:id="rId23"/>
    <p:sldId id="3723" r:id="rId24"/>
    <p:sldId id="3724" r:id="rId25"/>
    <p:sldId id="3725" r:id="rId26"/>
    <p:sldId id="3726" r:id="rId27"/>
    <p:sldId id="3727" r:id="rId28"/>
    <p:sldId id="3728" r:id="rId29"/>
    <p:sldId id="3729" r:id="rId30"/>
    <p:sldId id="3730" r:id="rId31"/>
    <p:sldId id="3731" r:id="rId32"/>
    <p:sldId id="3732" r:id="rId33"/>
    <p:sldId id="3733" r:id="rId34"/>
    <p:sldId id="3734" r:id="rId35"/>
    <p:sldId id="3736" r:id="rId36"/>
    <p:sldId id="3738" r:id="rId37"/>
    <p:sldId id="3739" r:id="rId38"/>
    <p:sldId id="3740"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0" autoAdjust="0"/>
    <p:restoredTop sz="94660"/>
  </p:normalViewPr>
  <p:slideViewPr>
    <p:cSldViewPr snapToGrid="0">
      <p:cViewPr varScale="1">
        <p:scale>
          <a:sx n="93" d="100"/>
          <a:sy n="93" d="100"/>
        </p:scale>
        <p:origin x="108" y="8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6/4/2025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process with the expression (/ 3 (+ 4 5 ))</a:t>
            </a:r>
          </a:p>
          <a:p>
            <a:r>
              <a:rPr lang="en-US" dirty="0"/>
              <a:t>Pair('/', Pair(3, Pair(Pair('+', Pair(4, Pair(5, nil))), nil)))</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6FF1DE7-ED76-4F4E-B4B5-520CC3DCB7A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1166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10421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4222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56676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19749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30441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36064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60882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15252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n" sz="900" b="0" i="0" u="none" strike="noStrike" kern="1200" cap="none" spc="0" normalizeH="0" baseline="0" noProof="0" smtClean="0">
                <a:ln>
                  <a:noFill/>
                </a:ln>
                <a:solidFill>
                  <a:srgbClr val="5FCBEF"/>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 sz="900" b="0" i="0" u="none" strike="noStrike" kern="1200" cap="none" spc="0" normalizeH="0" baseline="0" noProof="0">
              <a:ln>
                <a:noFill/>
              </a:ln>
              <a:solidFill>
                <a:srgbClr val="5FCBEF"/>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36236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5675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02742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88344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6/4/2025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299123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6839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6/4/2025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57497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24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6/4/2025</a:t>
            </a:fld>
            <a:endParaRPr lang="en-US"/>
          </a:p>
        </p:txBody>
      </p:sp>
    </p:spTree>
    <p:extLst>
      <p:ext uri="{BB962C8B-B14F-4D97-AF65-F5344CB8AC3E}">
        <p14:creationId xmlns:p14="http://schemas.microsoft.com/office/powerpoint/2010/main" val="3728593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6/4/2025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95275192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 id="2147483745"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docs.python.org/3/library/re.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en.wikipedia.org/wiki/Write-only_language" TargetMode="External"/><Relationship Id="rId2" Type="http://schemas.openxmlformats.org/officeDocument/2006/relationships/hyperlink" Target="https://blog.codinghorror.com/regex-use-vs-regex-abuse/" TargetMode="External"/><Relationship Id="rId1" Type="http://schemas.openxmlformats.org/officeDocument/2006/relationships/slideLayout" Target="../slideLayouts/slideLayout2.xml"/><Relationship Id="rId5" Type="http://schemas.openxmlformats.org/officeDocument/2006/relationships/hyperlink" Target="https://stackoverflow.com/questions/1732348/regex-match-open-tags-except-xhtml-self-contained-tags" TargetMode="External"/><Relationship Id="rId4" Type="http://schemas.openxmlformats.org/officeDocument/2006/relationships/hyperlink" Target="https://owasp.org/www-community/attacks/Regular_expression_Denial_of_Service_-_ReDoS"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descr="A black background with white text&#10;&#10;Description automatically generated">
            <a:extLst>
              <a:ext uri="{FF2B5EF4-FFF2-40B4-BE49-F238E27FC236}">
                <a16:creationId xmlns:a16="http://schemas.microsoft.com/office/drawing/2014/main" id="{2A8B2286-696E-6BC8-16B7-FF440AC945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480059"/>
            <a:ext cx="5841704" cy="5949315"/>
          </a:xfrm>
          <a:prstGeom prst="rect">
            <a:avLst/>
          </a:prstGeom>
        </p:spPr>
      </p:pic>
    </p:spTree>
    <p:extLst>
      <p:ext uri="{BB962C8B-B14F-4D97-AF65-F5344CB8AC3E}">
        <p14:creationId xmlns:p14="http://schemas.microsoft.com/office/powerpoint/2010/main" val="2994122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FE77A-7FB3-C42E-A28C-518554DABCE1}"/>
              </a:ext>
            </a:extLst>
          </p:cNvPr>
          <p:cNvSpPr>
            <a:spLocks noGrp="1"/>
          </p:cNvSpPr>
          <p:nvPr>
            <p:ph type="title"/>
          </p:nvPr>
        </p:nvSpPr>
        <p:spPr/>
        <p:txBody>
          <a:bodyPr/>
          <a:lstStyle/>
          <a:p>
            <a:r>
              <a:rPr lang="en-US" dirty="0"/>
              <a:t>Domain-specific languages</a:t>
            </a:r>
          </a:p>
        </p:txBody>
      </p:sp>
      <p:sp>
        <p:nvSpPr>
          <p:cNvPr id="3" name="Content Placeholder 2">
            <a:extLst>
              <a:ext uri="{FF2B5EF4-FFF2-40B4-BE49-F238E27FC236}">
                <a16:creationId xmlns:a16="http://schemas.microsoft.com/office/drawing/2014/main" id="{E08CB0DF-B803-706F-3710-7F278A9B9F7E}"/>
              </a:ext>
            </a:extLst>
          </p:cNvPr>
          <p:cNvSpPr>
            <a:spLocks noGrp="1"/>
          </p:cNvSpPr>
          <p:nvPr>
            <p:ph idx="1"/>
          </p:nvPr>
        </p:nvSpPr>
        <p:spPr/>
        <p:txBody>
          <a:bodyPr/>
          <a:lstStyle/>
          <a:p>
            <a:r>
              <a:rPr lang="en-US" dirty="0"/>
              <a:t>Many declarative languages are </a:t>
            </a:r>
            <a:r>
              <a:rPr lang="en-US" b="1" dirty="0"/>
              <a:t>domain-specific</a:t>
            </a:r>
            <a:r>
              <a:rPr lang="en-US" dirty="0"/>
              <a:t>: they are designed to tackle problems in a particular domain, instead of being general purpose multi-domain programming languages.</a:t>
            </a:r>
          </a:p>
        </p:txBody>
      </p:sp>
      <p:graphicFrame>
        <p:nvGraphicFramePr>
          <p:cNvPr id="4" name="Table 4">
            <a:extLst>
              <a:ext uri="{FF2B5EF4-FFF2-40B4-BE49-F238E27FC236}">
                <a16:creationId xmlns:a16="http://schemas.microsoft.com/office/drawing/2014/main" id="{2961DC47-72C9-DA55-FF9F-7D79D8A5821D}"/>
              </a:ext>
            </a:extLst>
          </p:cNvPr>
          <p:cNvGraphicFramePr>
            <a:graphicFrameLocks noGrp="1"/>
          </p:cNvGraphicFramePr>
          <p:nvPr/>
        </p:nvGraphicFramePr>
        <p:xfrm>
          <a:off x="1033517" y="3108960"/>
          <a:ext cx="8240485" cy="3139440"/>
        </p:xfrm>
        <a:graphic>
          <a:graphicData uri="http://schemas.openxmlformats.org/drawingml/2006/table">
            <a:tbl>
              <a:tblPr firstRow="1" bandRow="1">
                <a:tableStyleId>{2D5ABB26-0587-4C30-8999-92F81FD0307C}</a:tableStyleId>
              </a:tblPr>
              <a:tblGrid>
                <a:gridCol w="2476938">
                  <a:extLst>
                    <a:ext uri="{9D8B030D-6E8A-4147-A177-3AD203B41FA5}">
                      <a16:colId xmlns:a16="http://schemas.microsoft.com/office/drawing/2014/main" val="3941771546"/>
                    </a:ext>
                  </a:extLst>
                </a:gridCol>
                <a:gridCol w="5763547">
                  <a:extLst>
                    <a:ext uri="{9D8B030D-6E8A-4147-A177-3AD203B41FA5}">
                      <a16:colId xmlns:a16="http://schemas.microsoft.com/office/drawing/2014/main" val="2283660697"/>
                    </a:ext>
                  </a:extLst>
                </a:gridCol>
              </a:tblGrid>
              <a:tr h="370840">
                <a:tc>
                  <a:txBody>
                    <a:bodyPr/>
                    <a:lstStyle/>
                    <a:p>
                      <a:r>
                        <a:rPr lang="en-US" sz="2000" b="1" dirty="0"/>
                        <a:t>Language</a:t>
                      </a:r>
                    </a:p>
                  </a:txBody>
                  <a:tcPr>
                    <a:lnB w="12700" cap="flat" cmpd="sng" algn="ctr">
                      <a:solidFill>
                        <a:schemeClr val="tx1"/>
                      </a:solidFill>
                      <a:prstDash val="solid"/>
                      <a:round/>
                      <a:headEnd type="none" w="med" len="med"/>
                      <a:tailEnd type="none" w="med" len="med"/>
                    </a:lnB>
                  </a:tcPr>
                </a:tc>
                <a:tc>
                  <a:txBody>
                    <a:bodyPr/>
                    <a:lstStyle/>
                    <a:p>
                      <a:r>
                        <a:rPr lang="en-US" sz="2000" b="1" dirty="0"/>
                        <a:t>Domain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33509"/>
                  </a:ext>
                </a:extLst>
              </a:tr>
              <a:tr h="370840">
                <a:tc>
                  <a:txBody>
                    <a:bodyPr/>
                    <a:lstStyle/>
                    <a:p>
                      <a:r>
                        <a:rPr lang="en-US" dirty="0"/>
                        <a:t>Regular expressions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Pattern-matching strings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8744555"/>
                  </a:ext>
                </a:extLst>
              </a:tr>
              <a:tr h="370840">
                <a:tc>
                  <a:txBody>
                    <a:bodyPr/>
                    <a:lstStyle/>
                    <a:p>
                      <a:r>
                        <a:rPr lang="en-US" dirty="0"/>
                        <a:t>Backus-Naur Form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Parsing strings into parse trees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5823382"/>
                  </a:ext>
                </a:extLst>
              </a:tr>
              <a:tr h="370840">
                <a:tc>
                  <a:txBody>
                    <a:bodyPr/>
                    <a:lstStyle/>
                    <a:p>
                      <a:r>
                        <a:rPr lang="en-US" dirty="0"/>
                        <a:t>SQL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Querying and modifying database tables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515070"/>
                  </a:ext>
                </a:extLst>
              </a:tr>
              <a:tr h="370840">
                <a:tc>
                  <a:txBody>
                    <a:bodyPr/>
                    <a:lstStyle/>
                    <a:p>
                      <a:r>
                        <a:rPr lang="en-US" dirty="0"/>
                        <a:t>HTML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Describing the semantic structure of webpage content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6320721"/>
                  </a:ext>
                </a:extLst>
              </a:tr>
              <a:tr h="370840">
                <a:tc>
                  <a:txBody>
                    <a:bodyPr/>
                    <a:lstStyle/>
                    <a:p>
                      <a:r>
                        <a:rPr lang="en-US" dirty="0"/>
                        <a:t>CSS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Styling webpages based on selectors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9238495"/>
                  </a:ext>
                </a:extLst>
              </a:tr>
              <a:tr h="370840">
                <a:tc>
                  <a:txBody>
                    <a:bodyPr/>
                    <a:lstStyle/>
                    <a:p>
                      <a:r>
                        <a:rPr lang="en-US" dirty="0"/>
                        <a:t>Prolog</a:t>
                      </a:r>
                    </a:p>
                  </a:txBody>
                  <a:tcPr marT="91440" marB="91440">
                    <a:lnT w="12700" cap="flat" cmpd="sng" algn="ctr">
                      <a:solidFill>
                        <a:schemeClr val="tx1"/>
                      </a:solidFill>
                      <a:prstDash val="solid"/>
                      <a:round/>
                      <a:headEnd type="none" w="med" len="med"/>
                      <a:tailEnd type="none" w="med" len="med"/>
                    </a:lnT>
                  </a:tcPr>
                </a:tc>
                <a:tc>
                  <a:txBody>
                    <a:bodyPr/>
                    <a:lstStyle/>
                    <a:p>
                      <a:r>
                        <a:rPr lang="en-US" dirty="0"/>
                        <a:t>Describes and queries logical relations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92341842"/>
                  </a:ext>
                </a:extLst>
              </a:tr>
            </a:tbl>
          </a:graphicData>
        </a:graphic>
      </p:graphicFrame>
    </p:spTree>
    <p:extLst>
      <p:ext uri="{BB962C8B-B14F-4D97-AF65-F5344CB8AC3E}">
        <p14:creationId xmlns:p14="http://schemas.microsoft.com/office/powerpoint/2010/main" val="1502672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D6E4B-2C11-AD63-2C8E-62FA7C2DC91E}"/>
              </a:ext>
            </a:extLst>
          </p:cNvPr>
          <p:cNvSpPr>
            <a:spLocks noGrp="1"/>
          </p:cNvSpPr>
          <p:nvPr>
            <p:ph type="title"/>
          </p:nvPr>
        </p:nvSpPr>
        <p:spPr/>
        <p:txBody>
          <a:bodyPr/>
          <a:lstStyle/>
          <a:p>
            <a:r>
              <a:rPr lang="en-US" dirty="0"/>
              <a:t>Regular Expressions</a:t>
            </a:r>
          </a:p>
        </p:txBody>
      </p:sp>
      <p:sp>
        <p:nvSpPr>
          <p:cNvPr id="3" name="Text Placeholder 2">
            <a:extLst>
              <a:ext uri="{FF2B5EF4-FFF2-40B4-BE49-F238E27FC236}">
                <a16:creationId xmlns:a16="http://schemas.microsoft.com/office/drawing/2014/main" id="{48B2887B-E3B6-9A6C-2528-6273775298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59805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FD0B1D-49D0-C858-EC20-9DD9AA5D21F8}"/>
              </a:ext>
            </a:extLst>
          </p:cNvPr>
          <p:cNvSpPr>
            <a:spLocks noGrp="1"/>
          </p:cNvSpPr>
          <p:nvPr>
            <p:ph type="title"/>
          </p:nvPr>
        </p:nvSpPr>
        <p:spPr/>
        <p:txBody>
          <a:bodyPr/>
          <a:lstStyle/>
          <a:p>
            <a:r>
              <a:rPr lang="en-US" dirty="0"/>
              <a:t>Pattern matching</a:t>
            </a:r>
          </a:p>
        </p:txBody>
      </p:sp>
      <p:sp>
        <p:nvSpPr>
          <p:cNvPr id="5" name="Content Placeholder 4">
            <a:extLst>
              <a:ext uri="{FF2B5EF4-FFF2-40B4-BE49-F238E27FC236}">
                <a16:creationId xmlns:a16="http://schemas.microsoft.com/office/drawing/2014/main" id="{58E90D6E-A31E-8560-C82A-8FB9556FA2E5}"/>
              </a:ext>
            </a:extLst>
          </p:cNvPr>
          <p:cNvSpPr>
            <a:spLocks noGrp="1"/>
          </p:cNvSpPr>
          <p:nvPr>
            <p:ph idx="1"/>
          </p:nvPr>
        </p:nvSpPr>
        <p:spPr>
          <a:xfrm>
            <a:off x="677334" y="1930400"/>
            <a:ext cx="8596668" cy="4927599"/>
          </a:xfrm>
        </p:spPr>
        <p:txBody>
          <a:bodyPr/>
          <a:lstStyle/>
          <a:p>
            <a:r>
              <a:rPr lang="en-US" dirty="0"/>
              <a:t>Pattern matching in strings is a common problem in computer programming.</a:t>
            </a:r>
          </a:p>
          <a:p>
            <a:r>
              <a:rPr lang="en-US" dirty="0"/>
              <a:t>An imperative approach:</a:t>
            </a:r>
          </a:p>
          <a:p>
            <a:endParaRPr lang="en-US" dirty="0"/>
          </a:p>
          <a:p>
            <a:endParaRPr lang="en-US" dirty="0"/>
          </a:p>
          <a:p>
            <a:endParaRPr lang="en-US" dirty="0"/>
          </a:p>
          <a:p>
            <a:endParaRPr lang="en-US" dirty="0"/>
          </a:p>
          <a:p>
            <a:r>
              <a:rPr lang="en-US" dirty="0"/>
              <a:t>An equivalent regular expression:</a:t>
            </a:r>
          </a:p>
          <a:p>
            <a:endParaRPr lang="en-US" dirty="0"/>
          </a:p>
          <a:p>
            <a:r>
              <a:rPr lang="en-US" dirty="0"/>
              <a:t>With regular expressions, a programmer can just describe the pattern using a common syntax, and a regular expression engine figures out how to do the pattern matching for them.</a:t>
            </a:r>
          </a:p>
        </p:txBody>
      </p:sp>
      <p:sp>
        <p:nvSpPr>
          <p:cNvPr id="6" name="TextBox 5">
            <a:extLst>
              <a:ext uri="{FF2B5EF4-FFF2-40B4-BE49-F238E27FC236}">
                <a16:creationId xmlns:a16="http://schemas.microsoft.com/office/drawing/2014/main" id="{3A7553D0-E847-1940-CE90-F952C4865A9A}"/>
              </a:ext>
            </a:extLst>
          </p:cNvPr>
          <p:cNvSpPr txBox="1"/>
          <p:nvPr/>
        </p:nvSpPr>
        <p:spPr>
          <a:xfrm>
            <a:off x="1000541" y="3052190"/>
            <a:ext cx="8973017"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is_email_address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parts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str.split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(parts) !=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False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domain_parts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parts[1].split('.')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domain_parts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 2 and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domain_parts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 3</a:t>
            </a:r>
          </a:p>
        </p:txBody>
      </p:sp>
      <p:sp>
        <p:nvSpPr>
          <p:cNvPr id="7" name="TextBox 6">
            <a:extLst>
              <a:ext uri="{FF2B5EF4-FFF2-40B4-BE49-F238E27FC236}">
                <a16:creationId xmlns:a16="http://schemas.microsoft.com/office/drawing/2014/main" id="{905C70D6-2581-2DE6-C042-DB60BB01BA25}"/>
              </a:ext>
            </a:extLst>
          </p:cNvPr>
          <p:cNvSpPr txBox="1"/>
          <p:nvPr/>
        </p:nvSpPr>
        <p:spPr>
          <a:xfrm>
            <a:off x="1000542" y="5236368"/>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a:t>
            </a:r>
          </a:p>
        </p:txBody>
      </p:sp>
    </p:spTree>
    <p:extLst>
      <p:ext uri="{BB962C8B-B14F-4D97-AF65-F5344CB8AC3E}">
        <p14:creationId xmlns:p14="http://schemas.microsoft.com/office/powerpoint/2010/main" val="128945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8E097-4FDB-C54E-157B-FDD54E39E123}"/>
              </a:ext>
            </a:extLst>
          </p:cNvPr>
          <p:cNvSpPr>
            <a:spLocks noGrp="1"/>
          </p:cNvSpPr>
          <p:nvPr>
            <p:ph type="title"/>
          </p:nvPr>
        </p:nvSpPr>
        <p:spPr/>
        <p:txBody>
          <a:bodyPr/>
          <a:lstStyle/>
          <a:p>
            <a:r>
              <a:rPr lang="en-US" dirty="0"/>
              <a:t>Matching exact strings</a:t>
            </a:r>
          </a:p>
        </p:txBody>
      </p:sp>
      <p:sp>
        <p:nvSpPr>
          <p:cNvPr id="3" name="Content Placeholder 2">
            <a:extLst>
              <a:ext uri="{FF2B5EF4-FFF2-40B4-BE49-F238E27FC236}">
                <a16:creationId xmlns:a16="http://schemas.microsoft.com/office/drawing/2014/main" id="{A17BF107-42F4-207B-CF6F-CFE3D583635C}"/>
              </a:ext>
            </a:extLst>
          </p:cNvPr>
          <p:cNvSpPr>
            <a:spLocks noGrp="1"/>
          </p:cNvSpPr>
          <p:nvPr>
            <p:ph idx="1"/>
          </p:nvPr>
        </p:nvSpPr>
        <p:spPr/>
        <p:txBody>
          <a:bodyPr/>
          <a:lstStyle/>
          <a:p>
            <a:r>
              <a:rPr lang="en-US" dirty="0"/>
              <a:t>The following are special characters in regular expressions:</a:t>
            </a:r>
          </a:p>
          <a:p>
            <a:pPr lvl="1"/>
            <a:r>
              <a:rPr lang="en-US" dirty="0"/>
              <a:t> </a:t>
            </a:r>
            <a:r>
              <a:rPr lang="en-US" sz="2000" b="1" dirty="0">
                <a:latin typeface="Courier New" panose="02070309020205020404" pitchFamily="49" charset="0"/>
                <a:cs typeface="Courier New" panose="02070309020205020404" pitchFamily="49" charset="0"/>
              </a:rPr>
              <a:t>\ ( ) [ ] { } + * ? | $ ^ .</a:t>
            </a:r>
          </a:p>
          <a:p>
            <a:r>
              <a:rPr lang="en-US" dirty="0"/>
              <a:t>To match an exact string that has no special characters, just use the string:</a:t>
            </a:r>
          </a:p>
          <a:p>
            <a:endParaRPr lang="en-US" dirty="0"/>
          </a:p>
          <a:p>
            <a:endParaRPr lang="en-US" dirty="0"/>
          </a:p>
          <a:p>
            <a:r>
              <a:rPr lang="en-US" dirty="0"/>
              <a:t>But if the matched string contains special characters, they must be escaped using a backslash.</a:t>
            </a:r>
          </a:p>
        </p:txBody>
      </p:sp>
      <p:sp>
        <p:nvSpPr>
          <p:cNvPr id="4" name="TextBox 3">
            <a:extLst>
              <a:ext uri="{FF2B5EF4-FFF2-40B4-BE49-F238E27FC236}">
                <a16:creationId xmlns:a16="http://schemas.microsoft.com/office/drawing/2014/main" id="{F8552E6B-FDF4-E7D0-F8A9-1E05A7D74AE4}"/>
              </a:ext>
            </a:extLst>
          </p:cNvPr>
          <p:cNvSpPr txBox="1"/>
          <p:nvPr/>
        </p:nvSpPr>
        <p:spPr>
          <a:xfrm>
            <a:off x="1000542" y="3514725"/>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Provo, UT 84602</a:t>
            </a:r>
          </a:p>
        </p:txBody>
      </p:sp>
      <p:sp>
        <p:nvSpPr>
          <p:cNvPr id="5" name="TextBox 4">
            <a:extLst>
              <a:ext uri="{FF2B5EF4-FFF2-40B4-BE49-F238E27FC236}">
                <a16:creationId xmlns:a16="http://schemas.microsoft.com/office/drawing/2014/main" id="{49F8ADBC-C527-9523-111B-ADC4898CB7E9}"/>
              </a:ext>
            </a:extLst>
          </p:cNvPr>
          <p:cNvSpPr txBox="1"/>
          <p:nvPr/>
        </p:nvSpPr>
        <p:spPr>
          <a:xfrm>
            <a:off x="1000542" y="3997063"/>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Matches: </a:t>
            </a:r>
            <a:r>
              <a:rPr kumimoji="0" lang="en-US" sz="1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Courier New" panose="02070309020205020404" pitchFamily="49" charset="0"/>
              </a:rPr>
              <a:t>Provo, UT 84602</a:t>
            </a:r>
          </a:p>
        </p:txBody>
      </p:sp>
      <p:sp>
        <p:nvSpPr>
          <p:cNvPr id="6" name="TextBox 5">
            <a:extLst>
              <a:ext uri="{FF2B5EF4-FFF2-40B4-BE49-F238E27FC236}">
                <a16:creationId xmlns:a16="http://schemas.microsoft.com/office/drawing/2014/main" id="{74EBD6DD-A59D-ED1E-775C-275F19F99D7D}"/>
              </a:ext>
            </a:extLst>
          </p:cNvPr>
          <p:cNvSpPr txBox="1"/>
          <p:nvPr/>
        </p:nvSpPr>
        <p:spPr>
          <a:xfrm>
            <a:off x="1000542" y="5197990"/>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\(1\+3\)</a:t>
            </a:r>
          </a:p>
        </p:txBody>
      </p:sp>
      <p:sp>
        <p:nvSpPr>
          <p:cNvPr id="10" name="TextBox 9">
            <a:extLst>
              <a:ext uri="{FF2B5EF4-FFF2-40B4-BE49-F238E27FC236}">
                <a16:creationId xmlns:a16="http://schemas.microsoft.com/office/drawing/2014/main" id="{96A7226D-6B6B-6992-EC82-A8F4E185B7CF}"/>
              </a:ext>
            </a:extLst>
          </p:cNvPr>
          <p:cNvSpPr txBox="1"/>
          <p:nvPr/>
        </p:nvSpPr>
        <p:spPr>
          <a:xfrm>
            <a:off x="1000542" y="5663323"/>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Matches: </a:t>
            </a:r>
            <a:r>
              <a:rPr kumimoji="0" lang="en-US" sz="1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Courier New" panose="02070309020205020404" pitchFamily="49" charset="0"/>
              </a:rPr>
              <a:t>(1+3)</a:t>
            </a:r>
          </a:p>
        </p:txBody>
      </p:sp>
    </p:spTree>
    <p:extLst>
      <p:ext uri="{BB962C8B-B14F-4D97-AF65-F5344CB8AC3E}">
        <p14:creationId xmlns:p14="http://schemas.microsoft.com/office/powerpoint/2010/main" val="2022965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42401-B00E-2EEE-9B9A-02F3F32DD062}"/>
              </a:ext>
            </a:extLst>
          </p:cNvPr>
          <p:cNvSpPr>
            <a:spLocks noGrp="1"/>
          </p:cNvSpPr>
          <p:nvPr>
            <p:ph type="title"/>
          </p:nvPr>
        </p:nvSpPr>
        <p:spPr/>
        <p:txBody>
          <a:bodyPr/>
          <a:lstStyle/>
          <a:p>
            <a:r>
              <a:rPr lang="en-US" dirty="0"/>
              <a:t>The dot</a:t>
            </a:r>
          </a:p>
        </p:txBody>
      </p:sp>
      <p:sp>
        <p:nvSpPr>
          <p:cNvPr id="3" name="Content Placeholder 2">
            <a:extLst>
              <a:ext uri="{FF2B5EF4-FFF2-40B4-BE49-F238E27FC236}">
                <a16:creationId xmlns:a16="http://schemas.microsoft.com/office/drawing/2014/main" id="{AED1A5BE-BA55-02BE-8D7A-98D46E7165DC}"/>
              </a:ext>
            </a:extLst>
          </p:cNvPr>
          <p:cNvSpPr>
            <a:spLocks noGrp="1"/>
          </p:cNvSpPr>
          <p:nvPr>
            <p:ph idx="1"/>
          </p:nvPr>
        </p:nvSpPr>
        <p:spPr/>
        <p:txBody>
          <a:bodyPr/>
          <a:lstStyle/>
          <a:p>
            <a:r>
              <a:rPr lang="en-US" dirty="0"/>
              <a:t>The </a:t>
            </a:r>
            <a:r>
              <a:rPr lang="en-US" b="1" dirty="0"/>
              <a:t>.</a:t>
            </a:r>
            <a:r>
              <a:rPr lang="en-US" dirty="0"/>
              <a:t> character matches any single character that is not a new line.</a:t>
            </a:r>
          </a:p>
          <a:p>
            <a:endParaRPr lang="en-US" dirty="0"/>
          </a:p>
          <a:p>
            <a:endParaRPr lang="en-US" dirty="0"/>
          </a:p>
          <a:p>
            <a:endParaRPr lang="en-US" dirty="0"/>
          </a:p>
          <a:p>
            <a:endParaRPr lang="en-US" dirty="0"/>
          </a:p>
          <a:p>
            <a:r>
              <a:rPr lang="en-US" dirty="0"/>
              <a:t>It's typically better to match a more specific range of characters, however..</a:t>
            </a:r>
          </a:p>
        </p:txBody>
      </p:sp>
      <p:sp>
        <p:nvSpPr>
          <p:cNvPr id="4" name="TextBox 3">
            <a:extLst>
              <a:ext uri="{FF2B5EF4-FFF2-40B4-BE49-F238E27FC236}">
                <a16:creationId xmlns:a16="http://schemas.microsoft.com/office/drawing/2014/main" id="{708241C8-CCDB-55BE-1836-A8CD1387C4A4}"/>
              </a:ext>
            </a:extLst>
          </p:cNvPr>
          <p:cNvSpPr txBox="1"/>
          <p:nvPr/>
        </p:nvSpPr>
        <p:spPr>
          <a:xfrm>
            <a:off x="1000542" y="2345801"/>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a.a.a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B105663F-8CEA-1D5B-E278-AF1BCC0A4AA8}"/>
              </a:ext>
            </a:extLst>
          </p:cNvPr>
          <p:cNvSpPr txBox="1"/>
          <p:nvPr/>
        </p:nvSpPr>
        <p:spPr>
          <a:xfrm>
            <a:off x="1000542" y="2828139"/>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Matches: </a:t>
            </a:r>
            <a:r>
              <a:rPr kumimoji="0" lang="en-US" sz="1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Courier New" panose="02070309020205020404" pitchFamily="49" charset="0"/>
              </a:rPr>
              <a:t>banana</a:t>
            </a:r>
          </a:p>
        </p:txBody>
      </p:sp>
      <p:sp>
        <p:nvSpPr>
          <p:cNvPr id="6" name="TextBox 5">
            <a:extLst>
              <a:ext uri="{FF2B5EF4-FFF2-40B4-BE49-F238E27FC236}">
                <a16:creationId xmlns:a16="http://schemas.microsoft.com/office/drawing/2014/main" id="{AC975F47-0849-71F6-D05A-E151FFC2D1F1}"/>
              </a:ext>
            </a:extLst>
          </p:cNvPr>
          <p:cNvSpPr txBox="1"/>
          <p:nvPr/>
        </p:nvSpPr>
        <p:spPr>
          <a:xfrm>
            <a:off x="1000542" y="3310477"/>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It also matches: </a:t>
            </a:r>
            <a:r>
              <a:rPr kumimoji="0" lang="en-US" sz="1800" b="0" i="0" u="none" strike="noStrike" kern="1200" cap="none" spc="0" normalizeH="0" baseline="0" noProof="0" dirty="0">
                <a:ln>
                  <a:noFill/>
                </a:ln>
                <a:solidFill>
                  <a:prstClr val="black"/>
                </a:solidFill>
                <a:effectLst/>
                <a:highlight>
                  <a:srgbClr val="FFFF00"/>
                </a:highlight>
                <a:uLnTx/>
                <a:uFillTx/>
                <a:latin typeface="Trebuchet MS" panose="020B0603020202020204"/>
                <a:ea typeface="+mn-ea"/>
                <a:cs typeface="Courier New" panose="02070309020205020404" pitchFamily="49" charset="0"/>
              </a:rPr>
              <a:t>Canada</a:t>
            </a:r>
          </a:p>
        </p:txBody>
      </p:sp>
    </p:spTree>
    <p:extLst>
      <p:ext uri="{BB962C8B-B14F-4D97-AF65-F5344CB8AC3E}">
        <p14:creationId xmlns:p14="http://schemas.microsoft.com/office/powerpoint/2010/main" val="352876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95B9-6151-AA4D-391A-A0FA12633C41}"/>
              </a:ext>
            </a:extLst>
          </p:cNvPr>
          <p:cNvSpPr>
            <a:spLocks noGrp="1"/>
          </p:cNvSpPr>
          <p:nvPr>
            <p:ph type="title"/>
          </p:nvPr>
        </p:nvSpPr>
        <p:spPr/>
        <p:txBody>
          <a:bodyPr/>
          <a:lstStyle/>
          <a:p>
            <a:r>
              <a:rPr lang="en-US" dirty="0"/>
              <a:t>Character classes</a:t>
            </a:r>
          </a:p>
        </p:txBody>
      </p:sp>
      <p:graphicFrame>
        <p:nvGraphicFramePr>
          <p:cNvPr id="4" name="Table 4">
            <a:extLst>
              <a:ext uri="{FF2B5EF4-FFF2-40B4-BE49-F238E27FC236}">
                <a16:creationId xmlns:a16="http://schemas.microsoft.com/office/drawing/2014/main" id="{1D3304BD-1885-64E3-60FC-46639775F402}"/>
              </a:ext>
            </a:extLst>
          </p:cNvPr>
          <p:cNvGraphicFramePr>
            <a:graphicFrameLocks noGrp="1"/>
          </p:cNvGraphicFramePr>
          <p:nvPr>
            <p:ph idx="1"/>
          </p:nvPr>
        </p:nvGraphicFramePr>
        <p:xfrm>
          <a:off x="677863" y="1930400"/>
          <a:ext cx="8596312" cy="408432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tc>
                  <a:txBody>
                    <a:bodyPr/>
                    <a:lstStyle/>
                    <a:p>
                      <a:r>
                        <a:rPr lang="en-US" sz="2000" b="1" dirty="0"/>
                        <a:t>Example</a:t>
                      </a:r>
                    </a:p>
                  </a:txBody>
                  <a:tcPr>
                    <a:lnB w="12700" cap="flat" cmpd="sng" algn="ctr">
                      <a:solidFill>
                        <a:schemeClr val="tx1"/>
                      </a:solidFill>
                      <a:prstDash val="solid"/>
                      <a:round/>
                      <a:headEnd type="none" w="med" len="med"/>
                      <a:tailEnd type="none" w="med" len="med"/>
                    </a:lnB>
                  </a:tcPr>
                </a:tc>
                <a:tc>
                  <a:txBody>
                    <a:bodyPr/>
                    <a:lstStyle/>
                    <a:p>
                      <a:r>
                        <a:rPr lang="en-US" sz="2000" b="1" dirty="0"/>
                        <a:t>Matches: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Denotes a character class. Matches characters in a set (including ranges of characters like 0-9). Use [^] to match characters outside a set.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[top]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t</a:t>
                      </a:r>
                      <a:r>
                        <a:rPr lang="en-US" dirty="0"/>
                        <a:t> , </a:t>
                      </a:r>
                      <a:r>
                        <a:rPr lang="en-US" dirty="0">
                          <a:highlight>
                            <a:srgbClr val="FFFF00"/>
                          </a:highlight>
                        </a:rPr>
                        <a:t>o</a:t>
                      </a:r>
                      <a:r>
                        <a:rPr lang="en-US" dirty="0"/>
                        <a:t>, or </a:t>
                      </a:r>
                      <a:r>
                        <a:rPr lang="en-US" dirty="0">
                          <a:highlight>
                            <a:srgbClr val="FFFF00"/>
                          </a:highlight>
                        </a:rPr>
                        <a:t>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character other than the newline character.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1.</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1!</a:t>
                      </a:r>
                      <a:r>
                        <a:rPr lang="en-US" dirty="0"/>
                        <a:t>, </a:t>
                      </a:r>
                      <a:r>
                        <a:rPr lang="en-US" dirty="0">
                          <a:highlight>
                            <a:srgbClr val="FFFF00"/>
                          </a:highlight>
                        </a:rPr>
                        <a:t>1B</a:t>
                      </a:r>
                      <a:r>
                        <a:rPr lang="en-US" dirty="0"/>
                        <a:t>,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digit character. Equivalent to [0-9]. \D is the complement and refers to all non-digit characters.</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12</a:t>
                      </a:r>
                      <a:r>
                        <a:rPr lang="en-US" dirty="0"/>
                        <a:t>, </a:t>
                      </a:r>
                      <a:r>
                        <a:rPr lang="en-US" dirty="0">
                          <a:highlight>
                            <a:srgbClr val="FFFF00"/>
                          </a:highlight>
                        </a:rPr>
                        <a:t>62</a:t>
                      </a:r>
                      <a:r>
                        <a:rPr lang="en-US" dirty="0"/>
                        <a:t>, </a:t>
                      </a:r>
                      <a:r>
                        <a:rPr lang="en-US" dirty="0">
                          <a:highlight>
                            <a:srgbClr val="FFFF00"/>
                          </a:highlight>
                        </a:rPr>
                        <a:t>20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word character. Equivalent to [A-Za-z0-9_]. \W is the complement.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11</a:t>
                      </a:r>
                      <a:r>
                        <a:rPr lang="en-US" dirty="0"/>
                        <a:t>, </a:t>
                      </a:r>
                      <a:r>
                        <a:rPr lang="en-US" dirty="0">
                          <a:highlight>
                            <a:srgbClr val="FFFF00"/>
                          </a:highlight>
                        </a:rPr>
                        <a:t>1A</a:t>
                      </a:r>
                      <a:r>
                        <a:rPr lang="en-US" dirty="0"/>
                        <a:t>, </a:t>
                      </a:r>
                      <a:r>
                        <a:rPr lang="en-US" dirty="0">
                          <a:highlight>
                            <a:srgbClr val="FFFF00"/>
                          </a:highlight>
                        </a:rPr>
                        <a:t>3F</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r h="370840">
                <a:tc>
                  <a:txBody>
                    <a:bodyPr/>
                    <a:lstStyle/>
                    <a:p>
                      <a:r>
                        <a:rPr lang="en-US" b="1" dirty="0">
                          <a:latin typeface="Courier New" panose="02070309020205020404" pitchFamily="49" charset="0"/>
                          <a:cs typeface="Courier New" panose="02070309020205020404" pitchFamily="49" charset="0"/>
                        </a:rPr>
                        <a:t>\s</a:t>
                      </a:r>
                    </a:p>
                  </a:txBody>
                  <a:tcPr anchor="ctr">
                    <a:lnT w="12700" cap="flat" cmpd="sng" algn="ctr">
                      <a:solidFill>
                        <a:schemeClr val="tx1"/>
                      </a:solidFill>
                      <a:prstDash val="solid"/>
                      <a:round/>
                      <a:headEnd type="none" w="med" len="med"/>
                      <a:tailEnd type="none" w="med" len="med"/>
                    </a:lnT>
                  </a:tcPr>
                </a:tc>
                <a:tc>
                  <a:txBody>
                    <a:bodyPr/>
                    <a:lstStyle/>
                    <a:p>
                      <a:r>
                        <a:rPr lang="en-US" sz="1600" dirty="0"/>
                        <a:t>Matches any whitespace character: spaces, tabs, or line breaks. \S is the complement.</a:t>
                      </a:r>
                    </a:p>
                  </a:txBody>
                  <a:tcPr anchor="ctr">
                    <a:lnT w="12700" cap="flat" cmpd="sng" algn="ctr">
                      <a:solidFill>
                        <a:schemeClr val="tx1"/>
                      </a:solidFill>
                      <a:prstDash val="solid"/>
                      <a:round/>
                      <a:headEnd type="none" w="med" len="med"/>
                      <a:tailEnd type="none" w="med" len="med"/>
                    </a:lnT>
                  </a:tcPr>
                </a:tc>
                <a:tc>
                  <a:txBody>
                    <a:bodyPr/>
                    <a:lstStyle/>
                    <a:p>
                      <a:r>
                        <a:rPr lang="en-US" b="1" dirty="0">
                          <a:latin typeface="Courier New" panose="02070309020205020404" pitchFamily="49" charset="0"/>
                          <a:cs typeface="Courier New" panose="02070309020205020404" pitchFamily="49" charset="0"/>
                        </a:rPr>
                        <a:t>\d\s\w</a:t>
                      </a:r>
                    </a:p>
                  </a:txBody>
                  <a:tcPr anchor="ctr">
                    <a:lnT w="12700" cap="flat" cmpd="sng" algn="ctr">
                      <a:solidFill>
                        <a:schemeClr val="tx1"/>
                      </a:solidFill>
                      <a:prstDash val="solid"/>
                      <a:round/>
                      <a:headEnd type="none" w="med" len="med"/>
                      <a:tailEnd type="none" w="med" len="med"/>
                    </a:lnT>
                  </a:tcPr>
                </a:tc>
                <a:tc>
                  <a:txBody>
                    <a:bodyPr/>
                    <a:lstStyle/>
                    <a:p>
                      <a:r>
                        <a:rPr lang="en-US" dirty="0">
                          <a:highlight>
                            <a:srgbClr val="FFFF00"/>
                          </a:highlight>
                        </a:rPr>
                        <a:t>7 a</a:t>
                      </a:r>
                      <a:r>
                        <a:rPr lang="en-US" dirty="0"/>
                        <a:t>, </a:t>
                      </a:r>
                      <a:r>
                        <a:rPr lang="en-US" dirty="0">
                          <a:highlight>
                            <a:srgbClr val="FFFF00"/>
                          </a:highlight>
                        </a:rPr>
                        <a:t>3 Z</a:t>
                      </a:r>
                      <a:r>
                        <a:rPr lang="en-US" dirty="0"/>
                        <a:t>, </a:t>
                      </a:r>
                      <a:r>
                        <a:rPr lang="en-US" dirty="0">
                          <a:highlight>
                            <a:srgbClr val="FFFF00"/>
                          </a:highlight>
                        </a:rPr>
                        <a:t>4</a:t>
                      </a:r>
                    </a:p>
                    <a:p>
                      <a:r>
                        <a:rPr lang="en-US" dirty="0">
                          <a:highlight>
                            <a:srgbClr val="FFFF00"/>
                          </a:highlight>
                        </a:rPr>
                        <a:t>F</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38505630"/>
                  </a:ext>
                </a:extLst>
              </a:tr>
            </a:tbl>
          </a:graphicData>
        </a:graphic>
      </p:graphicFrame>
    </p:spTree>
    <p:extLst>
      <p:ext uri="{BB962C8B-B14F-4D97-AF65-F5344CB8AC3E}">
        <p14:creationId xmlns:p14="http://schemas.microsoft.com/office/powerpoint/2010/main" val="558018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43D4-9124-DAC6-6348-C7428F179E2D}"/>
              </a:ext>
            </a:extLst>
          </p:cNvPr>
          <p:cNvSpPr>
            <a:spLocks noGrp="1"/>
          </p:cNvSpPr>
          <p:nvPr>
            <p:ph type="title"/>
          </p:nvPr>
        </p:nvSpPr>
        <p:spPr/>
        <p:txBody>
          <a:bodyPr/>
          <a:lstStyle/>
          <a:p>
            <a:r>
              <a:rPr lang="en-US" dirty="0"/>
              <a:t>Quantifiers</a:t>
            </a:r>
          </a:p>
        </p:txBody>
      </p:sp>
      <p:sp>
        <p:nvSpPr>
          <p:cNvPr id="3" name="Content Placeholder 2">
            <a:extLst>
              <a:ext uri="{FF2B5EF4-FFF2-40B4-BE49-F238E27FC236}">
                <a16:creationId xmlns:a16="http://schemas.microsoft.com/office/drawing/2014/main" id="{B155E942-E3F1-17D6-5D41-C1688A4F1475}"/>
              </a:ext>
            </a:extLst>
          </p:cNvPr>
          <p:cNvSpPr>
            <a:spLocks noGrp="1"/>
          </p:cNvSpPr>
          <p:nvPr>
            <p:ph idx="1"/>
          </p:nvPr>
        </p:nvSpPr>
        <p:spPr/>
        <p:txBody>
          <a:bodyPr/>
          <a:lstStyle/>
          <a:p>
            <a:r>
              <a:rPr lang="en-US" dirty="0"/>
              <a:t>These indicate how many of a character/character class to match.</a:t>
            </a:r>
          </a:p>
        </p:txBody>
      </p:sp>
      <p:graphicFrame>
        <p:nvGraphicFramePr>
          <p:cNvPr id="4" name="Table 4">
            <a:extLst>
              <a:ext uri="{FF2B5EF4-FFF2-40B4-BE49-F238E27FC236}">
                <a16:creationId xmlns:a16="http://schemas.microsoft.com/office/drawing/2014/main" id="{E49619B9-0CD6-2AB5-B177-7348D63444C5}"/>
              </a:ext>
            </a:extLst>
          </p:cNvPr>
          <p:cNvGraphicFramePr>
            <a:graphicFrameLocks/>
          </p:cNvGraphicFramePr>
          <p:nvPr>
            <p:extLst>
              <p:ext uri="{D42A27DB-BD31-4B8C-83A1-F6EECF244321}">
                <p14:modId xmlns:p14="http://schemas.microsoft.com/office/powerpoint/2010/main" val="905992111"/>
              </p:ext>
            </p:extLst>
          </p:nvPr>
        </p:nvGraphicFramePr>
        <p:xfrm>
          <a:off x="677690" y="2355202"/>
          <a:ext cx="8596312" cy="326136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t>
                      </a:r>
                      <a:r>
                        <a:rPr lang="en-US" dirty="0"/>
                        <a:t> , </a:t>
                      </a:r>
                      <a:r>
                        <a:rPr lang="en-US" dirty="0">
                          <a:highlight>
                            <a:srgbClr val="FFFF00"/>
                          </a:highlight>
                        </a:rPr>
                        <a:t>aa</a:t>
                      </a:r>
                      <a:r>
                        <a:rPr lang="en-US" dirty="0"/>
                        <a:t>, </a:t>
                      </a:r>
                      <a:r>
                        <a:rPr lang="en-US" dirty="0" err="1">
                          <a:highlight>
                            <a:srgbClr val="FFFF00"/>
                          </a:highlight>
                        </a:rPr>
                        <a:t>aaa</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1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lol</a:t>
                      </a:r>
                      <a:r>
                        <a:rPr lang="en-US" dirty="0"/>
                        <a:t>, </a:t>
                      </a:r>
                      <a:r>
                        <a:rPr lang="en-US" dirty="0" err="1">
                          <a:highlight>
                            <a:srgbClr val="FFFF00"/>
                          </a:highlight>
                        </a:rPr>
                        <a:t>lool</a:t>
                      </a:r>
                      <a:r>
                        <a:rPr lang="en-US" dirty="0"/>
                        <a:t>, </a:t>
                      </a:r>
                      <a:r>
                        <a:rPr lang="en-US" dirty="0" err="1">
                          <a:highlight>
                            <a:srgbClr val="FFFF00"/>
                          </a:highlight>
                        </a:rPr>
                        <a:t>loool</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1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a:highlight>
                            <a:srgbClr val="FFFF00"/>
                          </a:highlight>
                        </a:rPr>
                        <a:t>ll</a:t>
                      </a:r>
                      <a:r>
                        <a:rPr lang="en-US" dirty="0"/>
                        <a:t>, </a:t>
                      </a:r>
                      <a:r>
                        <a:rPr lang="en-US" dirty="0">
                          <a:highlight>
                            <a:srgbClr val="FFFF00"/>
                          </a:highlight>
                        </a:rPr>
                        <a:t>lol</a:t>
                      </a:r>
                      <a:r>
                        <a:rPr lang="en-US" dirty="0"/>
                        <a:t>, </a:t>
                      </a:r>
                      <a:r>
                        <a:rPr lang="en-US" dirty="0" err="1"/>
                        <a:t>lool</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Used like </a:t>
                      </a:r>
                      <a:r>
                        <a:rPr lang="en-US" sz="1600" b="1" dirty="0">
                          <a:latin typeface="Courier New" panose="02070309020205020404" pitchFamily="49" charset="0"/>
                          <a:cs typeface="Courier New" panose="02070309020205020404" pitchFamily="49" charset="0"/>
                        </a:rPr>
                        <a:t>{Min, Max}</a:t>
                      </a:r>
                      <a:r>
                        <a:rPr lang="en-US" sz="1600" dirty="0"/>
                        <a:t>. Matches a quantity between Min and Max of the previous pattern. If only a single number is given, it must have exactly that number of characters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a{2,4}</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 </a:t>
                      </a:r>
                      <a:r>
                        <a:rPr lang="en-US" dirty="0">
                          <a:highlight>
                            <a:srgbClr val="FFFF00"/>
                          </a:highlight>
                        </a:rPr>
                        <a:t>aa</a:t>
                      </a:r>
                      <a:r>
                        <a:rPr lang="en-US" dirty="0"/>
                        <a:t>, </a:t>
                      </a:r>
                      <a:r>
                        <a:rPr lang="en-US" dirty="0" err="1">
                          <a:highlight>
                            <a:srgbClr val="FFFF00"/>
                          </a:highlight>
                        </a:rPr>
                        <a:t>aaa</a:t>
                      </a:r>
                      <a:r>
                        <a:rPr lang="en-US" dirty="0"/>
                        <a:t>, </a:t>
                      </a:r>
                      <a:r>
                        <a:rPr lang="en-US" dirty="0" err="1">
                          <a:highlight>
                            <a:srgbClr val="FFFF00"/>
                          </a:highlight>
                        </a:rPr>
                        <a:t>aaaa</a:t>
                      </a:r>
                      <a:r>
                        <a:rPr lang="en-US" dirty="0"/>
                        <a:t>, </a:t>
                      </a:r>
                      <a:r>
                        <a:rPr lang="en-US" dirty="0" err="1"/>
                        <a:t>aaaaa</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bl>
          </a:graphicData>
        </a:graphic>
      </p:graphicFrame>
    </p:spTree>
    <p:extLst>
      <p:ext uri="{BB962C8B-B14F-4D97-AF65-F5344CB8AC3E}">
        <p14:creationId xmlns:p14="http://schemas.microsoft.com/office/powerpoint/2010/main" val="3793651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6BCE3-576A-6576-AB26-FDA443FAC781}"/>
              </a:ext>
            </a:extLst>
          </p:cNvPr>
          <p:cNvSpPr>
            <a:spLocks noGrp="1"/>
          </p:cNvSpPr>
          <p:nvPr>
            <p:ph type="title"/>
          </p:nvPr>
        </p:nvSpPr>
        <p:spPr/>
        <p:txBody>
          <a:bodyPr/>
          <a:lstStyle/>
          <a:p>
            <a:r>
              <a:rPr lang="en-US" dirty="0"/>
              <a:t>Anchors</a:t>
            </a:r>
          </a:p>
        </p:txBody>
      </p:sp>
      <p:sp>
        <p:nvSpPr>
          <p:cNvPr id="3" name="Content Placeholder 2">
            <a:extLst>
              <a:ext uri="{FF2B5EF4-FFF2-40B4-BE49-F238E27FC236}">
                <a16:creationId xmlns:a16="http://schemas.microsoft.com/office/drawing/2014/main" id="{B8E75FFE-7488-A28F-611A-FCBF36D727CA}"/>
              </a:ext>
            </a:extLst>
          </p:cNvPr>
          <p:cNvSpPr>
            <a:spLocks noGrp="1"/>
          </p:cNvSpPr>
          <p:nvPr>
            <p:ph idx="1"/>
          </p:nvPr>
        </p:nvSpPr>
        <p:spPr/>
        <p:txBody>
          <a:bodyPr/>
          <a:lstStyle/>
          <a:p>
            <a:r>
              <a:rPr lang="en-US" dirty="0"/>
              <a:t>These don't match an actual character; they indicate the position where the surrounding pattern should be found.</a:t>
            </a:r>
          </a:p>
        </p:txBody>
      </p:sp>
      <p:graphicFrame>
        <p:nvGraphicFramePr>
          <p:cNvPr id="4" name="Table 4">
            <a:extLst>
              <a:ext uri="{FF2B5EF4-FFF2-40B4-BE49-F238E27FC236}">
                <a16:creationId xmlns:a16="http://schemas.microsoft.com/office/drawing/2014/main" id="{B18F7248-98A4-846E-2271-9E6DA429928A}"/>
              </a:ext>
            </a:extLst>
          </p:cNvPr>
          <p:cNvGraphicFramePr>
            <a:graphicFrameLocks/>
          </p:cNvGraphicFramePr>
          <p:nvPr>
            <p:extLst>
              <p:ext uri="{D42A27DB-BD31-4B8C-83A1-F6EECF244321}">
                <p14:modId xmlns:p14="http://schemas.microsoft.com/office/powerpoint/2010/main" val="1946564684"/>
              </p:ext>
            </p:extLst>
          </p:nvPr>
        </p:nvGraphicFramePr>
        <p:xfrm>
          <a:off x="677690" y="2780003"/>
          <a:ext cx="8596312" cy="207264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beginning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t>
                      </a:r>
                      <a:r>
                        <a:rPr lang="en-US" dirty="0">
                          <a:highlight>
                            <a:srgbClr val="FFFF00"/>
                          </a:highlight>
                        </a:rPr>
                        <a:t>aww</a:t>
                      </a:r>
                      <a:r>
                        <a:rPr lang="en-US" dirty="0"/>
                        <a:t> 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end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w+y</a:t>
                      </a:r>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“Stay </a:t>
                      </a:r>
                      <a:r>
                        <a:rPr lang="en-US" dirty="0">
                          <a:highlight>
                            <a:srgbClr val="FFFF00"/>
                          </a:highlight>
                        </a:rPr>
                        <a:t>away</a:t>
                      </a:r>
                      <a:r>
                        <a:rPr lang="en-US" dirty="0"/>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 word boundary, the beginning or end of a word.</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w+e</a:t>
                      </a:r>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 </a:t>
                      </a:r>
                      <a:r>
                        <a:rPr lang="en-US" dirty="0">
                          <a:highlight>
                            <a:srgbClr val="FFFF00"/>
                          </a:highlight>
                        </a:rPr>
                        <a:t>blue</a:t>
                      </a:r>
                      <a:r>
                        <a:rPr lang="en-US" dirty="0"/>
                        <a:t> tent”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1072758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7129-96BE-1559-2924-93644D541402}"/>
              </a:ext>
            </a:extLst>
          </p:cNvPr>
          <p:cNvSpPr>
            <a:spLocks noGrp="1"/>
          </p:cNvSpPr>
          <p:nvPr>
            <p:ph type="title"/>
          </p:nvPr>
        </p:nvSpPr>
        <p:spPr/>
        <p:txBody>
          <a:bodyPr/>
          <a:lstStyle/>
          <a:p>
            <a:r>
              <a:rPr lang="en-US" dirty="0"/>
              <a:t>Combining patterns</a:t>
            </a:r>
          </a:p>
        </p:txBody>
      </p:sp>
      <p:sp>
        <p:nvSpPr>
          <p:cNvPr id="3" name="Content Placeholder 2">
            <a:extLst>
              <a:ext uri="{FF2B5EF4-FFF2-40B4-BE49-F238E27FC236}">
                <a16:creationId xmlns:a16="http://schemas.microsoft.com/office/drawing/2014/main" id="{EE656D92-6703-BB2F-CFF1-EAB9CB327704}"/>
              </a:ext>
            </a:extLst>
          </p:cNvPr>
          <p:cNvSpPr>
            <a:spLocks noGrp="1"/>
          </p:cNvSpPr>
          <p:nvPr>
            <p:ph idx="1"/>
          </p:nvPr>
        </p:nvSpPr>
        <p:spPr/>
        <p:txBody>
          <a:bodyPr/>
          <a:lstStyle/>
          <a:p>
            <a:r>
              <a:rPr lang="en-US" dirty="0"/>
              <a:t>Patterns </a:t>
            </a:r>
            <a:r>
              <a:rPr lang="en-US" b="1" dirty="0"/>
              <a:t>P₁</a:t>
            </a:r>
            <a:r>
              <a:rPr lang="en-US" dirty="0"/>
              <a:t> and </a:t>
            </a:r>
            <a:r>
              <a:rPr lang="en-US" b="1" dirty="0"/>
              <a:t>P₂</a:t>
            </a:r>
            <a:r>
              <a:rPr lang="en-US" dirty="0"/>
              <a:t> can be combined in various ways.</a:t>
            </a:r>
          </a:p>
        </p:txBody>
      </p:sp>
      <p:graphicFrame>
        <p:nvGraphicFramePr>
          <p:cNvPr id="4" name="Table 4">
            <a:extLst>
              <a:ext uri="{FF2B5EF4-FFF2-40B4-BE49-F238E27FC236}">
                <a16:creationId xmlns:a16="http://schemas.microsoft.com/office/drawing/2014/main" id="{E2C0E8E0-0E9B-6D26-D7F1-8E34A7C3F969}"/>
              </a:ext>
            </a:extLst>
          </p:cNvPr>
          <p:cNvGraphicFramePr>
            <a:graphicFrameLocks/>
          </p:cNvGraphicFramePr>
          <p:nvPr/>
        </p:nvGraphicFramePr>
        <p:xfrm>
          <a:off x="677690" y="2565995"/>
          <a:ext cx="8596312" cy="2743200"/>
        </p:xfrm>
        <a:graphic>
          <a:graphicData uri="http://schemas.openxmlformats.org/drawingml/2006/table">
            <a:tbl>
              <a:tblPr firstRow="1" bandRow="1">
                <a:tableStyleId>{2D5ABB26-0587-4C30-8999-92F81FD0307C}</a:tableStyleId>
              </a:tblPr>
              <a:tblGrid>
                <a:gridCol w="1695859">
                  <a:extLst>
                    <a:ext uri="{9D8B030D-6E8A-4147-A177-3AD203B41FA5}">
                      <a16:colId xmlns:a16="http://schemas.microsoft.com/office/drawing/2014/main" val="1559202042"/>
                    </a:ext>
                  </a:extLst>
                </a:gridCol>
                <a:gridCol w="365943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Combination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A match for P₁ followed immediately by one for P₂.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ab.</a:t>
                      </a:r>
                      <a:r>
                        <a:rPr lang="en-US" dirty="0"/>
                        <a:t> or </a:t>
                      </a:r>
                      <a:r>
                        <a:rPr lang="en-US" dirty="0">
                          <a:highlight>
                            <a:srgbClr val="FFFF00"/>
                          </a:highlight>
                        </a:rPr>
                        <a:t>ab,</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anything that either P₁ or P₂ does.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\d+|Inf</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523</a:t>
                      </a:r>
                      <a:r>
                        <a:rPr lang="en-US" dirty="0"/>
                        <a:t>, </a:t>
                      </a:r>
                      <a:r>
                        <a:rPr lang="en-US" dirty="0">
                          <a:highlight>
                            <a:srgbClr val="FFFF00"/>
                          </a:highlight>
                        </a:rPr>
                        <a:t>Inf</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(P₁)</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whatever P₁ does. Parentheses group, just as in arithmetic expressions.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(&lt;3)+</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&lt;3</a:t>
                      </a:r>
                      <a:r>
                        <a:rPr lang="en-US" dirty="0"/>
                        <a:t>, </a:t>
                      </a:r>
                      <a:r>
                        <a:rPr lang="en-US" dirty="0">
                          <a:highlight>
                            <a:srgbClr val="FFFF00"/>
                          </a:highlight>
                        </a:rPr>
                        <a:t>&lt;3&lt;3</a:t>
                      </a:r>
                      <a:r>
                        <a:rPr lang="en-US" dirty="0"/>
                        <a:t>, </a:t>
                      </a:r>
                      <a:r>
                        <a:rPr lang="en-US" dirty="0">
                          <a:highlight>
                            <a:srgbClr val="FFFF00"/>
                          </a:highlight>
                        </a:rPr>
                        <a:t>&lt;3&lt;3&lt;3</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3477283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CD29D-45CE-0333-0A38-2D685D7CC1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D13AD50-8974-7DA3-EB5C-0CA4649A172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37408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AEF82-A543-CB35-91CD-BCA37D903076}"/>
              </a:ext>
            </a:extLst>
          </p:cNvPr>
          <p:cNvSpPr>
            <a:spLocks noGrp="1"/>
          </p:cNvSpPr>
          <p:nvPr>
            <p:ph type="title"/>
          </p:nvPr>
        </p:nvSpPr>
        <p:spPr>
          <a:xfrm>
            <a:off x="677334" y="609600"/>
            <a:ext cx="8596668" cy="1320800"/>
          </a:xfrm>
        </p:spPr>
        <p:txBody>
          <a:bodyPr anchor="t">
            <a:normAutofit/>
          </a:bodyPr>
          <a:lstStyle/>
          <a:p>
            <a:r>
              <a:rPr lang="en-US" dirty="0"/>
              <a:t>Don’t Give Up on the Ideal</a:t>
            </a:r>
          </a:p>
        </p:txBody>
      </p:sp>
      <p:sp>
        <p:nvSpPr>
          <p:cNvPr id="3" name="Content Placeholder 2">
            <a:extLst>
              <a:ext uri="{FF2B5EF4-FFF2-40B4-BE49-F238E27FC236}">
                <a16:creationId xmlns:a16="http://schemas.microsoft.com/office/drawing/2014/main" id="{5F9BB6D5-F6DD-513A-4352-4A065D694F99}"/>
              </a:ext>
            </a:extLst>
          </p:cNvPr>
          <p:cNvSpPr>
            <a:spLocks noGrp="1"/>
          </p:cNvSpPr>
          <p:nvPr>
            <p:ph sz="half" idx="1"/>
          </p:nvPr>
        </p:nvSpPr>
        <p:spPr>
          <a:xfrm>
            <a:off x="677334" y="2160589"/>
            <a:ext cx="4184035" cy="3880772"/>
          </a:xfrm>
        </p:spPr>
        <p:txBody>
          <a:bodyPr>
            <a:normAutofit/>
          </a:bodyPr>
          <a:lstStyle/>
          <a:p>
            <a:pPr marL="0" indent="0">
              <a:buNone/>
            </a:pPr>
            <a:r>
              <a:rPr lang="en-US" dirty="0"/>
              <a:t>“[I]n this mortal life, we rarely get to experience the ideal. And “until the perfect day,” there will always be a gap between the ideal and the real. So, what should we do … ?</a:t>
            </a:r>
          </a:p>
          <a:p>
            <a:pPr marL="0" indent="0">
              <a:buNone/>
            </a:pPr>
            <a:r>
              <a:rPr lang="en-US" dirty="0"/>
              <a:t>One thing we should </a:t>
            </a:r>
            <a:r>
              <a:rPr lang="en-US" i="1" dirty="0"/>
              <a:t>not</a:t>
            </a:r>
            <a:r>
              <a:rPr lang="en-US" dirty="0"/>
              <a:t> do is give up on the ideal!”</a:t>
            </a:r>
          </a:p>
          <a:p>
            <a:pPr marL="457200" indent="0">
              <a:buNone/>
            </a:pPr>
            <a:r>
              <a:rPr lang="en-US"/>
              <a:t>- Elder Dieter F. Uchtdorf</a:t>
            </a:r>
          </a:p>
          <a:p>
            <a:pPr marL="631825" indent="0">
              <a:spcBef>
                <a:spcPts val="0"/>
              </a:spcBef>
              <a:buNone/>
            </a:pPr>
            <a:r>
              <a:rPr lang="en-US" i="1"/>
              <a:t>By This All Will Know That You Are My Disciples</a:t>
            </a:r>
          </a:p>
          <a:p>
            <a:pPr marL="631825" indent="0">
              <a:spcBef>
                <a:spcPts val="0"/>
              </a:spcBef>
              <a:buNone/>
            </a:pPr>
            <a:r>
              <a:rPr lang="en-US"/>
              <a:t>Apr. 2025 Gen. Conf.</a:t>
            </a:r>
          </a:p>
          <a:p>
            <a:endParaRPr lang="en-US" dirty="0"/>
          </a:p>
        </p:txBody>
      </p:sp>
      <p:pic>
        <p:nvPicPr>
          <p:cNvPr id="6" name="Content Placeholder 5" descr="A person standing at a podium&#10;&#10;AI-generated content may be incorrect.">
            <a:extLst>
              <a:ext uri="{FF2B5EF4-FFF2-40B4-BE49-F238E27FC236}">
                <a16:creationId xmlns:a16="http://schemas.microsoft.com/office/drawing/2014/main" id="{A35169A5-860B-8DCB-6CD5-5A115D34DEF3}"/>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rcRect l="14802" r="24553" b="1"/>
          <a:stretch>
            <a:fillRect/>
          </a:stretch>
        </p:blipFill>
        <p:spPr>
          <a:xfrm>
            <a:off x="5089970" y="2160589"/>
            <a:ext cx="4184034" cy="3880773"/>
          </a:xfrm>
          <a:noFill/>
        </p:spPr>
      </p:pic>
    </p:spTree>
    <p:extLst>
      <p:ext uri="{BB962C8B-B14F-4D97-AF65-F5344CB8AC3E}">
        <p14:creationId xmlns:p14="http://schemas.microsoft.com/office/powerpoint/2010/main" val="701536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1168C-2431-69AE-A147-946F94E022B1}"/>
              </a:ext>
            </a:extLst>
          </p:cNvPr>
          <p:cNvSpPr>
            <a:spLocks noGrp="1"/>
          </p:cNvSpPr>
          <p:nvPr>
            <p:ph type="title"/>
          </p:nvPr>
        </p:nvSpPr>
        <p:spPr/>
        <p:txBody>
          <a:bodyPr/>
          <a:lstStyle/>
          <a:p>
            <a:r>
              <a:rPr lang="en-US" dirty="0"/>
              <a:t>Regular expressions in Python</a:t>
            </a:r>
          </a:p>
        </p:txBody>
      </p:sp>
      <p:sp>
        <p:nvSpPr>
          <p:cNvPr id="3" name="Text Placeholder 2">
            <a:extLst>
              <a:ext uri="{FF2B5EF4-FFF2-40B4-BE49-F238E27FC236}">
                <a16:creationId xmlns:a16="http://schemas.microsoft.com/office/drawing/2014/main" id="{10D31019-ED8D-B829-EAAB-80B9E52CB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671780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CFB5-4890-B15B-0F6A-8192C3F689F9}"/>
              </a:ext>
            </a:extLst>
          </p:cNvPr>
          <p:cNvSpPr>
            <a:spLocks noGrp="1"/>
          </p:cNvSpPr>
          <p:nvPr>
            <p:ph type="title"/>
          </p:nvPr>
        </p:nvSpPr>
        <p:spPr/>
        <p:txBody>
          <a:bodyPr/>
          <a:lstStyle/>
          <a:p>
            <a:r>
              <a:rPr lang="en-US" dirty="0"/>
              <a:t>Support for regular expressions</a:t>
            </a:r>
          </a:p>
        </p:txBody>
      </p:sp>
      <p:sp>
        <p:nvSpPr>
          <p:cNvPr id="3" name="Content Placeholder 2">
            <a:extLst>
              <a:ext uri="{FF2B5EF4-FFF2-40B4-BE49-F238E27FC236}">
                <a16:creationId xmlns:a16="http://schemas.microsoft.com/office/drawing/2014/main" id="{A1094E76-76F9-2F47-BAD6-C6C071F99EFE}"/>
              </a:ext>
            </a:extLst>
          </p:cNvPr>
          <p:cNvSpPr>
            <a:spLocks noGrp="1"/>
          </p:cNvSpPr>
          <p:nvPr>
            <p:ph idx="1"/>
          </p:nvPr>
        </p:nvSpPr>
        <p:spPr/>
        <p:txBody>
          <a:bodyPr/>
          <a:lstStyle/>
          <a:p>
            <a:r>
              <a:rPr lang="en-US" dirty="0"/>
              <a:t>Regular expressions are supported natively in many languages and tools.</a:t>
            </a:r>
          </a:p>
          <a:p>
            <a:r>
              <a:rPr lang="en-US" dirty="0"/>
              <a:t>Languages: Perl, ECMAScript, Java, Python, ..</a:t>
            </a:r>
          </a:p>
          <a:p>
            <a:r>
              <a:rPr lang="en-US" dirty="0"/>
              <a:t>Tools: Excel/Google Spreadsheets, SQL, </a:t>
            </a:r>
            <a:r>
              <a:rPr lang="en-US" dirty="0" err="1"/>
              <a:t>BigQuery</a:t>
            </a:r>
            <a:r>
              <a:rPr lang="en-US" dirty="0"/>
              <a:t>, VSCode, grep, ...</a:t>
            </a:r>
          </a:p>
        </p:txBody>
      </p:sp>
    </p:spTree>
    <p:extLst>
      <p:ext uri="{BB962C8B-B14F-4D97-AF65-F5344CB8AC3E}">
        <p14:creationId xmlns:p14="http://schemas.microsoft.com/office/powerpoint/2010/main" val="2053553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8375C-01CA-C919-2FA3-88884FF59A0E}"/>
              </a:ext>
            </a:extLst>
          </p:cNvPr>
          <p:cNvSpPr>
            <a:spLocks noGrp="1"/>
          </p:cNvSpPr>
          <p:nvPr>
            <p:ph type="title"/>
          </p:nvPr>
        </p:nvSpPr>
        <p:spPr/>
        <p:txBody>
          <a:bodyPr/>
          <a:lstStyle/>
          <a:p>
            <a:r>
              <a:rPr lang="en-US" dirty="0"/>
              <a:t>Raw strings</a:t>
            </a:r>
          </a:p>
        </p:txBody>
      </p:sp>
      <p:sp>
        <p:nvSpPr>
          <p:cNvPr id="3" name="Content Placeholder 2">
            <a:extLst>
              <a:ext uri="{FF2B5EF4-FFF2-40B4-BE49-F238E27FC236}">
                <a16:creationId xmlns:a16="http://schemas.microsoft.com/office/drawing/2014/main" id="{D494CE48-FFA4-A1F4-8036-884AA69B4EAA}"/>
              </a:ext>
            </a:extLst>
          </p:cNvPr>
          <p:cNvSpPr>
            <a:spLocks noGrp="1"/>
          </p:cNvSpPr>
          <p:nvPr>
            <p:ph idx="1"/>
          </p:nvPr>
        </p:nvSpPr>
        <p:spPr/>
        <p:txBody>
          <a:bodyPr/>
          <a:lstStyle/>
          <a:p>
            <a:r>
              <a:rPr lang="en-US" dirty="0"/>
              <a:t>In normal Python strings, a backslash indicates an escape sequence, like \n for new line or \b for bell.</a:t>
            </a:r>
          </a:p>
          <a:p>
            <a:endParaRPr lang="en-US" dirty="0"/>
          </a:p>
          <a:p>
            <a:endParaRPr lang="en-US" sz="2800" dirty="0"/>
          </a:p>
          <a:p>
            <a:r>
              <a:rPr lang="en-US" dirty="0"/>
              <a:t>But backslash has a special meaning in regular expressions. To make it easy to write regular expressions in Python strings, use raw strings by prefixing the string with an 'r':</a:t>
            </a:r>
          </a:p>
        </p:txBody>
      </p:sp>
      <p:sp>
        <p:nvSpPr>
          <p:cNvPr id="4" name="TextBox 3">
            <a:extLst>
              <a:ext uri="{FF2B5EF4-FFF2-40B4-BE49-F238E27FC236}">
                <a16:creationId xmlns:a16="http://schemas.microsoft.com/office/drawing/2014/main" id="{47C722C6-E56D-AC6F-BE6B-58BEC2D70306}"/>
              </a:ext>
            </a:extLst>
          </p:cNvPr>
          <p:cNvSpPr txBox="1"/>
          <p:nvPr/>
        </p:nvSpPr>
        <p:spPr>
          <a:xfrm>
            <a:off x="1000542" y="2687874"/>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print("I have\</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newline in 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 have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 newline in me</a:t>
            </a:r>
          </a:p>
        </p:txBody>
      </p:sp>
      <p:sp>
        <p:nvSpPr>
          <p:cNvPr id="6" name="TextBox 5">
            <a:extLst>
              <a:ext uri="{FF2B5EF4-FFF2-40B4-BE49-F238E27FC236}">
                <a16:creationId xmlns:a16="http://schemas.microsoft.com/office/drawing/2014/main" id="{756802C1-2998-8BE8-E434-EB9585DB8631}"/>
              </a:ext>
            </a:extLst>
          </p:cNvPr>
          <p:cNvSpPr txBox="1"/>
          <p:nvPr/>
        </p:nvSpPr>
        <p:spPr>
          <a:xfrm>
            <a:off x="1000542" y="4678801"/>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pattern = r"\b[ab]+\b"</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941681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275C9-0684-6328-E6DF-C4CFA3547FF5}"/>
              </a:ext>
            </a:extLst>
          </p:cNvPr>
          <p:cNvSpPr>
            <a:spLocks noGrp="1"/>
          </p:cNvSpPr>
          <p:nvPr>
            <p:ph type="title"/>
          </p:nvPr>
        </p:nvSpPr>
        <p:spPr/>
        <p:txBody>
          <a:bodyPr/>
          <a:lstStyle/>
          <a:p>
            <a:r>
              <a:rPr lang="en-US" dirty="0"/>
              <a:t>The re module</a:t>
            </a:r>
          </a:p>
        </p:txBody>
      </p:sp>
      <p:sp>
        <p:nvSpPr>
          <p:cNvPr id="3" name="Content Placeholder 2">
            <a:extLst>
              <a:ext uri="{FF2B5EF4-FFF2-40B4-BE49-F238E27FC236}">
                <a16:creationId xmlns:a16="http://schemas.microsoft.com/office/drawing/2014/main" id="{1AD8A03C-783A-60F9-4D9C-E7750F29115B}"/>
              </a:ext>
            </a:extLst>
          </p:cNvPr>
          <p:cNvSpPr>
            <a:spLocks noGrp="1"/>
          </p:cNvSpPr>
          <p:nvPr>
            <p:ph idx="1"/>
          </p:nvPr>
        </p:nvSpPr>
        <p:spPr/>
        <p:txBody>
          <a:bodyPr/>
          <a:lstStyle/>
          <a:p>
            <a:r>
              <a:rPr lang="en-US" dirty="0"/>
              <a:t>The </a:t>
            </a:r>
            <a:r>
              <a:rPr lang="en-US" dirty="0">
                <a:hlinkClick r:id="rId2"/>
              </a:rPr>
              <a:t>re module</a:t>
            </a:r>
            <a:r>
              <a:rPr lang="en-US" dirty="0"/>
              <a:t> provides many helpful functions.</a:t>
            </a:r>
          </a:p>
        </p:txBody>
      </p:sp>
      <p:graphicFrame>
        <p:nvGraphicFramePr>
          <p:cNvPr id="4" name="Table 4">
            <a:extLst>
              <a:ext uri="{FF2B5EF4-FFF2-40B4-BE49-F238E27FC236}">
                <a16:creationId xmlns:a16="http://schemas.microsoft.com/office/drawing/2014/main" id="{34110D66-EA0F-6EA6-663E-E81A001A8CA7}"/>
              </a:ext>
            </a:extLst>
          </p:cNvPr>
          <p:cNvGraphicFramePr>
            <a:graphicFrameLocks noGrp="1"/>
          </p:cNvGraphicFramePr>
          <p:nvPr/>
        </p:nvGraphicFramePr>
        <p:xfrm>
          <a:off x="677334" y="2509555"/>
          <a:ext cx="9069781" cy="4053840"/>
        </p:xfrm>
        <a:graphic>
          <a:graphicData uri="http://schemas.openxmlformats.org/drawingml/2006/table">
            <a:tbl>
              <a:tblPr firstRow="1" bandRow="1">
                <a:tableStyleId>{2D5ABB26-0587-4C30-8999-92F81FD0307C}</a:tableStyleId>
              </a:tblPr>
              <a:tblGrid>
                <a:gridCol w="3355096">
                  <a:extLst>
                    <a:ext uri="{9D8B030D-6E8A-4147-A177-3AD203B41FA5}">
                      <a16:colId xmlns:a16="http://schemas.microsoft.com/office/drawing/2014/main" val="1408100869"/>
                    </a:ext>
                  </a:extLst>
                </a:gridCol>
                <a:gridCol w="5714685">
                  <a:extLst>
                    <a:ext uri="{9D8B030D-6E8A-4147-A177-3AD203B41FA5}">
                      <a16:colId xmlns:a16="http://schemas.microsoft.com/office/drawing/2014/main" val="747275011"/>
                    </a:ext>
                  </a:extLst>
                </a:gridCol>
              </a:tblGrid>
              <a:tr h="370840">
                <a:tc>
                  <a:txBody>
                    <a:bodyPr/>
                    <a:lstStyle/>
                    <a:p>
                      <a:r>
                        <a:rPr lang="en-US" sz="2000" b="1" dirty="0"/>
                        <a:t>Function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890922"/>
                  </a:ext>
                </a:extLst>
              </a:tr>
              <a:tr h="370840">
                <a:tc>
                  <a:txBody>
                    <a:bodyPr/>
                    <a:lstStyle/>
                    <a:p>
                      <a:r>
                        <a:rPr lang="en-US" b="1" dirty="0" err="1"/>
                        <a:t>re.search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representing the first occurrence of pattern within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352848"/>
                  </a:ext>
                </a:extLst>
              </a:tr>
              <a:tr h="370840">
                <a:tc>
                  <a:txBody>
                    <a:bodyPr/>
                    <a:lstStyle/>
                    <a:p>
                      <a:r>
                        <a:rPr lang="en-US" b="1" dirty="0" err="1"/>
                        <a:t>re.fullmatch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pattern matches the entirety of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0404913"/>
                  </a:ext>
                </a:extLst>
              </a:tr>
              <a:tr h="370840">
                <a:tc>
                  <a:txBody>
                    <a:bodyPr/>
                    <a:lstStyle/>
                    <a:p>
                      <a:r>
                        <a:rPr lang="en-US" b="1" dirty="0" err="1"/>
                        <a:t>re.match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string starts with a substring that matches pattern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3231556"/>
                  </a:ext>
                </a:extLst>
              </a:tr>
              <a:tr h="370840">
                <a:tc>
                  <a:txBody>
                    <a:bodyPr/>
                    <a:lstStyle/>
                    <a:p>
                      <a:r>
                        <a:rPr lang="en-US" b="1" dirty="0" err="1"/>
                        <a:t>re.findall</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list of strings representing all matches of pattern within string, from left to right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3563601"/>
                  </a:ext>
                </a:extLst>
              </a:tr>
              <a:tr h="370840">
                <a:tc>
                  <a:txBody>
                    <a:bodyPr/>
                    <a:lstStyle/>
                    <a:p>
                      <a:r>
                        <a:rPr lang="en-US" b="1" dirty="0" err="1"/>
                        <a:t>re.sub</a:t>
                      </a:r>
                      <a:r>
                        <a:rPr lang="en-US" b="1" dirty="0"/>
                        <a:t>(pattern, </a:t>
                      </a:r>
                      <a:r>
                        <a:rPr lang="en-US" b="1" dirty="0" err="1"/>
                        <a:t>repl</a:t>
                      </a:r>
                      <a:r>
                        <a:rPr lang="en-US" b="1" dirty="0"/>
                        <a:t>,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US" dirty="0"/>
                        <a:t>substitutes all matches of pattern within string with </a:t>
                      </a:r>
                      <a:r>
                        <a:rPr lang="en-US" dirty="0" err="1"/>
                        <a:t>repl</a:t>
                      </a:r>
                      <a:r>
                        <a:rPr lang="en-US" dirty="0"/>
                        <a:t>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33808043"/>
                  </a:ext>
                </a:extLst>
              </a:tr>
            </a:tbl>
          </a:graphicData>
        </a:graphic>
      </p:graphicFrame>
    </p:spTree>
    <p:extLst>
      <p:ext uri="{BB962C8B-B14F-4D97-AF65-F5344CB8AC3E}">
        <p14:creationId xmlns:p14="http://schemas.microsoft.com/office/powerpoint/2010/main" val="29082241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59180-6495-36CD-6BA3-C7062A4E11A4}"/>
              </a:ext>
            </a:extLst>
          </p:cNvPr>
          <p:cNvSpPr>
            <a:spLocks noGrp="1"/>
          </p:cNvSpPr>
          <p:nvPr>
            <p:ph type="title"/>
          </p:nvPr>
        </p:nvSpPr>
        <p:spPr/>
        <p:txBody>
          <a:bodyPr/>
          <a:lstStyle/>
          <a:p>
            <a:r>
              <a:rPr lang="en-US" dirty="0"/>
              <a:t>Match objects</a:t>
            </a:r>
          </a:p>
        </p:txBody>
      </p:sp>
      <p:sp>
        <p:nvSpPr>
          <p:cNvPr id="3" name="Content Placeholder 2">
            <a:extLst>
              <a:ext uri="{FF2B5EF4-FFF2-40B4-BE49-F238E27FC236}">
                <a16:creationId xmlns:a16="http://schemas.microsoft.com/office/drawing/2014/main" id="{525EE32F-DC5D-0FA4-F2B3-F58095F1F103}"/>
              </a:ext>
            </a:extLst>
          </p:cNvPr>
          <p:cNvSpPr>
            <a:spLocks noGrp="1"/>
          </p:cNvSpPr>
          <p:nvPr>
            <p:ph idx="1"/>
          </p:nvPr>
        </p:nvSpPr>
        <p:spPr/>
        <p:txBody>
          <a:bodyPr/>
          <a:lstStyle/>
          <a:p>
            <a:r>
              <a:rPr lang="en-US" dirty="0"/>
              <a:t>The functions </a:t>
            </a:r>
            <a:r>
              <a:rPr lang="en-US" i="1" dirty="0" err="1"/>
              <a:t>re.match</a:t>
            </a:r>
            <a:r>
              <a:rPr lang="en-US" dirty="0"/>
              <a:t>, </a:t>
            </a:r>
            <a:r>
              <a:rPr lang="en-US" i="1" dirty="0" err="1"/>
              <a:t>re.search</a:t>
            </a:r>
            <a:r>
              <a:rPr lang="en-US" dirty="0"/>
              <a:t>, and </a:t>
            </a:r>
            <a:r>
              <a:rPr lang="en-US" i="1" dirty="0" err="1"/>
              <a:t>re.fullmatch</a:t>
            </a:r>
            <a:r>
              <a:rPr lang="en-US" dirty="0"/>
              <a:t> all take a string containing a regular expression and a string of text. They return either a </a:t>
            </a:r>
            <a:r>
              <a:rPr lang="en-US" i="1" dirty="0"/>
              <a:t>Match</a:t>
            </a:r>
            <a:r>
              <a:rPr lang="en-US" dirty="0"/>
              <a:t> object or, if there is no match, </a:t>
            </a:r>
            <a:r>
              <a:rPr lang="en-US" i="1" dirty="0"/>
              <a:t>None</a:t>
            </a:r>
            <a:r>
              <a:rPr lang="en-US" dirty="0"/>
              <a:t>.</a:t>
            </a:r>
          </a:p>
          <a:p>
            <a:r>
              <a:rPr lang="en-US" i="1" dirty="0" err="1"/>
              <a:t>re.fullmatch</a:t>
            </a:r>
            <a:r>
              <a:rPr lang="en-US" dirty="0"/>
              <a:t> requires that the pattern matches the entirety of the string:</a:t>
            </a:r>
          </a:p>
          <a:p>
            <a:endParaRPr lang="en-US" dirty="0"/>
          </a:p>
          <a:p>
            <a:endParaRPr lang="en-US" dirty="0"/>
          </a:p>
          <a:p>
            <a:endParaRPr lang="en-US" dirty="0"/>
          </a:p>
          <a:p>
            <a:r>
              <a:rPr lang="en-US" dirty="0"/>
              <a:t>Match objects are treated as true values, so you can use the result as a </a:t>
            </a:r>
            <a:r>
              <a:rPr lang="en-US" dirty="0" err="1"/>
              <a:t>boolean</a:t>
            </a:r>
            <a:r>
              <a:rPr lang="en-US" dirty="0"/>
              <a:t>:</a:t>
            </a:r>
          </a:p>
        </p:txBody>
      </p:sp>
      <p:sp>
        <p:nvSpPr>
          <p:cNvPr id="4" name="TextBox 3">
            <a:extLst>
              <a:ext uri="{FF2B5EF4-FFF2-40B4-BE49-F238E27FC236}">
                <a16:creationId xmlns:a16="http://schemas.microsoft.com/office/drawing/2014/main" id="{82615910-47CD-2900-9D59-2DDE0728565F}"/>
              </a:ext>
            </a:extLst>
          </p:cNvPr>
          <p:cNvSpPr txBox="1"/>
          <p:nvPr/>
        </p:nvSpPr>
        <p:spPr>
          <a:xfrm>
            <a:off x="1000542" y="3650912"/>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re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re.fullmatch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'123')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re.Match</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object&gt;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re.fullmatch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'123 peeps')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None</a:t>
            </a:r>
          </a:p>
        </p:txBody>
      </p:sp>
      <p:sp>
        <p:nvSpPr>
          <p:cNvPr id="5" name="TextBox 4">
            <a:extLst>
              <a:ext uri="{FF2B5EF4-FFF2-40B4-BE49-F238E27FC236}">
                <a16:creationId xmlns:a16="http://schemas.microsoft.com/office/drawing/2014/main" id="{807E68DE-6466-737F-CB65-E96934C26F03}"/>
              </a:ext>
            </a:extLst>
          </p:cNvPr>
          <p:cNvSpPr txBox="1"/>
          <p:nvPr/>
        </p:nvSpPr>
        <p:spPr>
          <a:xfrm>
            <a:off x="1000542" y="5657671"/>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bool(</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re.fullmatch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'123'))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bool(</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re.fullmatch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'123 peeps'))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False</a:t>
            </a:r>
          </a:p>
        </p:txBody>
      </p:sp>
    </p:spTree>
    <p:extLst>
      <p:ext uri="{BB962C8B-B14F-4D97-AF65-F5344CB8AC3E}">
        <p14:creationId xmlns:p14="http://schemas.microsoft.com/office/powerpoint/2010/main" val="3149704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CE8C8-64C6-FABA-E9D7-0E3BF1AB15F2}"/>
              </a:ext>
            </a:extLst>
          </p:cNvPr>
          <p:cNvSpPr>
            <a:spLocks noGrp="1"/>
          </p:cNvSpPr>
          <p:nvPr>
            <p:ph type="title"/>
          </p:nvPr>
        </p:nvSpPr>
        <p:spPr/>
        <p:txBody>
          <a:bodyPr/>
          <a:lstStyle/>
          <a:p>
            <a:r>
              <a:rPr lang="en-US" dirty="0"/>
              <a:t>Inspecting a match</a:t>
            </a:r>
          </a:p>
        </p:txBody>
      </p:sp>
      <p:sp>
        <p:nvSpPr>
          <p:cNvPr id="3" name="Content Placeholder 2">
            <a:extLst>
              <a:ext uri="{FF2B5EF4-FFF2-40B4-BE49-F238E27FC236}">
                <a16:creationId xmlns:a16="http://schemas.microsoft.com/office/drawing/2014/main" id="{6D0EBD39-1C56-C6D9-7BE2-17BB120A988A}"/>
              </a:ext>
            </a:extLst>
          </p:cNvPr>
          <p:cNvSpPr>
            <a:spLocks noGrp="1"/>
          </p:cNvSpPr>
          <p:nvPr>
            <p:ph idx="1"/>
          </p:nvPr>
        </p:nvSpPr>
        <p:spPr>
          <a:xfrm>
            <a:off x="677334" y="1930400"/>
            <a:ext cx="8596668" cy="4110962"/>
          </a:xfrm>
        </p:spPr>
        <p:txBody>
          <a:bodyPr/>
          <a:lstStyle/>
          <a:p>
            <a:r>
              <a:rPr lang="en-US" i="1" dirty="0" err="1"/>
              <a:t>re.search</a:t>
            </a:r>
            <a:r>
              <a:rPr lang="en-US" i="1" dirty="0"/>
              <a:t> </a:t>
            </a:r>
            <a:r>
              <a:rPr lang="en-US" dirty="0"/>
              <a:t>returns a match object representing the first occurrence of pattern within string.</a:t>
            </a:r>
          </a:p>
          <a:p>
            <a:endParaRPr lang="en-US" dirty="0"/>
          </a:p>
          <a:p>
            <a:endParaRPr lang="en-US" dirty="0"/>
          </a:p>
          <a:p>
            <a:r>
              <a:rPr lang="en-US" dirty="0"/>
              <a:t>Match objects also carry information about what has been matched. The .group() method allows you to retrieve it. </a:t>
            </a:r>
          </a:p>
        </p:txBody>
      </p:sp>
      <p:sp>
        <p:nvSpPr>
          <p:cNvPr id="4" name="TextBox 3">
            <a:extLst>
              <a:ext uri="{FF2B5EF4-FFF2-40B4-BE49-F238E27FC236}">
                <a16:creationId xmlns:a16="http://schemas.microsoft.com/office/drawing/2014/main" id="{A58A9AA5-177B-8631-3E70-2601F2046AC3}"/>
              </a:ext>
            </a:extLst>
          </p:cNvPr>
          <p:cNvSpPr txBox="1"/>
          <p:nvPr/>
        </p:nvSpPr>
        <p:spPr>
          <a:xfrm>
            <a:off x="1000542" y="2629508"/>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title = "I Know Why the Caged Bird Sings"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bool(</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re.search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r'Bird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title))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p:txBody>
      </p:sp>
      <p:sp>
        <p:nvSpPr>
          <p:cNvPr id="5" name="TextBox 4">
            <a:extLst>
              <a:ext uri="{FF2B5EF4-FFF2-40B4-BE49-F238E27FC236}">
                <a16:creationId xmlns:a16="http://schemas.microsoft.com/office/drawing/2014/main" id="{7558F09C-784D-4437-DEE6-90D22E2BCA30}"/>
              </a:ext>
            </a:extLst>
          </p:cNvPr>
          <p:cNvSpPr txBox="1"/>
          <p:nvPr/>
        </p:nvSpPr>
        <p:spPr>
          <a:xfrm>
            <a:off x="1000542" y="4260512"/>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 "This string contains 35 characters."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re.search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'35'</a:t>
            </a:r>
          </a:p>
        </p:txBody>
      </p:sp>
    </p:spTree>
    <p:extLst>
      <p:ext uri="{BB962C8B-B14F-4D97-AF65-F5344CB8AC3E}">
        <p14:creationId xmlns:p14="http://schemas.microsoft.com/office/powerpoint/2010/main" val="3678639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28089-5A07-3E97-04D5-9E0FF1FE0499}"/>
              </a:ext>
            </a:extLst>
          </p:cNvPr>
          <p:cNvSpPr>
            <a:spLocks noGrp="1"/>
          </p:cNvSpPr>
          <p:nvPr>
            <p:ph type="title"/>
          </p:nvPr>
        </p:nvSpPr>
        <p:spPr/>
        <p:txBody>
          <a:bodyPr/>
          <a:lstStyle/>
          <a:p>
            <a:r>
              <a:rPr lang="en-US" dirty="0"/>
              <a:t>Match groups</a:t>
            </a:r>
          </a:p>
        </p:txBody>
      </p:sp>
      <p:sp>
        <p:nvSpPr>
          <p:cNvPr id="3" name="Content Placeholder 2">
            <a:extLst>
              <a:ext uri="{FF2B5EF4-FFF2-40B4-BE49-F238E27FC236}">
                <a16:creationId xmlns:a16="http://schemas.microsoft.com/office/drawing/2014/main" id="{44E1E73B-EEE9-8DB6-F054-9F936C2EF789}"/>
              </a:ext>
            </a:extLst>
          </p:cNvPr>
          <p:cNvSpPr>
            <a:spLocks noGrp="1"/>
          </p:cNvSpPr>
          <p:nvPr>
            <p:ph idx="1"/>
          </p:nvPr>
        </p:nvSpPr>
        <p:spPr/>
        <p:txBody>
          <a:bodyPr/>
          <a:lstStyle/>
          <a:p>
            <a:r>
              <a:rPr lang="en-US" dirty="0"/>
              <a:t>If there are parentheses in a patterns, each of the parenthesized groups will become </a:t>
            </a:r>
            <a:r>
              <a:rPr lang="en-US" b="1" dirty="0"/>
              <a:t>groups</a:t>
            </a:r>
            <a:r>
              <a:rPr lang="en-US" dirty="0"/>
              <a:t> in the match object.</a:t>
            </a:r>
          </a:p>
        </p:txBody>
      </p:sp>
      <p:sp>
        <p:nvSpPr>
          <p:cNvPr id="4" name="TextBox 3">
            <a:extLst>
              <a:ext uri="{FF2B5EF4-FFF2-40B4-BE49-F238E27FC236}">
                <a16:creationId xmlns:a16="http://schemas.microsoft.com/office/drawing/2014/main" id="{DC762D61-FA4E-2AEC-0444-CFF8F27414EC}"/>
              </a:ext>
            </a:extLst>
          </p:cNvPr>
          <p:cNvSpPr txBox="1"/>
          <p:nvPr/>
        </p:nvSpPr>
        <p:spPr>
          <a:xfrm>
            <a:off x="1000542" y="2629508"/>
            <a:ext cx="9515058"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 "There were 12 pence in a shilling and 20 shillings in a pound."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re.search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(r'(\d+)[a-z\s]+(\d+)', x)</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E7B84CB5-E8CC-4325-50B6-0DB720F5BFFD}"/>
              </a:ext>
            </a:extLst>
          </p:cNvPr>
          <p:cNvSpPr txBox="1"/>
          <p:nvPr/>
        </p:nvSpPr>
        <p:spPr>
          <a:xfrm>
            <a:off x="1000542" y="3582162"/>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CAEE30B5-0944-3293-B056-D438AF2597A5}"/>
              </a:ext>
            </a:extLst>
          </p:cNvPr>
          <p:cNvSpPr txBox="1"/>
          <p:nvPr/>
        </p:nvSpPr>
        <p:spPr>
          <a:xfrm>
            <a:off x="3278220" y="3582161"/>
            <a:ext cx="5995781"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'12 pence in a shilling and 20'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'20'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('12', '20')</a:t>
            </a:r>
          </a:p>
        </p:txBody>
      </p:sp>
    </p:spTree>
    <p:extLst>
      <p:ext uri="{BB962C8B-B14F-4D97-AF65-F5344CB8AC3E}">
        <p14:creationId xmlns:p14="http://schemas.microsoft.com/office/powerpoint/2010/main" val="42686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C15F9-46F7-FC07-2287-3509070FF2C0}"/>
              </a:ext>
            </a:extLst>
          </p:cNvPr>
          <p:cNvSpPr>
            <a:spLocks noGrp="1"/>
          </p:cNvSpPr>
          <p:nvPr>
            <p:ph type="title"/>
          </p:nvPr>
        </p:nvSpPr>
        <p:spPr/>
        <p:txBody>
          <a:bodyPr/>
          <a:lstStyle/>
          <a:p>
            <a:r>
              <a:rPr lang="en-US" dirty="0"/>
              <a:t>Finding multiple matches</a:t>
            </a:r>
          </a:p>
        </p:txBody>
      </p:sp>
      <p:sp>
        <p:nvSpPr>
          <p:cNvPr id="3" name="Content Placeholder 2">
            <a:extLst>
              <a:ext uri="{FF2B5EF4-FFF2-40B4-BE49-F238E27FC236}">
                <a16:creationId xmlns:a16="http://schemas.microsoft.com/office/drawing/2014/main" id="{B213DA18-1B26-4DFD-DD0F-7B6478FCC3DF}"/>
              </a:ext>
            </a:extLst>
          </p:cNvPr>
          <p:cNvSpPr>
            <a:spLocks noGrp="1"/>
          </p:cNvSpPr>
          <p:nvPr>
            <p:ph idx="1"/>
          </p:nvPr>
        </p:nvSpPr>
        <p:spPr/>
        <p:txBody>
          <a:bodyPr/>
          <a:lstStyle/>
          <a:p>
            <a:r>
              <a:rPr lang="en-US" i="1" dirty="0" err="1"/>
              <a:t>re.findall</a:t>
            </a:r>
            <a:r>
              <a:rPr lang="en-US" i="1" dirty="0"/>
              <a:t>() </a:t>
            </a:r>
            <a:r>
              <a:rPr lang="en-US" dirty="0"/>
              <a:t>returns a list of strings representing all matches of pattern within string, from left to right.</a:t>
            </a:r>
          </a:p>
        </p:txBody>
      </p:sp>
      <p:sp>
        <p:nvSpPr>
          <p:cNvPr id="4" name="TextBox 3">
            <a:extLst>
              <a:ext uri="{FF2B5EF4-FFF2-40B4-BE49-F238E27FC236}">
                <a16:creationId xmlns:a16="http://schemas.microsoft.com/office/drawing/2014/main" id="{BFB179FD-07C1-560C-994A-B5E72590957B}"/>
              </a:ext>
            </a:extLst>
          </p:cNvPr>
          <p:cNvSpPr txBox="1"/>
          <p:nvPr/>
        </p:nvSpPr>
        <p:spPr>
          <a:xfrm>
            <a:off x="1000542" y="2629508"/>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 = "AL 36362, MD 21221, UT 84660"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re.findall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(r'\d\d\d\d\d', locations)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['36362', '21221', '84660']</a:t>
            </a:r>
          </a:p>
        </p:txBody>
      </p:sp>
    </p:spTree>
    <p:extLst>
      <p:ext uri="{BB962C8B-B14F-4D97-AF65-F5344CB8AC3E}">
        <p14:creationId xmlns:p14="http://schemas.microsoft.com/office/powerpoint/2010/main" val="1003849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28F47-578D-61EF-9838-5DFC4FC36BE7}"/>
              </a:ext>
            </a:extLst>
          </p:cNvPr>
          <p:cNvSpPr>
            <a:spLocks noGrp="1"/>
          </p:cNvSpPr>
          <p:nvPr>
            <p:ph type="title"/>
          </p:nvPr>
        </p:nvSpPr>
        <p:spPr/>
        <p:txBody>
          <a:bodyPr/>
          <a:lstStyle/>
          <a:p>
            <a:r>
              <a:rPr lang="en-US" dirty="0"/>
              <a:t>Reusing a Regular Expression</a:t>
            </a:r>
          </a:p>
        </p:txBody>
      </p:sp>
      <p:sp>
        <p:nvSpPr>
          <p:cNvPr id="3" name="Content Placeholder 2">
            <a:extLst>
              <a:ext uri="{FF2B5EF4-FFF2-40B4-BE49-F238E27FC236}">
                <a16:creationId xmlns:a16="http://schemas.microsoft.com/office/drawing/2014/main" id="{D8A207B2-63A5-E80E-33EA-6035654B7AA8}"/>
              </a:ext>
            </a:extLst>
          </p:cNvPr>
          <p:cNvSpPr>
            <a:spLocks noGrp="1"/>
          </p:cNvSpPr>
          <p:nvPr>
            <p:ph idx="1"/>
          </p:nvPr>
        </p:nvSpPr>
        <p:spPr>
          <a:xfrm>
            <a:off x="677334" y="1930400"/>
            <a:ext cx="8704410" cy="4698999"/>
          </a:xfrm>
        </p:spPr>
        <p:txBody>
          <a:bodyPr>
            <a:normAutofit/>
          </a:bodyPr>
          <a:lstStyle/>
          <a:p>
            <a:r>
              <a:rPr lang="en-US" dirty="0"/>
              <a:t>Often, we may want to reuse a regular expression on multiple strings.</a:t>
            </a:r>
          </a:p>
          <a:p>
            <a:r>
              <a:rPr lang="en-US" dirty="0"/>
              <a:t>When that is the case, we can use the compile() function to create a regular expression object that can be reused</a:t>
            </a:r>
          </a:p>
          <a:p>
            <a:endParaRPr lang="en-US" dirty="0"/>
          </a:p>
          <a:p>
            <a:r>
              <a:rPr lang="en-US" dirty="0"/>
              <a:t>The same functions we saw in the previous slides can be called on this object, but we no longer need to pass in the expression, it already knows what that is</a:t>
            </a:r>
          </a:p>
          <a:p>
            <a:endParaRPr lang="en-US" dirty="0"/>
          </a:p>
          <a:p>
            <a:endParaRPr lang="en-US" dirty="0"/>
          </a:p>
          <a:p>
            <a:endParaRPr lang="en-US" dirty="0"/>
          </a:p>
          <a:p>
            <a:r>
              <a:rPr lang="en-US" dirty="0"/>
              <a:t>This can be more efficient as it only has to figure out how to identify the string once, instead of recreating it each time we call the function.</a:t>
            </a:r>
          </a:p>
        </p:txBody>
      </p:sp>
      <p:sp>
        <p:nvSpPr>
          <p:cNvPr id="4" name="TextBox 3">
            <a:extLst>
              <a:ext uri="{FF2B5EF4-FFF2-40B4-BE49-F238E27FC236}">
                <a16:creationId xmlns:a16="http://schemas.microsoft.com/office/drawing/2014/main" id="{76BAADDE-4D4C-3108-A707-DCF1734810CD}"/>
              </a:ext>
            </a:extLst>
          </p:cNvPr>
          <p:cNvSpPr txBox="1"/>
          <p:nvPr/>
        </p:nvSpPr>
        <p:spPr>
          <a:xfrm>
            <a:off x="1000542" y="3062552"/>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regex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re.compile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(r'\d{5}')</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1F12EA02-5BBF-00CB-82AB-8AEFDD355D23}"/>
              </a:ext>
            </a:extLst>
          </p:cNvPr>
          <p:cNvSpPr txBox="1"/>
          <p:nvPr/>
        </p:nvSpPr>
        <p:spPr>
          <a:xfrm>
            <a:off x="1000542" y="4551957"/>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 = "AL 36362, MD 21221, UT 84660"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regex.findall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['36362', '21221', '84660']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locations2 = "UT 84602, MD 20740, CA 94043"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regex.findall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(locations2)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['84602', '20740', '94043']</a:t>
            </a:r>
          </a:p>
        </p:txBody>
      </p:sp>
    </p:spTree>
    <p:extLst>
      <p:ext uri="{BB962C8B-B14F-4D97-AF65-F5344CB8AC3E}">
        <p14:creationId xmlns:p14="http://schemas.microsoft.com/office/powerpoint/2010/main" val="24217106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7B51C-05DC-37AD-4F97-0A1BA4F096D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74DBFDD-C868-CB6F-7AA4-416804D9E3A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04548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0D1AE-B033-28A8-D59E-2F91A0267C4B}"/>
              </a:ext>
            </a:extLst>
          </p:cNvPr>
          <p:cNvSpPr>
            <a:spLocks noGrp="1"/>
          </p:cNvSpPr>
          <p:nvPr>
            <p:ph type="title"/>
          </p:nvPr>
        </p:nvSpPr>
        <p:spPr/>
        <p:txBody>
          <a:bodyPr/>
          <a:lstStyle/>
          <a:p>
            <a:r>
              <a:rPr lang="en-US" dirty="0"/>
              <a:t>Evaluation</a:t>
            </a:r>
          </a:p>
        </p:txBody>
      </p:sp>
      <p:sp>
        <p:nvSpPr>
          <p:cNvPr id="3" name="Text Placeholder 2">
            <a:extLst>
              <a:ext uri="{FF2B5EF4-FFF2-40B4-BE49-F238E27FC236}">
                <a16:creationId xmlns:a16="http://schemas.microsoft.com/office/drawing/2014/main" id="{C97D8C7E-3A24-F28D-8015-FD722995EA2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4776141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AC7763-4CFE-90E3-F6AE-593C9D6EFF7F}"/>
              </a:ext>
            </a:extLst>
          </p:cNvPr>
          <p:cNvSpPr>
            <a:spLocks noGrp="1"/>
          </p:cNvSpPr>
          <p:nvPr>
            <p:ph type="title"/>
          </p:nvPr>
        </p:nvSpPr>
        <p:spPr/>
        <p:txBody>
          <a:bodyPr/>
          <a:lstStyle/>
          <a:p>
            <a:r>
              <a:rPr lang="en-US" dirty="0"/>
              <a:t>Resolving ambiguity</a:t>
            </a:r>
          </a:p>
        </p:txBody>
      </p:sp>
      <p:sp>
        <p:nvSpPr>
          <p:cNvPr id="5" name="Text Placeholder 4">
            <a:extLst>
              <a:ext uri="{FF2B5EF4-FFF2-40B4-BE49-F238E27FC236}">
                <a16:creationId xmlns:a16="http://schemas.microsoft.com/office/drawing/2014/main" id="{B5140D33-154C-FCF9-B151-C73743B6079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09063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CACB79-FB70-F2B9-8E88-F089AAA758B5}"/>
              </a:ext>
            </a:extLst>
          </p:cNvPr>
          <p:cNvSpPr>
            <a:spLocks noGrp="1"/>
          </p:cNvSpPr>
          <p:nvPr>
            <p:ph type="title"/>
          </p:nvPr>
        </p:nvSpPr>
        <p:spPr/>
        <p:txBody>
          <a:bodyPr/>
          <a:lstStyle/>
          <a:p>
            <a:r>
              <a:rPr lang="en-US" dirty="0"/>
              <a:t>Ambiguous matches</a:t>
            </a:r>
          </a:p>
        </p:txBody>
      </p:sp>
      <p:sp>
        <p:nvSpPr>
          <p:cNvPr id="5" name="Content Placeholder 4">
            <a:extLst>
              <a:ext uri="{FF2B5EF4-FFF2-40B4-BE49-F238E27FC236}">
                <a16:creationId xmlns:a16="http://schemas.microsoft.com/office/drawing/2014/main" id="{9E68A72A-57B4-2885-A82F-2AB6B8E28127}"/>
              </a:ext>
            </a:extLst>
          </p:cNvPr>
          <p:cNvSpPr>
            <a:spLocks noGrp="1"/>
          </p:cNvSpPr>
          <p:nvPr>
            <p:ph idx="1"/>
          </p:nvPr>
        </p:nvSpPr>
        <p:spPr>
          <a:xfrm>
            <a:off x="677334" y="1930401"/>
            <a:ext cx="8596668" cy="4809764"/>
          </a:xfrm>
        </p:spPr>
        <p:txBody>
          <a:bodyPr/>
          <a:lstStyle/>
          <a:p>
            <a:r>
              <a:rPr lang="en-US" dirty="0"/>
              <a:t>Regular expressions can match a given string in more than one way. Especially when there are parenthesized groups, this can lead to ambiguity:</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resolves these particular ambiguities in favor of the first option.</a:t>
            </a:r>
          </a:p>
        </p:txBody>
      </p:sp>
      <p:sp>
        <p:nvSpPr>
          <p:cNvPr id="6" name="TextBox 5">
            <a:extLst>
              <a:ext uri="{FF2B5EF4-FFF2-40B4-BE49-F238E27FC236}">
                <a16:creationId xmlns:a16="http://schemas.microsoft.com/office/drawing/2014/main" id="{07720842-1B65-982F-5826-8A64A240A86F}"/>
              </a:ext>
            </a:extLst>
          </p:cNvPr>
          <p:cNvSpPr txBox="1"/>
          <p:nvPr/>
        </p:nvSpPr>
        <p:spPr>
          <a:xfrm>
            <a:off x="1000542" y="2967335"/>
            <a:ext cx="8273460" cy="2800767"/>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r'wind|window</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'window')</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r'window|wind</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'window')</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wind|window</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)(.*)shade', 'window shade')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window|wind</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)(.*)shade', 'window shade')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endPar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78E9AF44-E850-0495-18B1-12AE07F8502F}"/>
              </a:ext>
            </a:extLst>
          </p:cNvPr>
          <p:cNvSpPr txBox="1"/>
          <p:nvPr/>
        </p:nvSpPr>
        <p:spPr>
          <a:xfrm>
            <a:off x="2888814" y="3259009"/>
            <a:ext cx="1683790"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'wind'</a:t>
            </a:r>
          </a:p>
        </p:txBody>
      </p:sp>
      <p:sp>
        <p:nvSpPr>
          <p:cNvPr id="8" name="TextBox 7">
            <a:extLst>
              <a:ext uri="{FF2B5EF4-FFF2-40B4-BE49-F238E27FC236}">
                <a16:creationId xmlns:a16="http://schemas.microsoft.com/office/drawing/2014/main" id="{A1DA60DA-A17D-6B55-B028-FD16B3A58F3A}"/>
              </a:ext>
            </a:extLst>
          </p:cNvPr>
          <p:cNvSpPr txBox="1"/>
          <p:nvPr/>
        </p:nvSpPr>
        <p:spPr>
          <a:xfrm>
            <a:off x="2888814" y="4733786"/>
            <a:ext cx="2474369"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('wind', 'ow ')</a:t>
            </a:r>
          </a:p>
        </p:txBody>
      </p:sp>
      <p:sp>
        <p:nvSpPr>
          <p:cNvPr id="9" name="TextBox 8">
            <a:extLst>
              <a:ext uri="{FF2B5EF4-FFF2-40B4-BE49-F238E27FC236}">
                <a16:creationId xmlns:a16="http://schemas.microsoft.com/office/drawing/2014/main" id="{08F50E30-D2B0-F8FD-2AEF-DCF4597A621B}"/>
              </a:ext>
            </a:extLst>
          </p:cNvPr>
          <p:cNvSpPr txBox="1"/>
          <p:nvPr/>
        </p:nvSpPr>
        <p:spPr>
          <a:xfrm>
            <a:off x="2888814" y="3998376"/>
            <a:ext cx="1683790"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'window'</a:t>
            </a:r>
          </a:p>
        </p:txBody>
      </p:sp>
      <p:sp>
        <p:nvSpPr>
          <p:cNvPr id="10" name="TextBox 9">
            <a:extLst>
              <a:ext uri="{FF2B5EF4-FFF2-40B4-BE49-F238E27FC236}">
                <a16:creationId xmlns:a16="http://schemas.microsoft.com/office/drawing/2014/main" id="{96C4490A-FA25-BB76-413D-335248809900}"/>
              </a:ext>
            </a:extLst>
          </p:cNvPr>
          <p:cNvSpPr txBox="1"/>
          <p:nvPr/>
        </p:nvSpPr>
        <p:spPr>
          <a:xfrm>
            <a:off x="2888814" y="5452642"/>
            <a:ext cx="2474369"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('window', ' ')</a:t>
            </a:r>
          </a:p>
        </p:txBody>
      </p:sp>
    </p:spTree>
    <p:extLst>
      <p:ext uri="{BB962C8B-B14F-4D97-AF65-F5344CB8AC3E}">
        <p14:creationId xmlns:p14="http://schemas.microsoft.com/office/powerpoint/2010/main" val="267095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36888-C693-2272-A45D-6A196293DE87}"/>
              </a:ext>
            </a:extLst>
          </p:cNvPr>
          <p:cNvSpPr>
            <a:spLocks noGrp="1"/>
          </p:cNvSpPr>
          <p:nvPr>
            <p:ph type="title"/>
          </p:nvPr>
        </p:nvSpPr>
        <p:spPr/>
        <p:txBody>
          <a:bodyPr/>
          <a:lstStyle/>
          <a:p>
            <a:r>
              <a:rPr lang="en-US" dirty="0"/>
              <a:t>Ambiguous quantifiers</a:t>
            </a:r>
          </a:p>
        </p:txBody>
      </p:sp>
      <p:sp>
        <p:nvSpPr>
          <p:cNvPr id="3" name="Content Placeholder 2">
            <a:extLst>
              <a:ext uri="{FF2B5EF4-FFF2-40B4-BE49-F238E27FC236}">
                <a16:creationId xmlns:a16="http://schemas.microsoft.com/office/drawing/2014/main" id="{8BE0E66E-263E-135F-7C21-D80F5D8C5E6B}"/>
              </a:ext>
            </a:extLst>
          </p:cNvPr>
          <p:cNvSpPr>
            <a:spLocks noGrp="1"/>
          </p:cNvSpPr>
          <p:nvPr>
            <p:ph idx="1"/>
          </p:nvPr>
        </p:nvSpPr>
        <p:spPr>
          <a:xfrm>
            <a:off x="677334" y="1930401"/>
            <a:ext cx="8596668" cy="4781684"/>
          </a:xfrm>
        </p:spPr>
        <p:txBody>
          <a:bodyPr/>
          <a:lstStyle/>
          <a:p>
            <a:r>
              <a:rPr lang="en-US" dirty="0"/>
              <a:t>Likewise, there is ambiguity with *, +, and ?.</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chooses to match </a:t>
            </a:r>
            <a:r>
              <a:rPr lang="en-US" b="1" dirty="0"/>
              <a:t>greedily</a:t>
            </a:r>
            <a:r>
              <a:rPr lang="en-US" dirty="0"/>
              <a:t>, matching the pattern left-to-right and, when given a choice, matching as much as possible while still allowing the rest of the pattern to match.</a:t>
            </a:r>
          </a:p>
        </p:txBody>
      </p:sp>
      <p:sp>
        <p:nvSpPr>
          <p:cNvPr id="4" name="TextBox 3">
            <a:extLst>
              <a:ext uri="{FF2B5EF4-FFF2-40B4-BE49-F238E27FC236}">
                <a16:creationId xmlns:a16="http://schemas.microsoft.com/office/drawing/2014/main" id="{DF1EA36D-DA0D-77FE-9729-88C6037C0D6D}"/>
              </a:ext>
            </a:extLst>
          </p:cNvPr>
          <p:cNvSpPr txBox="1"/>
          <p:nvPr/>
        </p:nvSpPr>
        <p:spPr>
          <a:xfrm>
            <a:off x="1000542" y="2325309"/>
            <a:ext cx="8273460" cy="2800767"/>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(r'(x*)(.*)', 'xxx')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(r'(x+)(.*)', 'xxx')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(r'(x?)(.*)', 'xxx')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 '12/10/2020')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endPar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CFD12FF1-DEBC-286E-469A-5857D498F487}"/>
              </a:ext>
            </a:extLst>
          </p:cNvPr>
          <p:cNvSpPr txBox="1"/>
          <p:nvPr/>
        </p:nvSpPr>
        <p:spPr>
          <a:xfrm>
            <a:off x="2888813" y="2616983"/>
            <a:ext cx="2159841"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('xxx', '')</a:t>
            </a:r>
          </a:p>
        </p:txBody>
      </p:sp>
      <p:sp>
        <p:nvSpPr>
          <p:cNvPr id="6" name="TextBox 5">
            <a:extLst>
              <a:ext uri="{FF2B5EF4-FFF2-40B4-BE49-F238E27FC236}">
                <a16:creationId xmlns:a16="http://schemas.microsoft.com/office/drawing/2014/main" id="{4AF6424D-EFCC-241C-7DB4-E44A33F1DDC7}"/>
              </a:ext>
            </a:extLst>
          </p:cNvPr>
          <p:cNvSpPr txBox="1"/>
          <p:nvPr/>
        </p:nvSpPr>
        <p:spPr>
          <a:xfrm>
            <a:off x="2888814" y="4091760"/>
            <a:ext cx="2474369"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('x', 'xx')</a:t>
            </a:r>
          </a:p>
        </p:txBody>
      </p:sp>
      <p:sp>
        <p:nvSpPr>
          <p:cNvPr id="7" name="TextBox 6">
            <a:extLst>
              <a:ext uri="{FF2B5EF4-FFF2-40B4-BE49-F238E27FC236}">
                <a16:creationId xmlns:a16="http://schemas.microsoft.com/office/drawing/2014/main" id="{C8322DF6-4827-850A-77F4-C6CADAB653C1}"/>
              </a:ext>
            </a:extLst>
          </p:cNvPr>
          <p:cNvSpPr txBox="1"/>
          <p:nvPr/>
        </p:nvSpPr>
        <p:spPr>
          <a:xfrm>
            <a:off x="2888813" y="3356350"/>
            <a:ext cx="2685135"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('xxx', '')</a:t>
            </a:r>
          </a:p>
        </p:txBody>
      </p:sp>
      <p:sp>
        <p:nvSpPr>
          <p:cNvPr id="8" name="TextBox 7">
            <a:extLst>
              <a:ext uri="{FF2B5EF4-FFF2-40B4-BE49-F238E27FC236}">
                <a16:creationId xmlns:a16="http://schemas.microsoft.com/office/drawing/2014/main" id="{4DA71206-2E9D-7F27-4877-746B3BAF41E3}"/>
              </a:ext>
            </a:extLst>
          </p:cNvPr>
          <p:cNvSpPr txBox="1"/>
          <p:nvPr/>
        </p:nvSpPr>
        <p:spPr>
          <a:xfrm>
            <a:off x="2888814" y="4810616"/>
            <a:ext cx="3414709" cy="246221"/>
          </a:xfrm>
          <a:prstGeom prst="rect">
            <a:avLst/>
          </a:prstGeom>
          <a:solidFill>
            <a:schemeClr val="bg1">
              <a:lumMod val="95000"/>
            </a:schemeClr>
          </a:solidFill>
        </p:spPr>
        <p:txBody>
          <a:bodyPr wrap="square" tIns="0" b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('12/10', '2020')</a:t>
            </a:r>
          </a:p>
        </p:txBody>
      </p:sp>
    </p:spTree>
    <p:extLst>
      <p:ext uri="{BB962C8B-B14F-4D97-AF65-F5344CB8AC3E}">
        <p14:creationId xmlns:p14="http://schemas.microsoft.com/office/powerpoint/2010/main" val="421556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07861-0F51-B55A-5C0C-74A3BC7462AC}"/>
              </a:ext>
            </a:extLst>
          </p:cNvPr>
          <p:cNvSpPr>
            <a:spLocks noGrp="1"/>
          </p:cNvSpPr>
          <p:nvPr>
            <p:ph type="title"/>
          </p:nvPr>
        </p:nvSpPr>
        <p:spPr/>
        <p:txBody>
          <a:bodyPr/>
          <a:lstStyle/>
          <a:p>
            <a:r>
              <a:rPr lang="en-US" dirty="0"/>
              <a:t>Lazy operators</a:t>
            </a:r>
          </a:p>
        </p:txBody>
      </p:sp>
      <p:sp>
        <p:nvSpPr>
          <p:cNvPr id="3" name="Content Placeholder 2">
            <a:extLst>
              <a:ext uri="{FF2B5EF4-FFF2-40B4-BE49-F238E27FC236}">
                <a16:creationId xmlns:a16="http://schemas.microsoft.com/office/drawing/2014/main" id="{F56ADB5C-620A-8B45-0785-4A10C871837A}"/>
              </a:ext>
            </a:extLst>
          </p:cNvPr>
          <p:cNvSpPr>
            <a:spLocks noGrp="1"/>
          </p:cNvSpPr>
          <p:nvPr>
            <p:ph idx="1"/>
          </p:nvPr>
        </p:nvSpPr>
        <p:spPr/>
        <p:txBody>
          <a:bodyPr/>
          <a:lstStyle/>
          <a:p>
            <a:r>
              <a:rPr lang="en-US" dirty="0"/>
              <a:t>Sometimes, you don’t want to match as much as possible.</a:t>
            </a:r>
          </a:p>
          <a:p>
            <a:r>
              <a:rPr lang="en-US" dirty="0"/>
              <a:t>The lazy operators </a:t>
            </a:r>
            <a:r>
              <a:rPr lang="en-US" b="1" i="1" dirty="0"/>
              <a:t>*?</a:t>
            </a:r>
            <a:r>
              <a:rPr lang="en-US" dirty="0"/>
              <a:t>, </a:t>
            </a:r>
            <a:r>
              <a:rPr lang="en-US" b="1" i="1" dirty="0"/>
              <a:t>+?</a:t>
            </a:r>
            <a:r>
              <a:rPr lang="en-US" dirty="0"/>
              <a:t>, and </a:t>
            </a:r>
            <a:r>
              <a:rPr lang="en-US" b="1" i="1" dirty="0"/>
              <a:t>??</a:t>
            </a:r>
            <a:r>
              <a:rPr lang="en-US" dirty="0"/>
              <a:t> match only as much as necessary for the whole pattern to match.</a:t>
            </a:r>
          </a:p>
          <a:p>
            <a:endParaRPr lang="en-US" dirty="0"/>
          </a:p>
          <a:p>
            <a:endParaRPr lang="en-US" dirty="0"/>
          </a:p>
          <a:p>
            <a:endParaRPr lang="en-US" dirty="0"/>
          </a:p>
          <a:p>
            <a:endParaRPr lang="en-US" dirty="0"/>
          </a:p>
          <a:p>
            <a:endParaRPr lang="en-US" dirty="0"/>
          </a:p>
          <a:p>
            <a:r>
              <a:rPr lang="en-US" dirty="0"/>
              <a:t>The ambiguities introduced by </a:t>
            </a:r>
            <a:r>
              <a:rPr lang="en-US" b="1" i="1" dirty="0"/>
              <a:t>*</a:t>
            </a:r>
            <a:r>
              <a:rPr lang="en-US" dirty="0"/>
              <a:t>, </a:t>
            </a:r>
            <a:r>
              <a:rPr lang="en-US" b="1" i="1" dirty="0"/>
              <a:t>+</a:t>
            </a:r>
            <a:r>
              <a:rPr lang="en-US" dirty="0"/>
              <a:t>, </a:t>
            </a:r>
            <a:r>
              <a:rPr lang="en-US" b="1" i="1" dirty="0"/>
              <a:t>?</a:t>
            </a:r>
            <a:r>
              <a:rPr lang="en-US" dirty="0"/>
              <a:t>, and </a:t>
            </a:r>
            <a:r>
              <a:rPr lang="en-US" b="1" i="1" dirty="0"/>
              <a:t>|</a:t>
            </a:r>
            <a:r>
              <a:rPr lang="en-US" dirty="0"/>
              <a:t> don’t matter if all you care about is whether there is a match!</a:t>
            </a:r>
          </a:p>
        </p:txBody>
      </p:sp>
      <p:sp>
        <p:nvSpPr>
          <p:cNvPr id="4" name="TextBox 3">
            <a:extLst>
              <a:ext uri="{FF2B5EF4-FFF2-40B4-BE49-F238E27FC236}">
                <a16:creationId xmlns:a16="http://schemas.microsoft.com/office/drawing/2014/main" id="{4FE8B359-D3AC-4646-B9F4-E0CC22FDDAE7}"/>
              </a:ext>
            </a:extLst>
          </p:cNvPr>
          <p:cNvSpPr txBox="1"/>
          <p:nvPr/>
        </p:nvSpPr>
        <p:spPr>
          <a:xfrm>
            <a:off x="1000542" y="3045157"/>
            <a:ext cx="8273460" cy="206210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'I have 5 dollars')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('I have 5 dollars',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'I have 5 dollars')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('I have ', '5')</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mat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re.match</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(r'(.*?)(\d*)', 'I have 5 dollars')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mat.groups</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 '')</a:t>
            </a:r>
            <a:endParaRPr kumimoji="0" lang="en-US" sz="16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9282625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05C17-43E6-96E7-D916-DCDC7FE90CE5}"/>
              </a:ext>
            </a:extLst>
          </p:cNvPr>
          <p:cNvSpPr>
            <a:spLocks noGrp="1"/>
          </p:cNvSpPr>
          <p:nvPr>
            <p:ph type="title"/>
          </p:nvPr>
        </p:nvSpPr>
        <p:spPr/>
        <p:txBody>
          <a:bodyPr/>
          <a:lstStyle/>
          <a:p>
            <a:r>
              <a:rPr lang="en-US" dirty="0"/>
              <a:t>⚠️ A word of caution ⚠️</a:t>
            </a:r>
          </a:p>
        </p:txBody>
      </p:sp>
      <p:sp>
        <p:nvSpPr>
          <p:cNvPr id="3" name="Content Placeholder 2">
            <a:extLst>
              <a:ext uri="{FF2B5EF4-FFF2-40B4-BE49-F238E27FC236}">
                <a16:creationId xmlns:a16="http://schemas.microsoft.com/office/drawing/2014/main" id="{6A567E98-357B-22EA-7E79-FEF160734278}"/>
              </a:ext>
            </a:extLst>
          </p:cNvPr>
          <p:cNvSpPr>
            <a:spLocks noGrp="1"/>
          </p:cNvSpPr>
          <p:nvPr>
            <p:ph idx="1"/>
          </p:nvPr>
        </p:nvSpPr>
        <p:spPr/>
        <p:txBody>
          <a:bodyPr/>
          <a:lstStyle/>
          <a:p>
            <a:r>
              <a:rPr lang="en-US" dirty="0"/>
              <a:t>Regular expressions can be very useful. However:</a:t>
            </a:r>
          </a:p>
          <a:p>
            <a:pPr lvl="1"/>
            <a:r>
              <a:rPr lang="en-US" dirty="0">
                <a:hlinkClick r:id="rId2"/>
              </a:rPr>
              <a:t>Very long regular expressions</a:t>
            </a:r>
            <a:r>
              <a:rPr lang="en-US" dirty="0"/>
              <a:t> can be difficult for other programmers to read and modify. 🤯</a:t>
            </a:r>
          </a:p>
          <a:p>
            <a:pPr lvl="2"/>
            <a:r>
              <a:rPr lang="en-US" dirty="0"/>
              <a:t>See also: </a:t>
            </a:r>
            <a:r>
              <a:rPr lang="en-US" dirty="0">
                <a:hlinkClick r:id="rId3"/>
              </a:rPr>
              <a:t>Write-only</a:t>
            </a:r>
            <a:endParaRPr lang="en-US" dirty="0"/>
          </a:p>
          <a:p>
            <a:pPr lvl="1"/>
            <a:r>
              <a:rPr lang="en-US" dirty="0"/>
              <a:t>Since regular expressions are declarative, it's not always clear how efficiently they'll be processed. 🐌 Some processing can be so time-consuming, it can </a:t>
            </a:r>
            <a:r>
              <a:rPr lang="en-US" dirty="0">
                <a:hlinkClick r:id="rId4"/>
              </a:rPr>
              <a:t>take down a server</a:t>
            </a:r>
            <a:r>
              <a:rPr lang="en-US" dirty="0"/>
              <a:t>.</a:t>
            </a:r>
          </a:p>
          <a:p>
            <a:pPr lvl="1"/>
            <a:r>
              <a:rPr lang="en-US" dirty="0"/>
              <a:t>Regular expressions can't parse everything! </a:t>
            </a:r>
            <a:r>
              <a:rPr lang="en-US" dirty="0">
                <a:hlinkClick r:id="rId5"/>
              </a:rPr>
              <a:t>Don't write an HTML parser with regular expressions</a:t>
            </a:r>
            <a:r>
              <a:rPr lang="en-US" dirty="0"/>
              <a:t>. </a:t>
            </a:r>
          </a:p>
        </p:txBody>
      </p:sp>
    </p:spTree>
    <p:extLst>
      <p:ext uri="{BB962C8B-B14F-4D97-AF65-F5344CB8AC3E}">
        <p14:creationId xmlns:p14="http://schemas.microsoft.com/office/powerpoint/2010/main" val="153777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title"/>
          </p:nvPr>
        </p:nvSpPr>
        <p:spPr/>
        <p:txBody>
          <a:bodyPr/>
          <a:lstStyle/>
          <a:p>
            <a:r>
              <a:rPr lang="en-US" dirty="0"/>
              <a:t>Efficiency</a:t>
            </a:r>
          </a:p>
        </p:txBody>
      </p:sp>
      <p:sp>
        <p:nvSpPr>
          <p:cNvPr id="4" name="Text Placeholder 3">
            <a:extLst>
              <a:ext uri="{FF2B5EF4-FFF2-40B4-BE49-F238E27FC236}">
                <a16:creationId xmlns:a16="http://schemas.microsoft.com/office/drawing/2014/main" id="{67D8E03F-F178-6345-2060-CA95F7ED705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9165763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EF10B-CAA7-C797-D319-40D32D48EAD7}"/>
              </a:ext>
            </a:extLst>
          </p:cNvPr>
          <p:cNvSpPr>
            <a:spLocks noGrp="1"/>
          </p:cNvSpPr>
          <p:nvPr>
            <p:ph type="title"/>
          </p:nvPr>
        </p:nvSpPr>
        <p:spPr/>
        <p:txBody>
          <a:bodyPr/>
          <a:lstStyle/>
          <a:p>
            <a:r>
              <a:rPr lang="en-US" dirty="0"/>
              <a:t>Exponentiation approach #1</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F1C9E-3C78-7231-2DE9-4DB11380F721}"/>
                  </a:ext>
                </a:extLst>
              </p:cNvPr>
              <p:cNvSpPr>
                <a:spLocks noGrp="1"/>
              </p:cNvSpPr>
              <p:nvPr>
                <p:ph idx="1"/>
              </p:nvPr>
            </p:nvSpPr>
            <p:spPr/>
            <p:txBody>
              <a:bodyPr>
                <a:normAutofit/>
              </a:bodyPr>
              <a:lstStyle/>
              <a:p>
                <a:r>
                  <a:rPr lang="en-US" dirty="0"/>
                  <a:t>Based on this recursive definition:</a:t>
                </a:r>
              </a:p>
              <a:p>
                <a:pPr marL="0" indent="0">
                  <a:buNone/>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𝑛</m:t>
                          </m:r>
                        </m:sup>
                      </m:sSup>
                      <m:r>
                        <a:rPr lang="en-US" sz="2800" b="0" i="1" smtClean="0">
                          <a:latin typeface="Cambria Math" panose="02040503050406030204" pitchFamily="18" charset="0"/>
                        </a:rPr>
                        <m:t>= </m:t>
                      </m:r>
                      <m:d>
                        <m:dPr>
                          <m:begChr m:val="{"/>
                          <m:endChr m:val=""/>
                          <m:ctrlPr>
                            <a:rPr lang="en-US" sz="2800" b="0" i="1" smtClean="0">
                              <a:latin typeface="Cambria Math" panose="02040503050406030204" pitchFamily="18" charset="0"/>
                            </a:rPr>
                          </m:ctrlPr>
                        </m:dPr>
                        <m:e>
                          <m:eqArr>
                            <m:eqArrPr>
                              <m:ctrlPr>
                                <a:rPr lang="en-US" sz="2800" b="0" i="1" smtClean="0">
                                  <a:latin typeface="Cambria Math" panose="02040503050406030204" pitchFamily="18" charset="0"/>
                                </a:rPr>
                              </m:ctrlPr>
                            </m:eqArrPr>
                            <m:e>
                              <m:r>
                                <a:rPr lang="en-US" sz="2800" b="0" i="1" smtClean="0">
                                  <a:latin typeface="Cambria Math" panose="02040503050406030204" pitchFamily="18" charset="0"/>
                                </a:rPr>
                                <m:t>1</m:t>
                              </m:r>
                            </m:e>
                            <m:e>
                              <m:r>
                                <a:rPr lang="en-US" sz="2800" b="0" i="1" smtClean="0">
                                  <a:latin typeface="Cambria Math" panose="02040503050406030204" pitchFamily="18" charset="0"/>
                                </a:rPr>
                                <m:t>𝑏</m:t>
                              </m:r>
                              <m:r>
                                <a:rPr lang="en-US" sz="2800" b="0" i="1" smtClean="0">
                                  <a:latin typeface="Cambria Math" panose="02040503050406030204" pitchFamily="18" charset="0"/>
                                  <a:ea typeface="Cambria Math" panose="02040503050406030204" pitchFamily="18" charset="0"/>
                                </a:rPr>
                                <m:t>∙</m:t>
                              </m:r>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𝑏</m:t>
                                  </m:r>
                                </m:e>
                                <m:sup>
                                  <m:r>
                                    <a:rPr lang="en-US" sz="2800" b="0" i="1" smtClean="0">
                                      <a:latin typeface="Cambria Math" panose="02040503050406030204" pitchFamily="18" charset="0"/>
                                      <a:ea typeface="Cambria Math" panose="02040503050406030204" pitchFamily="18" charset="0"/>
                                    </a:rPr>
                                    <m:t>𝑛</m:t>
                                  </m:r>
                                  <m:r>
                                    <a:rPr lang="en-US" sz="2800" b="0" i="1" smtClean="0">
                                      <a:latin typeface="Cambria Math" panose="02040503050406030204" pitchFamily="18" charset="0"/>
                                      <a:ea typeface="Cambria Math" panose="02040503050406030204" pitchFamily="18" charset="0"/>
                                    </a:rPr>
                                    <m:t>−1</m:t>
                                  </m:r>
                                </m:sup>
                              </m:sSup>
                            </m:e>
                          </m:eqArr>
                        </m:e>
                      </m:d>
                      <m:r>
                        <a:rPr lang="en-US" sz="2800" b="0" i="1" smtClean="0">
                          <a:latin typeface="Cambria Math" panose="02040503050406030204" pitchFamily="18" charset="0"/>
                        </a:rPr>
                        <m:t>    </m:t>
                      </m:r>
                      <m:f>
                        <m:fPr>
                          <m:type m:val="noBar"/>
                          <m:ctrlPr>
                            <a:rPr lang="en-US" sz="2800" b="0" i="1" smtClean="0">
                              <a:latin typeface="Cambria Math" panose="02040503050406030204" pitchFamily="18" charset="0"/>
                            </a:rPr>
                          </m:ctrlPr>
                        </m:fPr>
                        <m:num>
                          <m:r>
                            <a:rPr lang="en-US" sz="2800" b="0" i="1" smtClean="0">
                              <a:latin typeface="Cambria Math" panose="02040503050406030204" pitchFamily="18" charset="0"/>
                            </a:rPr>
                            <m:t>𝑖𝑓</m:t>
                          </m:r>
                          <m:r>
                            <a:rPr lang="en-US" sz="2800" b="0" i="1" smtClean="0">
                              <a:latin typeface="Cambria Math" panose="02040503050406030204" pitchFamily="18" charset="0"/>
                            </a:rPr>
                            <m:t> </m:t>
                          </m:r>
                          <m:r>
                            <a:rPr lang="en-US" sz="2800" b="0" i="1" smtClean="0">
                              <a:latin typeface="Cambria Math" panose="02040503050406030204" pitchFamily="18" charset="0"/>
                            </a:rPr>
                            <m:t>𝑛</m:t>
                          </m:r>
                          <m:r>
                            <a:rPr lang="en-US" sz="2800" b="0" i="1" smtClean="0">
                              <a:latin typeface="Cambria Math" panose="02040503050406030204" pitchFamily="18" charset="0"/>
                            </a:rPr>
                            <m:t>=0</m:t>
                          </m:r>
                        </m:num>
                        <m:den>
                          <m:r>
                            <a:rPr lang="en-US" sz="2800" b="0" i="1" smtClean="0">
                              <a:latin typeface="Cambria Math" panose="02040503050406030204" pitchFamily="18" charset="0"/>
                            </a:rPr>
                            <m:t>𝑜𝑡h𝑒𝑟𝑤𝑖𝑠𝑒</m:t>
                          </m:r>
                        </m:den>
                      </m:f>
                    </m:oMath>
                  </m:oMathPara>
                </a14:m>
                <a:endParaRPr lang="en-US" sz="3000" dirty="0"/>
              </a:p>
              <a:p>
                <a:pPr marL="0" indent="0">
                  <a:buNone/>
                </a:pPr>
                <a:endParaRPr lang="en-US" b="1" dirty="0"/>
              </a:p>
              <a:p>
                <a:endParaRPr lang="en-US" dirty="0"/>
              </a:p>
              <a:p>
                <a:endParaRPr lang="en-US" dirty="0"/>
              </a:p>
              <a:p>
                <a:endParaRPr lang="en-US" dirty="0"/>
              </a:p>
              <a:p>
                <a:r>
                  <a:rPr lang="en-US" dirty="0"/>
                  <a:t>How many calls required to calculate </a:t>
                </a:r>
                <a:r>
                  <a:rPr lang="en-US" b="1" dirty="0"/>
                  <a:t>exp(2,16)</a:t>
                </a:r>
                <a:r>
                  <a:rPr lang="en-US" dirty="0"/>
                  <a:t>?</a:t>
                </a:r>
              </a:p>
              <a:p>
                <a:r>
                  <a:rPr lang="en-US" dirty="0"/>
                  <a:t>Can we do better?</a:t>
                </a:r>
              </a:p>
            </p:txBody>
          </p:sp>
        </mc:Choice>
        <mc:Fallback xmlns="">
          <p:sp>
            <p:nvSpPr>
              <p:cNvPr id="3" name="Content Placeholder 2">
                <a:extLst>
                  <a:ext uri="{FF2B5EF4-FFF2-40B4-BE49-F238E27FC236}">
                    <a16:creationId xmlns:a16="http://schemas.microsoft.com/office/drawing/2014/main" id="{2FDF1C9E-3C78-7231-2DE9-4DB11380F721}"/>
                  </a:ext>
                </a:extLst>
              </p:cNvPr>
              <p:cNvSpPr>
                <a:spLocks noGrp="1" noRot="1" noChangeAspect="1" noMove="1" noResize="1" noEditPoints="1" noAdjustHandles="1" noChangeArrowheads="1" noChangeShapeType="1" noTextEdit="1"/>
              </p:cNvSpPr>
              <p:nvPr>
                <p:ph idx="1"/>
              </p:nvPr>
            </p:nvSpPr>
            <p:spPr>
              <a:blipFill>
                <a:blip r:embed="rId2"/>
                <a:stretch>
                  <a:fillRect l="-284" t="-1039"/>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DACF3316-DBCC-49FF-D6A6-F46C5CC8D2A5}"/>
              </a:ext>
            </a:extLst>
          </p:cNvPr>
          <p:cNvSpPr txBox="1"/>
          <p:nvPr/>
        </p:nvSpPr>
        <p:spPr>
          <a:xfrm>
            <a:off x="1000542" y="3315878"/>
            <a:ext cx="8273460"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exp(b, 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n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b * exp(b, n-1)</a:t>
            </a:r>
          </a:p>
        </p:txBody>
      </p:sp>
    </p:spTree>
    <p:extLst>
      <p:ext uri="{BB962C8B-B14F-4D97-AF65-F5344CB8AC3E}">
        <p14:creationId xmlns:p14="http://schemas.microsoft.com/office/powerpoint/2010/main" val="307129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EF10B-CAA7-C797-D319-40D32D48EAD7}"/>
              </a:ext>
            </a:extLst>
          </p:cNvPr>
          <p:cNvSpPr>
            <a:spLocks noGrp="1"/>
          </p:cNvSpPr>
          <p:nvPr>
            <p:ph type="title"/>
          </p:nvPr>
        </p:nvSpPr>
        <p:spPr/>
        <p:txBody>
          <a:bodyPr/>
          <a:lstStyle/>
          <a:p>
            <a:r>
              <a:rPr lang="en-US" dirty="0"/>
              <a:t>Exponentiation approach #2</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DF1C9E-3C78-7231-2DE9-4DB11380F721}"/>
                  </a:ext>
                </a:extLst>
              </p:cNvPr>
              <p:cNvSpPr>
                <a:spLocks noGrp="1"/>
              </p:cNvSpPr>
              <p:nvPr>
                <p:ph idx="1"/>
              </p:nvPr>
            </p:nvSpPr>
            <p:spPr>
              <a:xfrm>
                <a:off x="677334" y="1930400"/>
                <a:ext cx="8596668" cy="4927600"/>
              </a:xfrm>
            </p:spPr>
            <p:txBody>
              <a:bodyPr>
                <a:normAutofit/>
              </a:bodyPr>
              <a:lstStyle/>
              <a:p>
                <a:r>
                  <a:rPr lang="en-US" dirty="0"/>
                  <a:t>Based on this recursive definition:</a:t>
                </a:r>
              </a:p>
              <a:p>
                <a:pPr marL="0" indent="0">
                  <a:buNone/>
                </a:pPr>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a:rPr lang="en-US" sz="2400" b="0" i="1" smtClean="0">
                              <a:latin typeface="Cambria Math" panose="02040503050406030204" pitchFamily="18" charset="0"/>
                            </a:rPr>
                            <m:t>𝑛</m:t>
                          </m:r>
                        </m:sup>
                      </m:sSup>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eqArr>
                            <m:eqArrPr>
                              <m:ctrlPr>
                                <a:rPr lang="en-US" sz="2400" b="0" i="1" smtClean="0">
                                  <a:latin typeface="Cambria Math" panose="02040503050406030204" pitchFamily="18" charset="0"/>
                                </a:rPr>
                              </m:ctrlPr>
                            </m:eqArrPr>
                            <m:e>
                              <m:r>
                                <a:rPr lang="en-US" sz="2400" b="0" i="1" smtClean="0">
                                  <a:latin typeface="Cambria Math" panose="02040503050406030204" pitchFamily="18" charset="0"/>
                                </a:rPr>
                                <m:t>1</m:t>
                              </m:r>
                            </m:e>
                            <m:e>
                              <m:sSup>
                                <m:sSupPr>
                                  <m:ctrlPr>
                                    <a:rPr lang="en-US" sz="2400" b="0" i="1" smtClean="0">
                                      <a:latin typeface="Cambria Math" panose="02040503050406030204" pitchFamily="18" charset="0"/>
                                    </a:rPr>
                                  </m:ctrlPr>
                                </m:sSupPr>
                                <m:e>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f>
                                        <m:fPr>
                                          <m:ctrlPr>
                                            <a:rPr lang="en-US" sz="2400" i="1">
                                              <a:latin typeface="Cambria Math" panose="02040503050406030204" pitchFamily="18" charset="0"/>
                                            </a:rPr>
                                          </m:ctrlPr>
                                        </m:fPr>
                                        <m:num>
                                          <m:r>
                                            <a:rPr lang="en-US" sz="2400" i="1">
                                              <a:latin typeface="Cambria Math" panose="02040503050406030204" pitchFamily="18" charset="0"/>
                                            </a:rPr>
                                            <m:t>1</m:t>
                                          </m:r>
                                        </m:num>
                                        <m:den>
                                          <m:r>
                                            <a:rPr lang="en-US" sz="2400" b="0" i="1" smtClean="0">
                                              <a:latin typeface="Cambria Math" panose="02040503050406030204" pitchFamily="18" charset="0"/>
                                            </a:rPr>
                                            <m:t>2</m:t>
                                          </m:r>
                                        </m:den>
                                      </m:f>
                                      <m:r>
                                        <a:rPr lang="en-US" sz="2400" i="1">
                                          <a:latin typeface="Cambria Math" panose="02040503050406030204" pitchFamily="18" charset="0"/>
                                        </a:rPr>
                                        <m:t>𝑛</m:t>
                                      </m:r>
                                    </m:sup>
                                  </m:sSup>
                                  <m:r>
                                    <a:rPr lang="en-US" sz="2400" i="1">
                                      <a:latin typeface="Cambria Math" panose="02040503050406030204" pitchFamily="18" charset="0"/>
                                    </a:rPr>
                                    <m:t>)</m:t>
                                  </m:r>
                                </m:e>
                                <m:sup>
                                  <m:r>
                                    <a:rPr lang="en-US" sz="2400" b="0" i="1" smtClean="0">
                                      <a:latin typeface="Cambria Math" panose="02040503050406030204" pitchFamily="18" charset="0"/>
                                    </a:rPr>
                                    <m:t>2</m:t>
                                  </m:r>
                                </m:sup>
                              </m:sSup>
                            </m:e>
                            <m:e>
                              <m:r>
                                <a:rPr lang="en-US" sz="2400" b="0" i="1" smtClean="0">
                                  <a:latin typeface="Cambria Math" panose="02040503050406030204" pitchFamily="18" charset="0"/>
                                </a:rPr>
                                <m:t>𝑏</m:t>
                              </m:r>
                              <m:r>
                                <a:rPr lang="en-US" sz="2400" b="0" i="1" smtClean="0">
                                  <a:latin typeface="Cambria Math" panose="02040503050406030204" pitchFamily="18" charset="0"/>
                                  <a:ea typeface="Cambria Math" panose="02040503050406030204" pitchFamily="18" charset="0"/>
                                </a:rPr>
                                <m:t>∙</m:t>
                              </m:r>
                              <m:sSup>
                                <m:sSupPr>
                                  <m:ctrlPr>
                                    <a:rPr lang="en-US" sz="2400" b="0" i="1" smtClean="0">
                                      <a:latin typeface="Cambria Math" panose="02040503050406030204" pitchFamily="18" charset="0"/>
                                      <a:ea typeface="Cambria Math" panose="02040503050406030204" pitchFamily="18" charset="0"/>
                                    </a:rPr>
                                  </m:ctrlPr>
                                </m:sSupPr>
                                <m:e>
                                  <m:r>
                                    <a:rPr lang="en-US" sz="2400" b="0" i="1" smtClean="0">
                                      <a:latin typeface="Cambria Math" panose="02040503050406030204" pitchFamily="18" charset="0"/>
                                      <a:ea typeface="Cambria Math" panose="02040503050406030204" pitchFamily="18" charset="0"/>
                                    </a:rPr>
                                    <m:t>𝑏</m:t>
                                  </m:r>
                                </m:e>
                                <m:sup>
                                  <m:r>
                                    <a:rPr lang="en-US" sz="2400" b="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𝑛</m:t>
                                  </m:r>
                                  <m:r>
                                    <a:rPr lang="en-US" sz="2400" b="0" i="1" smtClean="0">
                                      <a:latin typeface="Cambria Math" panose="02040503050406030204" pitchFamily="18" charset="0"/>
                                      <a:ea typeface="Cambria Math" panose="02040503050406030204" pitchFamily="18" charset="0"/>
                                    </a:rPr>
                                    <m:t>−1)</m:t>
                                  </m:r>
                                </m:sup>
                              </m:sSup>
                            </m:e>
                          </m:eqArr>
                          <m:r>
                            <a:rPr lang="en-US" sz="2400" b="0" i="1" smtClean="0">
                              <a:latin typeface="Cambria Math" panose="02040503050406030204" pitchFamily="18" charset="0"/>
                            </a:rPr>
                            <m:t>    </m:t>
                          </m:r>
                          <m:m>
                            <m:mPr>
                              <m:mcs>
                                <m:mc>
                                  <m:mcPr>
                                    <m:count m:val="1"/>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𝑖</m:t>
                                </m:r>
                                <m:r>
                                  <a:rPr lang="en-US" sz="2400" b="0" i="1" smtClean="0">
                                    <a:latin typeface="Cambria Math" panose="02040503050406030204" pitchFamily="18" charset="0"/>
                                  </a:rPr>
                                  <m:t>𝑓</m:t>
                                </m:r>
                                <m:r>
                                  <a:rPr lang="en-US" sz="2400" b="0" i="1" smtClean="0">
                                    <a:latin typeface="Cambria Math" panose="02040503050406030204" pitchFamily="18" charset="0"/>
                                  </a:rPr>
                                  <m:t> </m:t>
                                </m:r>
                                <m:r>
                                  <a:rPr lang="en-US" sz="2400" b="0" i="1" smtClean="0">
                                    <a:latin typeface="Cambria Math" panose="02040503050406030204" pitchFamily="18" charset="0"/>
                                  </a:rPr>
                                  <m:t>𝑛</m:t>
                                </m:r>
                                <m:r>
                                  <a:rPr lang="en-US" sz="2400" b="0" i="1" smtClean="0">
                                    <a:latin typeface="Cambria Math" panose="02040503050406030204" pitchFamily="18" charset="0"/>
                                  </a:rPr>
                                  <m:t>=0</m:t>
                                </m:r>
                              </m:e>
                            </m:mr>
                            <m:mr>
                              <m:e>
                                <m:r>
                                  <a:rPr lang="en-US" sz="2400" b="0" i="1" smtClean="0">
                                    <a:latin typeface="Cambria Math" panose="02040503050406030204" pitchFamily="18" charset="0"/>
                                  </a:rPr>
                                  <m:t>𝑖𝑓</m:t>
                                </m:r>
                                <m:r>
                                  <a:rPr lang="en-US" sz="2400" b="0" i="1" smtClean="0">
                                    <a:latin typeface="Cambria Math" panose="02040503050406030204" pitchFamily="18" charset="0"/>
                                  </a:rPr>
                                  <m:t> </m:t>
                                </m:r>
                                <m:r>
                                  <a:rPr lang="en-US" sz="2400" b="0" i="1" smtClean="0">
                                    <a:latin typeface="Cambria Math" panose="02040503050406030204" pitchFamily="18" charset="0"/>
                                  </a:rPr>
                                  <m:t>𝑛</m:t>
                                </m:r>
                                <m:r>
                                  <a:rPr lang="en-US" sz="2400" b="0" i="1" smtClean="0">
                                    <a:latin typeface="Cambria Math" panose="02040503050406030204" pitchFamily="18" charset="0"/>
                                  </a:rPr>
                                  <m:t> </m:t>
                                </m:r>
                                <m:r>
                                  <a:rPr lang="en-US" sz="2400" b="0" i="1" smtClean="0">
                                    <a:latin typeface="Cambria Math" panose="02040503050406030204" pitchFamily="18" charset="0"/>
                                  </a:rPr>
                                  <m:t>𝑖𝑠</m:t>
                                </m:r>
                                <m:r>
                                  <a:rPr lang="en-US" sz="2400" b="0" i="1" smtClean="0">
                                    <a:latin typeface="Cambria Math" panose="02040503050406030204" pitchFamily="18" charset="0"/>
                                  </a:rPr>
                                  <m:t> </m:t>
                                </m:r>
                                <m:r>
                                  <a:rPr lang="en-US" sz="2400" b="0" i="1" smtClean="0">
                                    <a:latin typeface="Cambria Math" panose="02040503050406030204" pitchFamily="18" charset="0"/>
                                  </a:rPr>
                                  <m:t>𝑒𝑣𝑒𝑛</m:t>
                                </m:r>
                              </m:e>
                            </m:mr>
                            <m:mr>
                              <m:e>
                                <m:r>
                                  <a:rPr lang="en-US" sz="2400" b="0" i="1" smtClean="0">
                                    <a:latin typeface="Cambria Math" panose="02040503050406030204" pitchFamily="18" charset="0"/>
                                  </a:rPr>
                                  <m:t>𝑖𝑓</m:t>
                                </m:r>
                                <m:r>
                                  <a:rPr lang="en-US" sz="2400" b="0" i="1" smtClean="0">
                                    <a:latin typeface="Cambria Math" panose="02040503050406030204" pitchFamily="18" charset="0"/>
                                  </a:rPr>
                                  <m:t> </m:t>
                                </m:r>
                                <m:r>
                                  <a:rPr lang="en-US" sz="2400" b="0" i="1" smtClean="0">
                                    <a:latin typeface="Cambria Math" panose="02040503050406030204" pitchFamily="18" charset="0"/>
                                  </a:rPr>
                                  <m:t>𝑛</m:t>
                                </m:r>
                                <m:r>
                                  <a:rPr lang="en-US" sz="2400" b="0" i="1" smtClean="0">
                                    <a:latin typeface="Cambria Math" panose="02040503050406030204" pitchFamily="18" charset="0"/>
                                  </a:rPr>
                                  <m:t> </m:t>
                                </m:r>
                                <m:r>
                                  <a:rPr lang="en-US" sz="2400" b="0" i="1" smtClean="0">
                                    <a:latin typeface="Cambria Math" panose="02040503050406030204" pitchFamily="18" charset="0"/>
                                  </a:rPr>
                                  <m:t>𝑖𝑠</m:t>
                                </m:r>
                                <m:r>
                                  <a:rPr lang="en-US" sz="2400" b="0" i="1" smtClean="0">
                                    <a:latin typeface="Cambria Math" panose="02040503050406030204" pitchFamily="18" charset="0"/>
                                  </a:rPr>
                                  <m:t> </m:t>
                                </m:r>
                                <m:r>
                                  <a:rPr lang="en-US" sz="2400" b="0" i="1" smtClean="0">
                                    <a:latin typeface="Cambria Math" panose="02040503050406030204" pitchFamily="18" charset="0"/>
                                  </a:rPr>
                                  <m:t>𝑜𝑑𝑑</m:t>
                                </m:r>
                              </m:e>
                            </m:mr>
                          </m:m>
                        </m:e>
                      </m:d>
                    </m:oMath>
                  </m:oMathPara>
                </a14:m>
                <a:endParaRPr lang="en-US" sz="3000" dirty="0"/>
              </a:p>
              <a:p>
                <a:pPr marL="0" indent="0">
                  <a:buNone/>
                </a:pPr>
                <a:endParaRPr lang="en-US" b="1" dirty="0"/>
              </a:p>
              <a:p>
                <a:endParaRPr lang="en-US" dirty="0"/>
              </a:p>
              <a:p>
                <a:endParaRPr lang="en-US" dirty="0"/>
              </a:p>
              <a:p>
                <a:endParaRPr lang="en-US" dirty="0"/>
              </a:p>
              <a:p>
                <a:endParaRPr lang="en-US" dirty="0"/>
              </a:p>
              <a:p>
                <a:r>
                  <a:rPr lang="en-US" dirty="0"/>
                  <a:t>How many calls required to calculate </a:t>
                </a:r>
                <a:r>
                  <a:rPr lang="en-US" b="1" dirty="0"/>
                  <a:t>exp(2,16)</a:t>
                </a:r>
                <a:r>
                  <a:rPr lang="en-US" dirty="0"/>
                  <a:t>?</a:t>
                </a:r>
              </a:p>
              <a:p>
                <a:r>
                  <a:rPr lang="en-US" dirty="0"/>
                  <a:t>Some algorithms are more efficient than others!</a:t>
                </a:r>
              </a:p>
            </p:txBody>
          </p:sp>
        </mc:Choice>
        <mc:Fallback xmlns="">
          <p:sp>
            <p:nvSpPr>
              <p:cNvPr id="3" name="Content Placeholder 2">
                <a:extLst>
                  <a:ext uri="{FF2B5EF4-FFF2-40B4-BE49-F238E27FC236}">
                    <a16:creationId xmlns:a16="http://schemas.microsoft.com/office/drawing/2014/main" id="{2FDF1C9E-3C78-7231-2DE9-4DB11380F721}"/>
                  </a:ext>
                </a:extLst>
              </p:cNvPr>
              <p:cNvSpPr>
                <a:spLocks noGrp="1" noRot="1" noChangeAspect="1" noMove="1" noResize="1" noEditPoints="1" noAdjustHandles="1" noChangeArrowheads="1" noChangeShapeType="1" noTextEdit="1"/>
              </p:cNvSpPr>
              <p:nvPr>
                <p:ph idx="1"/>
              </p:nvPr>
            </p:nvSpPr>
            <p:spPr>
              <a:xfrm>
                <a:off x="677334" y="1930400"/>
                <a:ext cx="8596668" cy="4927600"/>
              </a:xfrm>
              <a:blipFill>
                <a:blip r:embed="rId2"/>
                <a:stretch>
                  <a:fillRect l="-284" t="-866"/>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DACF3316-DBCC-49FF-D6A6-F46C5CC8D2A5}"/>
              </a:ext>
            </a:extLst>
          </p:cNvPr>
          <p:cNvSpPr txBox="1"/>
          <p:nvPr/>
        </p:nvSpPr>
        <p:spPr>
          <a:xfrm>
            <a:off x="1000542" y="3711804"/>
            <a:ext cx="8273460" cy="212365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square = lambda x: x * 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exp_fast</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 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n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elif</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n % 2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square(</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exp_fast</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 n//2))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b * </a:t>
            </a:r>
            <a:r>
              <a:rPr kumimoji="0" lang="en-US" sz="16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exp_fast</a:t>
            </a:r>
            <a:r>
              <a:rPr kumimoji="0" lang="en-US" sz="16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 n-1) </a:t>
            </a:r>
          </a:p>
        </p:txBody>
      </p:sp>
    </p:spTree>
    <p:extLst>
      <p:ext uri="{BB962C8B-B14F-4D97-AF65-F5344CB8AC3E}">
        <p14:creationId xmlns:p14="http://schemas.microsoft.com/office/powerpoint/2010/main" val="701071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92DF0-44B9-B9D4-70FA-FD6253CBA72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705B45E-EF51-44B2-F843-A5AFF18947E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42741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C5D6D-A566-12DC-523D-D00A118183FD}"/>
              </a:ext>
            </a:extLst>
          </p:cNvPr>
          <p:cNvSpPr>
            <a:spLocks noGrp="1"/>
          </p:cNvSpPr>
          <p:nvPr>
            <p:ph type="title"/>
          </p:nvPr>
        </p:nvSpPr>
        <p:spPr/>
        <p:txBody>
          <a:bodyPr/>
          <a:lstStyle/>
          <a:p>
            <a:r>
              <a:rPr lang="en-US" dirty="0"/>
              <a:t>The eval() function</a:t>
            </a:r>
          </a:p>
        </p:txBody>
      </p:sp>
      <p:sp>
        <p:nvSpPr>
          <p:cNvPr id="3" name="Content Placeholder 2">
            <a:extLst>
              <a:ext uri="{FF2B5EF4-FFF2-40B4-BE49-F238E27FC236}">
                <a16:creationId xmlns:a16="http://schemas.microsoft.com/office/drawing/2014/main" id="{F3F0F2BA-3ED1-2015-1B8A-AEBC101A6E0A}"/>
              </a:ext>
            </a:extLst>
          </p:cNvPr>
          <p:cNvSpPr>
            <a:spLocks noGrp="1"/>
          </p:cNvSpPr>
          <p:nvPr>
            <p:ph idx="1"/>
          </p:nvPr>
        </p:nvSpPr>
        <p:spPr>
          <a:xfrm>
            <a:off x="677334" y="1930400"/>
            <a:ext cx="8596668" cy="4545813"/>
          </a:xfrm>
        </p:spPr>
        <p:txBody>
          <a:bodyPr>
            <a:normAutofit/>
          </a:bodyPr>
          <a:lstStyle/>
          <a:p>
            <a:r>
              <a:rPr lang="en-US" dirty="0"/>
              <a:t>The eval function computes the value of an expression.</a:t>
            </a:r>
          </a:p>
          <a:p>
            <a:r>
              <a:rPr lang="en-US" dirty="0"/>
              <a:t>It is a generic function that behaves according to the type of the expression (primitive or call).</a:t>
            </a:r>
          </a:p>
          <a:p>
            <a:pPr lvl="1"/>
            <a:r>
              <a:rPr lang="en-US" dirty="0"/>
              <a:t>You'll use </a:t>
            </a:r>
            <a:r>
              <a:rPr lang="en-US" b="1" i="1" dirty="0" err="1"/>
              <a:t>isinstance</a:t>
            </a:r>
            <a:r>
              <a:rPr lang="en-US" b="1" i="1" dirty="0"/>
              <a:t>() </a:t>
            </a:r>
            <a:r>
              <a:rPr lang="en-US" dirty="0"/>
              <a:t>to check the type</a:t>
            </a:r>
          </a:p>
          <a:p>
            <a:r>
              <a:rPr lang="en-US" dirty="0"/>
              <a:t>It recursively calls itself when it encounters sub-expressions</a:t>
            </a:r>
          </a:p>
          <a:p>
            <a:endParaRPr lang="en-US" dirty="0"/>
          </a:p>
          <a:p>
            <a:r>
              <a:rPr lang="en-US" dirty="0"/>
              <a:t>If you have just an operator and operands as values, you call the </a:t>
            </a:r>
            <a:r>
              <a:rPr lang="en-US" b="1" i="1" dirty="0"/>
              <a:t>apply() </a:t>
            </a:r>
            <a:r>
              <a:rPr lang="en-US" dirty="0"/>
              <a:t>function to apply the operator to the operands</a:t>
            </a:r>
          </a:p>
          <a:p>
            <a:endParaRPr lang="en-US" dirty="0"/>
          </a:p>
          <a:p>
            <a:endParaRPr lang="en-US" dirty="0"/>
          </a:p>
          <a:p>
            <a:endParaRPr lang="en-US" dirty="0"/>
          </a:p>
        </p:txBody>
      </p:sp>
      <p:sp>
        <p:nvSpPr>
          <p:cNvPr id="5" name="TextBox 4">
            <a:extLst>
              <a:ext uri="{FF2B5EF4-FFF2-40B4-BE49-F238E27FC236}">
                <a16:creationId xmlns:a16="http://schemas.microsoft.com/office/drawing/2014/main" id="{7734BAD3-5449-CFB5-F94A-BBA2450AEDDB}"/>
              </a:ext>
            </a:extLst>
          </p:cNvPr>
          <p:cNvSpPr txBox="1"/>
          <p:nvPr/>
        </p:nvSpPr>
        <p:spPr>
          <a:xfrm>
            <a:off x="1000542" y="3888306"/>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3 (+ 4 5))</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endParaRPr>
          </a:p>
        </p:txBody>
      </p:sp>
      <p:sp>
        <p:nvSpPr>
          <p:cNvPr id="6" name="Rectangle 5">
            <a:extLst>
              <a:ext uri="{FF2B5EF4-FFF2-40B4-BE49-F238E27FC236}">
                <a16:creationId xmlns:a16="http://schemas.microsoft.com/office/drawing/2014/main" id="{16DFC2FA-6189-B1F2-0993-3096677EE82F}"/>
              </a:ext>
            </a:extLst>
          </p:cNvPr>
          <p:cNvSpPr/>
          <p:nvPr/>
        </p:nvSpPr>
        <p:spPr>
          <a:xfrm>
            <a:off x="1762812" y="3902697"/>
            <a:ext cx="952108" cy="320511"/>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Trebuchet MS" panose="020B0603020202020204"/>
              <a:ea typeface="+mn-ea"/>
              <a:cs typeface="+mn-cs"/>
            </a:endParaRPr>
          </a:p>
        </p:txBody>
      </p:sp>
      <p:cxnSp>
        <p:nvCxnSpPr>
          <p:cNvPr id="8" name="Straight Arrow Connector 7">
            <a:extLst>
              <a:ext uri="{FF2B5EF4-FFF2-40B4-BE49-F238E27FC236}">
                <a16:creationId xmlns:a16="http://schemas.microsoft.com/office/drawing/2014/main" id="{CDB7BAA6-C296-EA50-EDFA-D0A1DA79D70E}"/>
              </a:ext>
            </a:extLst>
          </p:cNvPr>
          <p:cNvCxnSpPr>
            <a:cxnSpLocks/>
            <a:stCxn id="9" idx="1"/>
            <a:endCxn id="6" idx="3"/>
          </p:cNvCxnSpPr>
          <p:nvPr/>
        </p:nvCxnSpPr>
        <p:spPr>
          <a:xfrm flipH="1" flipV="1">
            <a:off x="2714920" y="4062953"/>
            <a:ext cx="762270" cy="100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FC372F4-2177-4722-BE2B-DEE27DD1D048}"/>
              </a:ext>
            </a:extLst>
          </p:cNvPr>
          <p:cNvSpPr txBox="1"/>
          <p:nvPr/>
        </p:nvSpPr>
        <p:spPr>
          <a:xfrm>
            <a:off x="3477190" y="3888306"/>
            <a:ext cx="475766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Courier New" panose="02070309020205020404" pitchFamily="49" charset="0"/>
              </a:rPr>
              <a:t>this generates a recursive call</a:t>
            </a:r>
          </a:p>
        </p:txBody>
      </p:sp>
    </p:spTree>
    <p:extLst>
      <p:ext uri="{BB962C8B-B14F-4D97-AF65-F5344CB8AC3E}">
        <p14:creationId xmlns:p14="http://schemas.microsoft.com/office/powerpoint/2010/main" val="4176121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1C081-D065-40BF-75B2-9689A74B5942}"/>
              </a:ext>
            </a:extLst>
          </p:cNvPr>
          <p:cNvSpPr>
            <a:spLocks noGrp="1"/>
          </p:cNvSpPr>
          <p:nvPr>
            <p:ph type="title"/>
          </p:nvPr>
        </p:nvSpPr>
        <p:spPr/>
        <p:txBody>
          <a:bodyPr/>
          <a:lstStyle/>
          <a:p>
            <a:r>
              <a:rPr lang="en-US" dirty="0"/>
              <a:t>Applying built-in operators</a:t>
            </a:r>
          </a:p>
        </p:txBody>
      </p:sp>
      <p:sp>
        <p:nvSpPr>
          <p:cNvPr id="3" name="Content Placeholder 2">
            <a:extLst>
              <a:ext uri="{FF2B5EF4-FFF2-40B4-BE49-F238E27FC236}">
                <a16:creationId xmlns:a16="http://schemas.microsoft.com/office/drawing/2014/main" id="{757DB7F3-D09B-7CCA-5332-06669705D117}"/>
              </a:ext>
            </a:extLst>
          </p:cNvPr>
          <p:cNvSpPr>
            <a:spLocks noGrp="1"/>
          </p:cNvSpPr>
          <p:nvPr>
            <p:ph idx="1"/>
          </p:nvPr>
        </p:nvSpPr>
        <p:spPr>
          <a:xfrm>
            <a:off x="677334" y="1930401"/>
            <a:ext cx="8596668" cy="1320800"/>
          </a:xfrm>
        </p:spPr>
        <p:txBody>
          <a:bodyPr/>
          <a:lstStyle/>
          <a:p>
            <a:r>
              <a:rPr lang="en-US" dirty="0"/>
              <a:t>The apply function applies some operation to a (Calculator) list of argument values</a:t>
            </a:r>
          </a:p>
          <a:p>
            <a:r>
              <a:rPr lang="en-US" dirty="0"/>
              <a:t>In calculator, all operations are named by built-in operators: +, -, *, /</a:t>
            </a:r>
          </a:p>
        </p:txBody>
      </p:sp>
      <p:graphicFrame>
        <p:nvGraphicFramePr>
          <p:cNvPr id="4" name="Table 4">
            <a:extLst>
              <a:ext uri="{FF2B5EF4-FFF2-40B4-BE49-F238E27FC236}">
                <a16:creationId xmlns:a16="http://schemas.microsoft.com/office/drawing/2014/main" id="{A4DD4665-FF5A-36BF-EA1B-C2DC8FA46198}"/>
              </a:ext>
            </a:extLst>
          </p:cNvPr>
          <p:cNvGraphicFramePr>
            <a:graphicFrameLocks noGrp="1"/>
          </p:cNvGraphicFramePr>
          <p:nvPr/>
        </p:nvGraphicFramePr>
        <p:xfrm>
          <a:off x="1053804" y="3090727"/>
          <a:ext cx="8128000" cy="3444240"/>
        </p:xfrm>
        <a:graphic>
          <a:graphicData uri="http://schemas.openxmlformats.org/drawingml/2006/table">
            <a:tbl>
              <a:tblPr firstRow="1" bandRow="1">
                <a:tableStyleId>{2D5ABB26-0587-4C30-8999-92F81FD0307C}</a:tableStyleId>
              </a:tblPr>
              <a:tblGrid>
                <a:gridCol w="4740940">
                  <a:extLst>
                    <a:ext uri="{9D8B030D-6E8A-4147-A177-3AD203B41FA5}">
                      <a16:colId xmlns:a16="http://schemas.microsoft.com/office/drawing/2014/main" val="2183977757"/>
                    </a:ext>
                  </a:extLst>
                </a:gridCol>
                <a:gridCol w="3387060">
                  <a:extLst>
                    <a:ext uri="{9D8B030D-6E8A-4147-A177-3AD203B41FA5}">
                      <a16:colId xmlns:a16="http://schemas.microsoft.com/office/drawing/2014/main" val="2136467738"/>
                    </a:ext>
                  </a:extLst>
                </a:gridCol>
              </a:tblGrid>
              <a:tr h="370840">
                <a:tc>
                  <a:txBody>
                    <a:bodyPr/>
                    <a:lstStyle/>
                    <a:p>
                      <a:r>
                        <a:rPr lang="en-US" sz="2400" b="1" dirty="0"/>
                        <a:t>Implementation</a:t>
                      </a:r>
                    </a:p>
                  </a:txBody>
                  <a:tcPr>
                    <a:lnB w="12700" cap="flat" cmpd="sng" algn="ctr">
                      <a:solidFill>
                        <a:schemeClr val="tx1"/>
                      </a:solidFill>
                      <a:prstDash val="solid"/>
                      <a:round/>
                      <a:headEnd type="none" w="med" len="med"/>
                      <a:tailEnd type="none" w="med" len="med"/>
                    </a:lnB>
                  </a:tcPr>
                </a:tc>
                <a:tc>
                  <a:txBody>
                    <a:bodyPr/>
                    <a:lstStyle/>
                    <a:p>
                      <a:r>
                        <a:rPr lang="en-US" sz="2400" b="1" dirty="0"/>
                        <a:t>Language semantics</a:t>
                      </a:r>
                    </a:p>
                  </a:txBody>
                  <a:tcPr marL="27432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8316145"/>
                  </a:ext>
                </a:extLst>
              </a:tr>
              <a:tr h="0">
                <a:tc>
                  <a:txBody>
                    <a:bodyPr/>
                    <a:lstStyle/>
                    <a:p>
                      <a:endParaRPr lang="en-US" sz="800" dirty="0"/>
                    </a:p>
                  </a:txBody>
                  <a:tcPr>
                    <a:lnT w="12700" cap="flat" cmpd="sng" algn="ctr">
                      <a:solidFill>
                        <a:schemeClr val="tx1"/>
                      </a:solidFill>
                      <a:prstDash val="solid"/>
                      <a:round/>
                      <a:headEnd type="none" w="med" len="med"/>
                      <a:tailEnd type="none" w="med" len="med"/>
                    </a:lnT>
                  </a:tcPr>
                </a:tc>
                <a:tc>
                  <a:txBody>
                    <a:bodyPr/>
                    <a:lstStyle/>
                    <a:p>
                      <a:endParaRPr lang="en-US" sz="800" dirty="0"/>
                    </a:p>
                  </a:txBody>
                  <a:tcPr marL="27432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54566046"/>
                  </a:ext>
                </a:extLst>
              </a:tr>
              <a:tr h="370840">
                <a:tc>
                  <a:txBody>
                    <a:bodyPr/>
                    <a:lstStyle/>
                    <a:p>
                      <a:r>
                        <a:rPr lang="en-US" sz="1600" b="1" dirty="0">
                          <a:latin typeface="Courier New" panose="02070309020205020404" pitchFamily="49" charset="0"/>
                          <a:cs typeface="Courier New" panose="02070309020205020404" pitchFamily="49" charset="0"/>
                        </a:rPr>
                        <a:t>def </a:t>
                      </a:r>
                      <a:r>
                        <a:rPr lang="en-US" sz="1600" b="1" dirty="0" err="1">
                          <a:latin typeface="Courier New" panose="02070309020205020404" pitchFamily="49" charset="0"/>
                          <a:cs typeface="Courier New" panose="02070309020205020404" pitchFamily="49" charset="0"/>
                        </a:rPr>
                        <a:t>calc_apply</a:t>
                      </a:r>
                      <a:r>
                        <a:rPr lang="en-US" sz="1600" b="1" dirty="0">
                          <a:latin typeface="Courier New" panose="02070309020205020404" pitchFamily="49" charset="0"/>
                          <a:cs typeface="Courier New" panose="02070309020205020404" pitchFamily="49" charset="0"/>
                        </a:rPr>
                        <a:t>(operator, </a:t>
                      </a:r>
                      <a:r>
                        <a:rPr lang="en-US" sz="1600" b="1" dirty="0" err="1">
                          <a:latin typeface="Courier New" panose="02070309020205020404" pitchFamily="49" charset="0"/>
                          <a:cs typeface="Courier New" panose="02070309020205020404" pitchFamily="49" charset="0"/>
                        </a:rPr>
                        <a:t>args</a:t>
                      </a:r>
                      <a:r>
                        <a:rPr lang="en-US" sz="1600" b="1" dirty="0">
                          <a:latin typeface="Courier New" panose="02070309020205020404" pitchFamily="49" charset="0"/>
                          <a:cs typeface="Courier New" panose="02070309020205020404" pitchFamily="49" charset="0"/>
                        </a:rPr>
                        <a:t>):</a:t>
                      </a:r>
                    </a:p>
                    <a:p>
                      <a:r>
                        <a:rPr lang="en-US" sz="1600" b="1" dirty="0">
                          <a:latin typeface="Courier New" panose="02070309020205020404" pitchFamily="49" charset="0"/>
                          <a:cs typeface="Courier New" panose="02070309020205020404" pitchFamily="49" charset="0"/>
                        </a:rPr>
                        <a:t>    if operator == '+':</a:t>
                      </a:r>
                    </a:p>
                    <a:p>
                      <a:r>
                        <a:rPr lang="en-US" sz="1600" b="1" dirty="0">
                          <a:latin typeface="Courier New" panose="02070309020205020404" pitchFamily="49" charset="0"/>
                          <a:cs typeface="Courier New" panose="02070309020205020404" pitchFamily="49" charset="0"/>
                        </a:rPr>
                        <a:t>        return reduce(add, </a:t>
                      </a:r>
                      <a:r>
                        <a:rPr lang="en-US" sz="1600" b="1" dirty="0" err="1">
                          <a:latin typeface="Courier New" panose="02070309020205020404" pitchFamily="49" charset="0"/>
                          <a:cs typeface="Courier New" panose="02070309020205020404" pitchFamily="49" charset="0"/>
                        </a:rPr>
                        <a:t>args</a:t>
                      </a:r>
                      <a:r>
                        <a:rPr lang="en-US" sz="1600" b="1" dirty="0">
                          <a:latin typeface="Courier New" panose="02070309020205020404" pitchFamily="49" charset="0"/>
                          <a:cs typeface="Courier New" panose="02070309020205020404" pitchFamily="49" charset="0"/>
                        </a:rPr>
                        <a:t>, 0)</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elif</a:t>
                      </a:r>
                      <a:r>
                        <a:rPr lang="en-US" sz="1600" b="1" dirty="0">
                          <a:latin typeface="Courier New" panose="02070309020205020404" pitchFamily="49" charset="0"/>
                          <a:cs typeface="Courier New" panose="02070309020205020404" pitchFamily="49" charset="0"/>
                        </a:rPr>
                        <a:t> operator == '-':</a:t>
                      </a:r>
                    </a:p>
                    <a:p>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elif</a:t>
                      </a:r>
                      <a:r>
                        <a:rPr lang="en-US" sz="1600" b="1" dirty="0">
                          <a:latin typeface="Courier New" panose="02070309020205020404" pitchFamily="49" charset="0"/>
                          <a:cs typeface="Courier New" panose="02070309020205020404" pitchFamily="49" charset="0"/>
                        </a:rPr>
                        <a:t> operator == '*':</a:t>
                      </a:r>
                    </a:p>
                    <a:p>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elif</a:t>
                      </a:r>
                      <a:r>
                        <a:rPr lang="en-US" sz="1600" b="1" dirty="0">
                          <a:latin typeface="Courier New" panose="02070309020205020404" pitchFamily="49" charset="0"/>
                          <a:cs typeface="Courier New" panose="02070309020205020404" pitchFamily="49" charset="0"/>
                        </a:rPr>
                        <a:t> operator == '/':</a:t>
                      </a:r>
                    </a:p>
                    <a:p>
                      <a:r>
                        <a:rPr lang="en-US" sz="1600" b="1" dirty="0">
                          <a:latin typeface="Courier New" panose="02070309020205020404" pitchFamily="49" charset="0"/>
                          <a:cs typeface="Courier New" panose="02070309020205020404" pitchFamily="49" charset="0"/>
                        </a:rPr>
                        <a:t>        ...</a:t>
                      </a:r>
                    </a:p>
                    <a:p>
                      <a:r>
                        <a:rPr lang="en-US" sz="1600" b="1" dirty="0">
                          <a:latin typeface="Courier New" panose="02070309020205020404" pitchFamily="49" charset="0"/>
                          <a:cs typeface="Courier New" panose="02070309020205020404" pitchFamily="49" charset="0"/>
                        </a:rPr>
                        <a:t>    else:</a:t>
                      </a:r>
                    </a:p>
                    <a:p>
                      <a:r>
                        <a:rPr lang="en-US" sz="1600" b="1" dirty="0">
                          <a:latin typeface="Courier New" panose="02070309020205020404" pitchFamily="49" charset="0"/>
                          <a:cs typeface="Courier New" panose="02070309020205020404" pitchFamily="49" charset="0"/>
                        </a:rPr>
                        <a:t>    raise </a:t>
                      </a:r>
                      <a:r>
                        <a:rPr lang="en-US" sz="1600" b="1" dirty="0" err="1">
                          <a:latin typeface="Courier New" panose="02070309020205020404" pitchFamily="49" charset="0"/>
                          <a:cs typeface="Courier New" panose="02070309020205020404" pitchFamily="49" charset="0"/>
                        </a:rPr>
                        <a:t>TypeError</a:t>
                      </a:r>
                      <a:endParaRPr lang="en-US" sz="1600" b="1" dirty="0">
                        <a:latin typeface="Courier New" panose="02070309020205020404" pitchFamily="49" charset="0"/>
                        <a:cs typeface="Courier New" panose="02070309020205020404" pitchFamily="49" charset="0"/>
                      </a:endParaRPr>
                    </a:p>
                  </a:txBody>
                  <a:tcPr>
                    <a:solidFill>
                      <a:schemeClr val="bg1">
                        <a:lumMod val="95000"/>
                      </a:schemeClr>
                    </a:solidFill>
                  </a:tcPr>
                </a:tc>
                <a:tc>
                  <a:txBody>
                    <a:bodyPr/>
                    <a:lstStyle/>
                    <a:p>
                      <a:r>
                        <a:rPr lang="en-US" b="1" dirty="0">
                          <a:latin typeface="Courier New" panose="02070309020205020404" pitchFamily="49" charset="0"/>
                          <a:cs typeface="Courier New" panose="02070309020205020404" pitchFamily="49" charset="0"/>
                        </a:rPr>
                        <a:t>+</a:t>
                      </a:r>
                      <a:br>
                        <a:rPr lang="en-US" dirty="0"/>
                      </a:br>
                      <a:r>
                        <a:rPr lang="en-US" dirty="0"/>
                        <a:t>Sum of the arguments </a:t>
                      </a:r>
                    </a:p>
                    <a:p>
                      <a:r>
                        <a:rPr lang="en-US" b="1" dirty="0">
                          <a:latin typeface="Courier New" panose="02070309020205020404" pitchFamily="49" charset="0"/>
                          <a:cs typeface="Courier New" panose="02070309020205020404" pitchFamily="49" charset="0"/>
                        </a:rPr>
                        <a:t>-</a:t>
                      </a:r>
                      <a:br>
                        <a:rPr lang="en-US" dirty="0"/>
                      </a:br>
                      <a:r>
                        <a:rPr lang="en-US" dirty="0"/>
                        <a:t>... </a:t>
                      </a:r>
                    </a:p>
                    <a:p>
                      <a:r>
                        <a:rPr lang="en-US" b="1" dirty="0">
                          <a:latin typeface="Courier New" panose="02070309020205020404" pitchFamily="49" charset="0"/>
                          <a:cs typeface="Courier New" panose="02070309020205020404" pitchFamily="49" charset="0"/>
                        </a:rPr>
                        <a:t>*</a:t>
                      </a:r>
                      <a:br>
                        <a:rPr lang="en-US" dirty="0"/>
                      </a:br>
                      <a:r>
                        <a:rPr lang="en-US" dirty="0"/>
                        <a:t>... </a:t>
                      </a:r>
                    </a:p>
                    <a:p>
                      <a:r>
                        <a:rPr lang="en-US" b="1" dirty="0">
                          <a:latin typeface="Courier New" panose="02070309020205020404" pitchFamily="49" charset="0"/>
                          <a:cs typeface="Courier New" panose="02070309020205020404" pitchFamily="49" charset="0"/>
                        </a:rPr>
                        <a:t>/</a:t>
                      </a:r>
                      <a:br>
                        <a:rPr lang="en-US" dirty="0"/>
                      </a:br>
                      <a:r>
                        <a:rPr lang="en-US" dirty="0"/>
                        <a:t>... </a:t>
                      </a:r>
                    </a:p>
                    <a:p>
                      <a:endParaRPr lang="en-US" dirty="0"/>
                    </a:p>
                  </a:txBody>
                  <a:tcPr marL="274320"/>
                </a:tc>
                <a:extLst>
                  <a:ext uri="{0D108BD9-81ED-4DB2-BD59-A6C34878D82A}">
                    <a16:rowId xmlns:a16="http://schemas.microsoft.com/office/drawing/2014/main" val="115346640"/>
                  </a:ext>
                </a:extLst>
              </a:tr>
            </a:tbl>
          </a:graphicData>
        </a:graphic>
      </p:graphicFrame>
    </p:spTree>
    <p:extLst>
      <p:ext uri="{BB962C8B-B14F-4D97-AF65-F5344CB8AC3E}">
        <p14:creationId xmlns:p14="http://schemas.microsoft.com/office/powerpoint/2010/main" val="3406269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376B5-38BC-0D4A-71DC-421ABE0BE74A}"/>
              </a:ext>
            </a:extLst>
          </p:cNvPr>
          <p:cNvSpPr>
            <a:spLocks noGrp="1"/>
          </p:cNvSpPr>
          <p:nvPr>
            <p:ph type="title"/>
          </p:nvPr>
        </p:nvSpPr>
        <p:spPr/>
        <p:txBody>
          <a:bodyPr/>
          <a:lstStyle/>
          <a:p>
            <a:r>
              <a:rPr lang="en-US" dirty="0"/>
              <a:t>The Calculator eval() algorithm</a:t>
            </a:r>
          </a:p>
        </p:txBody>
      </p:sp>
      <p:sp>
        <p:nvSpPr>
          <p:cNvPr id="3" name="Content Placeholder 2">
            <a:extLst>
              <a:ext uri="{FF2B5EF4-FFF2-40B4-BE49-F238E27FC236}">
                <a16:creationId xmlns:a16="http://schemas.microsoft.com/office/drawing/2014/main" id="{E9E8BAA7-B199-49AE-23D8-6EC6001129A7}"/>
              </a:ext>
            </a:extLst>
          </p:cNvPr>
          <p:cNvSpPr>
            <a:spLocks noGrp="1"/>
          </p:cNvSpPr>
          <p:nvPr>
            <p:ph idx="1"/>
          </p:nvPr>
        </p:nvSpPr>
        <p:spPr>
          <a:xfrm>
            <a:off x="677333" y="3428999"/>
            <a:ext cx="9117116" cy="3311165"/>
          </a:xfrm>
        </p:spPr>
        <p:txBody>
          <a:bodyPr>
            <a:normAutofit/>
          </a:bodyPr>
          <a:lstStyle/>
          <a:p>
            <a:pPr marL="457200" indent="-457200">
              <a:buSzPct val="100000"/>
              <a:buFont typeface="+mj-lt"/>
              <a:buAutoNum type="arabicPeriod"/>
            </a:pPr>
            <a:r>
              <a:rPr lang="en-US" dirty="0"/>
              <a:t>If the expression is a primitive (</a:t>
            </a:r>
            <a:r>
              <a:rPr lang="en-US" i="1" dirty="0"/>
              <a:t>int</a:t>
            </a:r>
            <a:r>
              <a:rPr lang="en-US" dirty="0"/>
              <a:t> or </a:t>
            </a:r>
            <a:r>
              <a:rPr lang="en-US" i="1" dirty="0"/>
              <a:t>float</a:t>
            </a:r>
            <a:r>
              <a:rPr lang="en-US" dirty="0"/>
              <a:t>), we just return the value</a:t>
            </a:r>
          </a:p>
          <a:p>
            <a:pPr marL="457200" indent="-457200">
              <a:buSzPct val="100000"/>
              <a:buFont typeface="+mj-lt"/>
              <a:buAutoNum type="arabicPeriod"/>
            </a:pPr>
            <a:r>
              <a:rPr lang="en-US" dirty="0"/>
              <a:t>If the expression is a </a:t>
            </a:r>
            <a:r>
              <a:rPr lang="en-US" i="1" dirty="0"/>
              <a:t>Pair</a:t>
            </a:r>
            <a:r>
              <a:rPr lang="en-US" dirty="0"/>
              <a:t> object it is some sort of expression</a:t>
            </a:r>
          </a:p>
          <a:p>
            <a:pPr marL="857250" lvl="1" indent="-457200">
              <a:buSzPct val="100000"/>
              <a:buFont typeface="+mj-lt"/>
              <a:buAutoNum type="arabicPeriod"/>
            </a:pPr>
            <a:r>
              <a:rPr lang="en-US" dirty="0"/>
              <a:t>Get the operator from the </a:t>
            </a:r>
            <a:r>
              <a:rPr lang="en-US" i="1" dirty="0"/>
              <a:t>first</a:t>
            </a:r>
            <a:r>
              <a:rPr lang="en-US" dirty="0"/>
              <a:t> item of the </a:t>
            </a:r>
            <a:r>
              <a:rPr lang="en-US" i="1" dirty="0"/>
              <a:t>Pair</a:t>
            </a:r>
            <a:r>
              <a:rPr lang="en-US" dirty="0"/>
              <a:t> object</a:t>
            </a:r>
          </a:p>
          <a:p>
            <a:pPr marL="857250" lvl="1" indent="-457200">
              <a:buSzPct val="100000"/>
              <a:buFont typeface="+mj-lt"/>
              <a:buAutoNum type="arabicPeriod"/>
            </a:pPr>
            <a:r>
              <a:rPr lang="en-US" dirty="0"/>
              <a:t>Call </a:t>
            </a:r>
            <a:r>
              <a:rPr lang="en-US" b="1" i="1" dirty="0"/>
              <a:t>eval() </a:t>
            </a:r>
            <a:r>
              <a:rPr lang="en-US" dirty="0"/>
              <a:t>on the first item of each Pair in the rest of the expression, building a Pair list with the operands as the values.</a:t>
            </a:r>
          </a:p>
          <a:p>
            <a:pPr marL="857250" lvl="1" indent="-457200">
              <a:buSzPct val="100000"/>
              <a:buFont typeface="+mj-lt"/>
              <a:buAutoNum type="arabicPeriod"/>
            </a:pPr>
            <a:r>
              <a:rPr lang="en-US" dirty="0"/>
              <a:t>Call the </a:t>
            </a:r>
            <a:r>
              <a:rPr lang="en-US" b="1" i="1" dirty="0"/>
              <a:t>apply() </a:t>
            </a:r>
            <a:r>
              <a:rPr lang="en-US" dirty="0"/>
              <a:t>function passing in the operator and the results of step 2.2.</a:t>
            </a:r>
          </a:p>
          <a:p>
            <a:pPr marL="857250" lvl="1" indent="-457200">
              <a:buSzPct val="100000"/>
              <a:buFont typeface="+mj-lt"/>
              <a:buAutoNum type="arabicPeriod"/>
            </a:pPr>
            <a:r>
              <a:rPr lang="en-US" dirty="0"/>
              <a:t>Return the result of the </a:t>
            </a:r>
            <a:r>
              <a:rPr lang="en-US" b="1" i="1" dirty="0"/>
              <a:t>apply() </a:t>
            </a:r>
            <a:r>
              <a:rPr lang="en-US" dirty="0"/>
              <a:t>function from the previous step.</a:t>
            </a:r>
          </a:p>
          <a:p>
            <a:pPr marL="457200" indent="-457200">
              <a:buSzPct val="100000"/>
              <a:buFont typeface="+mj-lt"/>
              <a:buAutoNum type="arabicPeriod"/>
            </a:pPr>
            <a:r>
              <a:rPr lang="en-US" dirty="0"/>
              <a:t>If the expression is not a primitive or a </a:t>
            </a:r>
            <a:r>
              <a:rPr lang="en-US" i="1" dirty="0"/>
              <a:t>Pair</a:t>
            </a:r>
            <a:r>
              <a:rPr lang="en-US" dirty="0"/>
              <a:t>, raise a </a:t>
            </a:r>
            <a:r>
              <a:rPr lang="en-US" b="1" i="1" dirty="0" err="1"/>
              <a:t>TypeError</a:t>
            </a:r>
            <a:r>
              <a:rPr lang="en-US" dirty="0"/>
              <a:t> exception.</a:t>
            </a:r>
          </a:p>
        </p:txBody>
      </p:sp>
      <p:sp>
        <p:nvSpPr>
          <p:cNvPr id="4" name="TextBox 3">
            <a:extLst>
              <a:ext uri="{FF2B5EF4-FFF2-40B4-BE49-F238E27FC236}">
                <a16:creationId xmlns:a16="http://schemas.microsoft.com/office/drawing/2014/main" id="{F6603D5B-A858-EF3F-84A6-04EBE394CD69}"/>
              </a:ext>
            </a:extLst>
          </p:cNvPr>
          <p:cNvSpPr txBox="1"/>
          <p:nvPr/>
        </p:nvSpPr>
        <p:spPr>
          <a:xfrm>
            <a:off x="8711562" y="0"/>
            <a:ext cx="3480438" cy="1200329"/>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3 (+ 4 5))</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Pair('/', Pair(3, Pair(Pair('+',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Pair(4, Pair(5, nil))), nil)))</a:t>
            </a:r>
          </a:p>
        </p:txBody>
      </p:sp>
      <p:pic>
        <p:nvPicPr>
          <p:cNvPr id="5" name="Picture 4">
            <a:extLst>
              <a:ext uri="{FF2B5EF4-FFF2-40B4-BE49-F238E27FC236}">
                <a16:creationId xmlns:a16="http://schemas.microsoft.com/office/drawing/2014/main" id="{8A0A19B8-D43B-E207-8B84-BD7FBBD30C4B}"/>
              </a:ext>
            </a:extLst>
          </p:cNvPr>
          <p:cNvPicPr>
            <a:picLocks noChangeAspect="1"/>
          </p:cNvPicPr>
          <p:nvPr/>
        </p:nvPicPr>
        <p:blipFill>
          <a:blip r:embed="rId3"/>
          <a:stretch>
            <a:fillRect/>
          </a:stretch>
        </p:blipFill>
        <p:spPr>
          <a:xfrm>
            <a:off x="2127167" y="1879600"/>
            <a:ext cx="5697002" cy="1320799"/>
          </a:xfrm>
          <a:prstGeom prst="rect">
            <a:avLst/>
          </a:prstGeom>
        </p:spPr>
      </p:pic>
      <p:sp>
        <p:nvSpPr>
          <p:cNvPr id="6" name="TextBox 5">
            <a:extLst>
              <a:ext uri="{FF2B5EF4-FFF2-40B4-BE49-F238E27FC236}">
                <a16:creationId xmlns:a16="http://schemas.microsoft.com/office/drawing/2014/main" id="{25F59E3F-9171-36A7-31E1-C993316300EC}"/>
              </a:ext>
            </a:extLst>
          </p:cNvPr>
          <p:cNvSpPr txBox="1"/>
          <p:nvPr/>
        </p:nvSpPr>
        <p:spPr>
          <a:xfrm>
            <a:off x="2398338" y="1401446"/>
            <a:ext cx="3114955"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Trebuchet MS" panose="020B0603020202020204"/>
                <a:ea typeface="+mn-ea"/>
                <a:cs typeface="+mn-cs"/>
              </a:rPr>
              <a:t>(*  3  (+  4  5)  (*  6  7  8))</a:t>
            </a:r>
          </a:p>
        </p:txBody>
      </p:sp>
    </p:spTree>
    <p:extLst>
      <p:ext uri="{BB962C8B-B14F-4D97-AF65-F5344CB8AC3E}">
        <p14:creationId xmlns:p14="http://schemas.microsoft.com/office/powerpoint/2010/main" val="2377294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8851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Regular Expressions &amp; Efficiency</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5321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D68FC1-C38A-2BFF-8F5C-5EBC709D41B5}"/>
              </a:ext>
            </a:extLst>
          </p:cNvPr>
          <p:cNvSpPr>
            <a:spLocks noGrp="1"/>
          </p:cNvSpPr>
          <p:nvPr>
            <p:ph type="title"/>
          </p:nvPr>
        </p:nvSpPr>
        <p:spPr/>
        <p:txBody>
          <a:bodyPr/>
          <a:lstStyle/>
          <a:p>
            <a:r>
              <a:rPr lang="en-US" dirty="0"/>
              <a:t>Declarative programming (review)</a:t>
            </a:r>
          </a:p>
        </p:txBody>
      </p:sp>
      <p:sp>
        <p:nvSpPr>
          <p:cNvPr id="5" name="Content Placeholder 4">
            <a:extLst>
              <a:ext uri="{FF2B5EF4-FFF2-40B4-BE49-F238E27FC236}">
                <a16:creationId xmlns:a16="http://schemas.microsoft.com/office/drawing/2014/main" id="{AA222013-1CB8-F300-7756-0C012C4BA9A0}"/>
              </a:ext>
            </a:extLst>
          </p:cNvPr>
          <p:cNvSpPr>
            <a:spLocks noGrp="1"/>
          </p:cNvSpPr>
          <p:nvPr>
            <p:ph idx="1"/>
          </p:nvPr>
        </p:nvSpPr>
        <p:spPr/>
        <p:txBody>
          <a:bodyPr/>
          <a:lstStyle/>
          <a:p>
            <a:r>
              <a:rPr lang="en-US" dirty="0"/>
              <a:t>In imperative languages:</a:t>
            </a:r>
          </a:p>
          <a:p>
            <a:pPr lvl="1"/>
            <a:r>
              <a:rPr lang="en-US" dirty="0"/>
              <a:t>A "program" is a description of computational processes</a:t>
            </a:r>
          </a:p>
          <a:p>
            <a:pPr lvl="1"/>
            <a:r>
              <a:rPr lang="en-US" dirty="0"/>
              <a:t>The interpreter carries out execution/evaluation rules </a:t>
            </a:r>
          </a:p>
          <a:p>
            <a:endParaRPr lang="en-US" dirty="0"/>
          </a:p>
          <a:p>
            <a:r>
              <a:rPr lang="en-US" dirty="0"/>
              <a:t>In declarative languages:</a:t>
            </a:r>
          </a:p>
          <a:p>
            <a:pPr lvl="1"/>
            <a:r>
              <a:rPr lang="en-US" dirty="0"/>
              <a:t>A "program" is a description of the desired result</a:t>
            </a:r>
          </a:p>
          <a:p>
            <a:pPr lvl="1"/>
            <a:r>
              <a:rPr lang="en-US" dirty="0"/>
              <a:t>The interpreter figures out how to generate the result </a:t>
            </a:r>
          </a:p>
        </p:txBody>
      </p:sp>
    </p:spTree>
    <p:extLst>
      <p:ext uri="{BB962C8B-B14F-4D97-AF65-F5344CB8AC3E}">
        <p14:creationId xmlns:p14="http://schemas.microsoft.com/office/powerpoint/2010/main" val="2139233164"/>
      </p:ext>
    </p:extLst>
  </p:cSld>
  <p:clrMapOvr>
    <a:masterClrMapping/>
  </p:clrMapOvr>
</p:sld>
</file>

<file path=ppt/theme/theme1.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306</TotalTime>
  <Words>2751</Words>
  <Application>Microsoft Office PowerPoint</Application>
  <PresentationFormat>Widescreen</PresentationFormat>
  <Paragraphs>390</Paragraphs>
  <Slides>38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Aptos</vt:lpstr>
      <vt:lpstr>Arial</vt:lpstr>
      <vt:lpstr>Calibri</vt:lpstr>
      <vt:lpstr>Cambria Math</vt:lpstr>
      <vt:lpstr>Courier New</vt:lpstr>
      <vt:lpstr>Trebuchet MS</vt:lpstr>
      <vt:lpstr>Wingdings 3</vt:lpstr>
      <vt:lpstr>3_Facet</vt:lpstr>
      <vt:lpstr>PowerPoint Presentation</vt:lpstr>
      <vt:lpstr>Don’t Give Up on the Ideal</vt:lpstr>
      <vt:lpstr>Evaluation</vt:lpstr>
      <vt:lpstr>The eval() function</vt:lpstr>
      <vt:lpstr>Applying built-in operators</vt:lpstr>
      <vt:lpstr>The Calculator eval() algorithm</vt:lpstr>
      <vt:lpstr>PowerPoint Presentation</vt:lpstr>
      <vt:lpstr>Regular Expressions &amp; Efficiency</vt:lpstr>
      <vt:lpstr>Declarative programming (review)</vt:lpstr>
      <vt:lpstr>Domain-specific languages</vt:lpstr>
      <vt:lpstr>Regular Expressions</vt:lpstr>
      <vt:lpstr>Pattern matching</vt:lpstr>
      <vt:lpstr>Matching exact strings</vt:lpstr>
      <vt:lpstr>The dot</vt:lpstr>
      <vt:lpstr>Character classes</vt:lpstr>
      <vt:lpstr>Quantifiers</vt:lpstr>
      <vt:lpstr>Anchors</vt:lpstr>
      <vt:lpstr>Combining patterns</vt:lpstr>
      <vt:lpstr>PowerPoint Presentation</vt:lpstr>
      <vt:lpstr>Regular expressions in Python</vt:lpstr>
      <vt:lpstr>Support for regular expressions</vt:lpstr>
      <vt:lpstr>Raw strings</vt:lpstr>
      <vt:lpstr>The re module</vt:lpstr>
      <vt:lpstr>Match objects</vt:lpstr>
      <vt:lpstr>Inspecting a match</vt:lpstr>
      <vt:lpstr>Match groups</vt:lpstr>
      <vt:lpstr>Finding multiple matches</vt:lpstr>
      <vt:lpstr>Reusing a Regular Expression</vt:lpstr>
      <vt:lpstr>PowerPoint Presentation</vt:lpstr>
      <vt:lpstr>Resolving ambiguity</vt:lpstr>
      <vt:lpstr>Ambiguous matches</vt:lpstr>
      <vt:lpstr>Ambiguous quantifiers</vt:lpstr>
      <vt:lpstr>Lazy operators</vt:lpstr>
      <vt:lpstr>⚠️ A word of caution ⚠️</vt:lpstr>
      <vt:lpstr>Efficiency</vt:lpstr>
      <vt:lpstr>Exponentiation approach #1</vt:lpstr>
      <vt:lpstr>Exponentiation approach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24</cp:revision>
  <dcterms:created xsi:type="dcterms:W3CDTF">2024-12-10T20:52:29Z</dcterms:created>
  <dcterms:modified xsi:type="dcterms:W3CDTF">2025-06-04T15:15:57Z</dcterms:modified>
</cp:coreProperties>
</file>