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 id="2147483778" r:id="rId2"/>
  </p:sldMasterIdLst>
  <p:notesMasterIdLst>
    <p:notesMasterId r:id="rId55"/>
  </p:notesMasterIdLst>
  <p:sldIdLst>
    <p:sldId id="301" r:id="rId3"/>
    <p:sldId id="3820" r:id="rId4"/>
    <p:sldId id="3821" r:id="rId5"/>
    <p:sldId id="3822" r:id="rId6"/>
    <p:sldId id="3823" r:id="rId7"/>
    <p:sldId id="3824" r:id="rId8"/>
    <p:sldId id="3825" r:id="rId9"/>
    <p:sldId id="3826" r:id="rId10"/>
    <p:sldId id="3827" r:id="rId11"/>
    <p:sldId id="3828" r:id="rId12"/>
    <p:sldId id="3829" r:id="rId13"/>
    <p:sldId id="3830" r:id="rId14"/>
    <p:sldId id="3831" r:id="rId15"/>
    <p:sldId id="3832" r:id="rId16"/>
    <p:sldId id="3833" r:id="rId17"/>
    <p:sldId id="3834" r:id="rId18"/>
    <p:sldId id="3835" r:id="rId19"/>
    <p:sldId id="3836" r:id="rId20"/>
    <p:sldId id="3837" r:id="rId21"/>
    <p:sldId id="3838" r:id="rId22"/>
    <p:sldId id="3839" r:id="rId23"/>
    <p:sldId id="3840" r:id="rId24"/>
    <p:sldId id="3844" r:id="rId25"/>
    <p:sldId id="3841" r:id="rId26"/>
    <p:sldId id="3842" r:id="rId27"/>
    <p:sldId id="3872" r:id="rId28"/>
    <p:sldId id="3869" r:id="rId29"/>
    <p:sldId id="3870" r:id="rId30"/>
    <p:sldId id="3845" r:id="rId31"/>
    <p:sldId id="3846" r:id="rId32"/>
    <p:sldId id="3847" r:id="rId33"/>
    <p:sldId id="3848" r:id="rId34"/>
    <p:sldId id="3849" r:id="rId35"/>
    <p:sldId id="3850" r:id="rId36"/>
    <p:sldId id="3851" r:id="rId37"/>
    <p:sldId id="3852" r:id="rId38"/>
    <p:sldId id="3853" r:id="rId39"/>
    <p:sldId id="3854" r:id="rId40"/>
    <p:sldId id="3855" r:id="rId41"/>
    <p:sldId id="3856" r:id="rId42"/>
    <p:sldId id="3857" r:id="rId43"/>
    <p:sldId id="3858" r:id="rId44"/>
    <p:sldId id="3859" r:id="rId45"/>
    <p:sldId id="3860" r:id="rId46"/>
    <p:sldId id="3861" r:id="rId47"/>
    <p:sldId id="3862" r:id="rId48"/>
    <p:sldId id="3863" r:id="rId49"/>
    <p:sldId id="3864" r:id="rId50"/>
    <p:sldId id="3865" r:id="rId51"/>
    <p:sldId id="3866" r:id="rId52"/>
    <p:sldId id="3867" r:id="rId53"/>
    <p:sldId id="3868" r:id="rId5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97" d="100"/>
          <a:sy n="97" d="100"/>
        </p:scale>
        <p:origin x="472" y="2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notesMaster" Target="notesMasters/notes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theme" Target="theme/theme1.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viewProps" Target="viewProp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2BA05-2227-48BF-B622-AD7FC8DB5DCE}" type="datetimeFigureOut">
              <a:rPr lang="en-US" smtClean="0"/>
              <a:t>6/9/2025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8A6A8F-32DA-43A9-AE3A-49753717956A}" type="slidenum">
              <a:rPr lang="en-US" smtClean="0"/>
              <a:t>‹#›</a:t>
            </a:fld>
            <a:endParaRPr lang="en-US"/>
          </a:p>
        </p:txBody>
      </p:sp>
    </p:spTree>
    <p:extLst>
      <p:ext uri="{BB962C8B-B14F-4D97-AF65-F5344CB8AC3E}">
        <p14:creationId xmlns:p14="http://schemas.microsoft.com/office/powerpoint/2010/main" val="3378911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658058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1680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00468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1759552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74669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5851429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904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880972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00000000-1234-1234-1234-123412341234}" type="slidenum">
              <a:rPr kumimoji="0" lang="en" sz="900" b="0" i="0" u="none" strike="noStrike" kern="1200" cap="none" spc="0" normalizeH="0" baseline="0" noProof="0" smtClean="0">
                <a:ln>
                  <a:noFill/>
                </a:ln>
                <a:solidFill>
                  <a:srgbClr val="5FCBEF"/>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 sz="900" b="0" i="0" u="none" strike="noStrike" kern="1200" cap="none" spc="0" normalizeH="0" baseline="0" noProof="0">
              <a:ln>
                <a:noFill/>
              </a:ln>
              <a:solidFill>
                <a:srgbClr val="5FCBEF"/>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7471595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681863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74716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832724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40018261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352051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3108292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8347805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1313112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937092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6/9/2025</a:t>
            </a:fld>
            <a:endParaRPr lang="en-US"/>
          </a:p>
        </p:txBody>
      </p:sp>
    </p:spTree>
    <p:extLst>
      <p:ext uri="{BB962C8B-B14F-4D97-AF65-F5344CB8AC3E}">
        <p14:creationId xmlns:p14="http://schemas.microsoft.com/office/powerpoint/2010/main" val="8042123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65845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20484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104178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7121526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108393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3475819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00029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51805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287023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166593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906121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197753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020134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6/9/2025</a:t>
            </a:fld>
            <a:endParaRPr lang="en-US"/>
          </a:p>
        </p:txBody>
      </p:sp>
    </p:spTree>
    <p:extLst>
      <p:ext uri="{BB962C8B-B14F-4D97-AF65-F5344CB8AC3E}">
        <p14:creationId xmlns:p14="http://schemas.microsoft.com/office/powerpoint/2010/main" val="3832140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theme" Target="../theme/theme2.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6/9/2025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4259310924"/>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 id="2147483773" r:id="rId13"/>
    <p:sldLayoutId id="2147483774" r:id="rId14"/>
    <p:sldLayoutId id="2147483775" r:id="rId15"/>
    <p:sldLayoutId id="2147483776" r:id="rId16"/>
    <p:sldLayoutId id="2147483777"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6/9/2025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8740217"/>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 id="2147483791" r:id="rId13"/>
    <p:sldLayoutId id="2147483792" r:id="rId14"/>
    <p:sldLayoutId id="2147483793" r:id="rId15"/>
    <p:sldLayoutId id="21474837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csszengarden.com/"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hyperlink" Target="https://requests.readthedocs.io/en/latest/" TargetMode="Externa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9.xml.rels><?xml version="1.0" encoding="UTF-8" standalone="yes"?>
<Relationships xmlns="http://schemas.openxmlformats.org/package/2006/relationships"><Relationship Id="rId2" Type="http://schemas.openxmlformats.org/officeDocument/2006/relationships/hyperlink" Target="https://www.crummy.com/software/BeautifulSoup/bs4/doc/" TargetMode="Externa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hyperlink" Target="https://www.w3schools.com/html"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0000"/>
        </a:solidFill>
        <a:effectLst/>
      </p:bgPr>
    </p:bg>
    <p:spTree>
      <p:nvGrpSpPr>
        <p:cNvPr id="1" name=""/>
        <p:cNvGrpSpPr/>
        <p:nvPr/>
      </p:nvGrpSpPr>
      <p:grpSpPr>
        <a:xfrm>
          <a:off x="0" y="0"/>
          <a:ext cx="0" cy="0"/>
          <a:chOff x="0" y="0"/>
          <a:chExt cx="0" cy="0"/>
        </a:xfrm>
      </p:grpSpPr>
      <p:pic>
        <p:nvPicPr>
          <p:cNvPr id="7" name="Picture 6" descr="A collage of a person and a dog&#10;&#10;Description automatically generated">
            <a:extLst>
              <a:ext uri="{FF2B5EF4-FFF2-40B4-BE49-F238E27FC236}">
                <a16:creationId xmlns:a16="http://schemas.microsoft.com/office/drawing/2014/main" id="{6AF83382-E55B-359E-AF14-AB94AD84A0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5000" y="285750"/>
            <a:ext cx="8382000" cy="6286500"/>
          </a:xfrm>
          <a:prstGeom prst="rect">
            <a:avLst/>
          </a:prstGeom>
        </p:spPr>
      </p:pic>
    </p:spTree>
    <p:extLst>
      <p:ext uri="{BB962C8B-B14F-4D97-AF65-F5344CB8AC3E}">
        <p14:creationId xmlns:p14="http://schemas.microsoft.com/office/powerpoint/2010/main" val="27414674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75629-AC10-5939-020C-83F223C4B389}"/>
              </a:ext>
            </a:extLst>
          </p:cNvPr>
          <p:cNvSpPr>
            <a:spLocks noGrp="1"/>
          </p:cNvSpPr>
          <p:nvPr>
            <p:ph type="title"/>
          </p:nvPr>
        </p:nvSpPr>
        <p:spPr/>
        <p:txBody>
          <a:bodyPr/>
          <a:lstStyle/>
          <a:p>
            <a:r>
              <a:rPr lang="en-US" dirty="0"/>
              <a:t>The &lt;body&gt; tag</a:t>
            </a:r>
          </a:p>
        </p:txBody>
      </p:sp>
      <p:sp>
        <p:nvSpPr>
          <p:cNvPr id="3" name="Content Placeholder 2">
            <a:extLst>
              <a:ext uri="{FF2B5EF4-FFF2-40B4-BE49-F238E27FC236}">
                <a16:creationId xmlns:a16="http://schemas.microsoft.com/office/drawing/2014/main" id="{AEDEA82C-E254-CB92-F73E-12C14A8CA1E9}"/>
              </a:ext>
            </a:extLst>
          </p:cNvPr>
          <p:cNvSpPr>
            <a:spLocks noGrp="1"/>
          </p:cNvSpPr>
          <p:nvPr>
            <p:ph idx="1"/>
          </p:nvPr>
        </p:nvSpPr>
        <p:spPr/>
        <p:txBody>
          <a:bodyPr/>
          <a:lstStyle/>
          <a:p>
            <a:r>
              <a:rPr lang="en-US" dirty="0"/>
              <a:t>The &lt;body&gt; tag is used to denote the main content of the page.</a:t>
            </a:r>
          </a:p>
          <a:p>
            <a:r>
              <a:rPr lang="en-US" dirty="0"/>
              <a:t>Everything that should appear on the page (outside the footer) belongs inside this tag.</a:t>
            </a:r>
          </a:p>
          <a:p>
            <a:r>
              <a:rPr lang="en-US" dirty="0"/>
              <a:t>Every page should have a &lt;body&gt; tag</a:t>
            </a:r>
          </a:p>
        </p:txBody>
      </p:sp>
    </p:spTree>
    <p:extLst>
      <p:ext uri="{BB962C8B-B14F-4D97-AF65-F5344CB8AC3E}">
        <p14:creationId xmlns:p14="http://schemas.microsoft.com/office/powerpoint/2010/main" val="4025065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C3DA5-B508-774A-67AC-04A11DCB7F61}"/>
              </a:ext>
            </a:extLst>
          </p:cNvPr>
          <p:cNvSpPr>
            <a:spLocks noGrp="1"/>
          </p:cNvSpPr>
          <p:nvPr>
            <p:ph type="title"/>
          </p:nvPr>
        </p:nvSpPr>
        <p:spPr/>
        <p:txBody>
          <a:bodyPr/>
          <a:lstStyle/>
          <a:p>
            <a:r>
              <a:rPr lang="en-US" dirty="0"/>
              <a:t>Headers</a:t>
            </a:r>
          </a:p>
        </p:txBody>
      </p:sp>
      <p:sp>
        <p:nvSpPr>
          <p:cNvPr id="3" name="Content Placeholder 2">
            <a:extLst>
              <a:ext uri="{FF2B5EF4-FFF2-40B4-BE49-F238E27FC236}">
                <a16:creationId xmlns:a16="http://schemas.microsoft.com/office/drawing/2014/main" id="{0AA7564F-FDAC-32FE-25C6-E9E2ED2231D4}"/>
              </a:ext>
            </a:extLst>
          </p:cNvPr>
          <p:cNvSpPr>
            <a:spLocks noGrp="1"/>
          </p:cNvSpPr>
          <p:nvPr>
            <p:ph idx="1"/>
          </p:nvPr>
        </p:nvSpPr>
        <p:spPr/>
        <p:txBody>
          <a:bodyPr/>
          <a:lstStyle/>
          <a:p>
            <a:r>
              <a:rPr lang="en-US" dirty="0"/>
              <a:t>HTML defines a set of header tags (&lt;h1&gt;, &lt;h2&gt;, …, &lt;h6&gt;) that can be used to create headers of various sizes within the document.</a:t>
            </a:r>
          </a:p>
          <a:p>
            <a:pPr lvl="1"/>
            <a:r>
              <a:rPr lang="en-US" dirty="0"/>
              <a:t>These are used to separate sections of a document as you would use headers in a word processor</a:t>
            </a:r>
          </a:p>
          <a:p>
            <a:pPr lvl="1"/>
            <a:r>
              <a:rPr lang="en-US" dirty="0"/>
              <a:t>&lt;h1&gt; is the largest, top-level header</a:t>
            </a:r>
          </a:p>
          <a:p>
            <a:pPr lvl="1"/>
            <a:r>
              <a:rPr lang="en-US" dirty="0"/>
              <a:t>&lt;h6&gt; is the smallest</a:t>
            </a:r>
          </a:p>
        </p:txBody>
      </p:sp>
      <p:sp>
        <p:nvSpPr>
          <p:cNvPr id="4" name="TextBox 3">
            <a:extLst>
              <a:ext uri="{FF2B5EF4-FFF2-40B4-BE49-F238E27FC236}">
                <a16:creationId xmlns:a16="http://schemas.microsoft.com/office/drawing/2014/main" id="{98922E6F-4279-3763-4094-2F6C5BE660E2}"/>
              </a:ext>
            </a:extLst>
          </p:cNvPr>
          <p:cNvSpPr txBox="1"/>
          <p:nvPr/>
        </p:nvSpPr>
        <p:spPr>
          <a:xfrm>
            <a:off x="1000542" y="4155126"/>
            <a:ext cx="8273460"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&lt;h1&gt;This is a large header&lt;/h1&gt;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&lt;h2&gt;This is a sub-header&lt;/h2&gt;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&lt;h6&gt;I've never used this one&lt;/h6&gt;</a:t>
            </a:r>
          </a:p>
        </p:txBody>
      </p:sp>
    </p:spTree>
    <p:extLst>
      <p:ext uri="{BB962C8B-B14F-4D97-AF65-F5344CB8AC3E}">
        <p14:creationId xmlns:p14="http://schemas.microsoft.com/office/powerpoint/2010/main" val="4009507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2377F-77E5-15C1-14CF-89C71AF70297}"/>
              </a:ext>
            </a:extLst>
          </p:cNvPr>
          <p:cNvSpPr>
            <a:spLocks noGrp="1"/>
          </p:cNvSpPr>
          <p:nvPr>
            <p:ph type="title"/>
          </p:nvPr>
        </p:nvSpPr>
        <p:spPr/>
        <p:txBody>
          <a:bodyPr/>
          <a:lstStyle/>
          <a:p>
            <a:r>
              <a:rPr lang="en-US" dirty="0"/>
              <a:t>The &lt;p&gt; tag</a:t>
            </a:r>
          </a:p>
        </p:txBody>
      </p:sp>
      <p:sp>
        <p:nvSpPr>
          <p:cNvPr id="3" name="Content Placeholder 2">
            <a:extLst>
              <a:ext uri="{FF2B5EF4-FFF2-40B4-BE49-F238E27FC236}">
                <a16:creationId xmlns:a16="http://schemas.microsoft.com/office/drawing/2014/main" id="{B7B83CA1-1DC1-91D2-5E82-31B8B4022289}"/>
              </a:ext>
            </a:extLst>
          </p:cNvPr>
          <p:cNvSpPr>
            <a:spLocks noGrp="1"/>
          </p:cNvSpPr>
          <p:nvPr>
            <p:ph idx="1"/>
          </p:nvPr>
        </p:nvSpPr>
        <p:spPr/>
        <p:txBody>
          <a:bodyPr/>
          <a:lstStyle/>
          <a:p>
            <a:r>
              <a:rPr lang="en-US" dirty="0"/>
              <a:t>The &lt;p&gt; tag denotes a paragraph or block of text</a:t>
            </a:r>
          </a:p>
          <a:p>
            <a:r>
              <a:rPr lang="en-US" dirty="0"/>
              <a:t>Most content in a document will be contained inside a paragraph tag &lt;p&gt;</a:t>
            </a:r>
          </a:p>
          <a:p>
            <a:r>
              <a:rPr lang="en-US" dirty="0"/>
              <a:t>The closing paragraph tag &lt;/p&gt; signifies to the browser that a newline should be inserted at that point</a:t>
            </a:r>
          </a:p>
          <a:p>
            <a:endParaRPr lang="en-US" dirty="0"/>
          </a:p>
        </p:txBody>
      </p:sp>
      <p:sp>
        <p:nvSpPr>
          <p:cNvPr id="4" name="TextBox 3">
            <a:extLst>
              <a:ext uri="{FF2B5EF4-FFF2-40B4-BE49-F238E27FC236}">
                <a16:creationId xmlns:a16="http://schemas.microsoft.com/office/drawing/2014/main" id="{13910D37-D7F2-6C4E-3A7D-899A46CA5C6D}"/>
              </a:ext>
            </a:extLst>
          </p:cNvPr>
          <p:cNvSpPr txBox="1"/>
          <p:nvPr/>
        </p:nvSpPr>
        <p:spPr>
          <a:xfrm>
            <a:off x="1000542" y="3871162"/>
            <a:ext cx="8273460"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&lt;p&gt;Most of the text contents in your HTML document will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appear inside paragraph tags.&lt;/p&gt;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&lt;p&gt;The browser automatically renders a new line at the end of the paragraph when it encounters the closing tag.&lt;/p&gt;</a:t>
            </a:r>
          </a:p>
        </p:txBody>
      </p:sp>
    </p:spTree>
    <p:extLst>
      <p:ext uri="{BB962C8B-B14F-4D97-AF65-F5344CB8AC3E}">
        <p14:creationId xmlns:p14="http://schemas.microsoft.com/office/powerpoint/2010/main" val="2095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E5BC7-7A11-2E55-B5BE-62006A538403}"/>
              </a:ext>
            </a:extLst>
          </p:cNvPr>
          <p:cNvSpPr>
            <a:spLocks noGrp="1"/>
          </p:cNvSpPr>
          <p:nvPr>
            <p:ph type="title"/>
          </p:nvPr>
        </p:nvSpPr>
        <p:spPr/>
        <p:txBody>
          <a:bodyPr/>
          <a:lstStyle/>
          <a:p>
            <a:r>
              <a:rPr lang="en-US" dirty="0"/>
              <a:t>Lists</a:t>
            </a:r>
          </a:p>
        </p:txBody>
      </p:sp>
      <p:sp>
        <p:nvSpPr>
          <p:cNvPr id="3" name="Content Placeholder 2">
            <a:extLst>
              <a:ext uri="{FF2B5EF4-FFF2-40B4-BE49-F238E27FC236}">
                <a16:creationId xmlns:a16="http://schemas.microsoft.com/office/drawing/2014/main" id="{0FB4D8A3-E893-8E03-7ADD-4E1225625060}"/>
              </a:ext>
            </a:extLst>
          </p:cNvPr>
          <p:cNvSpPr>
            <a:spLocks noGrp="1"/>
          </p:cNvSpPr>
          <p:nvPr>
            <p:ph idx="1"/>
          </p:nvPr>
        </p:nvSpPr>
        <p:spPr/>
        <p:txBody>
          <a:bodyPr/>
          <a:lstStyle/>
          <a:p>
            <a:r>
              <a:rPr lang="en-US" dirty="0"/>
              <a:t>We can create numbered or bulleted lists in HTML using the ordered list &lt;</a:t>
            </a:r>
            <a:r>
              <a:rPr lang="en-US" dirty="0" err="1"/>
              <a:t>ol</a:t>
            </a:r>
            <a:r>
              <a:rPr lang="en-US" dirty="0"/>
              <a:t>&gt; or unordered list &lt;</a:t>
            </a:r>
            <a:r>
              <a:rPr lang="en-US" dirty="0" err="1"/>
              <a:t>ul</a:t>
            </a:r>
            <a:r>
              <a:rPr lang="en-US" dirty="0"/>
              <a:t>&gt; tags.</a:t>
            </a:r>
          </a:p>
          <a:p>
            <a:r>
              <a:rPr lang="en-US" dirty="0"/>
              <a:t>List elements are surrounded by list item &lt;li&gt; tags</a:t>
            </a:r>
          </a:p>
          <a:p>
            <a:r>
              <a:rPr lang="en-US" dirty="0"/>
              <a:t>Lists can also be nested.</a:t>
            </a:r>
          </a:p>
        </p:txBody>
      </p:sp>
      <p:sp>
        <p:nvSpPr>
          <p:cNvPr id="4" name="TextBox 3">
            <a:extLst>
              <a:ext uri="{FF2B5EF4-FFF2-40B4-BE49-F238E27FC236}">
                <a16:creationId xmlns:a16="http://schemas.microsoft.com/office/drawing/2014/main" id="{9FFBFDF7-5C91-064C-BBA9-1724960FAF9F}"/>
              </a:ext>
            </a:extLst>
          </p:cNvPr>
          <p:cNvSpPr txBox="1"/>
          <p:nvPr/>
        </p:nvSpPr>
        <p:spPr>
          <a:xfrm>
            <a:off x="1000542" y="3512943"/>
            <a:ext cx="8273460" cy="2585323"/>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ol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&lt;li&gt;This is item 1&lt;/li&gt;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&lt;li&gt;This is item 2&lt;/li&gt;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&lt;li&gt;Item 3 has a bulleted sub-list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ul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&lt;li&gt;First bullet&lt;/li&gt;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&lt;li&gt;Second bullet&lt;/li&gt;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ul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&gt;&lt;/li&gt;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ol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a:t>
            </a:r>
          </a:p>
        </p:txBody>
      </p:sp>
    </p:spTree>
    <p:extLst>
      <p:ext uri="{BB962C8B-B14F-4D97-AF65-F5344CB8AC3E}">
        <p14:creationId xmlns:p14="http://schemas.microsoft.com/office/powerpoint/2010/main" val="1652216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DB40D-9D8F-1B80-C583-FE668A5E43AA}"/>
              </a:ext>
            </a:extLst>
          </p:cNvPr>
          <p:cNvSpPr>
            <a:spLocks noGrp="1"/>
          </p:cNvSpPr>
          <p:nvPr>
            <p:ph type="title"/>
          </p:nvPr>
        </p:nvSpPr>
        <p:spPr/>
        <p:txBody>
          <a:bodyPr/>
          <a:lstStyle/>
          <a:p>
            <a:r>
              <a:rPr lang="en-US" dirty="0"/>
              <a:t>Miscellaneous simple tags</a:t>
            </a:r>
          </a:p>
        </p:txBody>
      </p:sp>
      <p:sp>
        <p:nvSpPr>
          <p:cNvPr id="3" name="Content Placeholder 2">
            <a:extLst>
              <a:ext uri="{FF2B5EF4-FFF2-40B4-BE49-F238E27FC236}">
                <a16:creationId xmlns:a16="http://schemas.microsoft.com/office/drawing/2014/main" id="{9340A42F-0190-FD7B-A039-C271871C4924}"/>
              </a:ext>
            </a:extLst>
          </p:cNvPr>
          <p:cNvSpPr>
            <a:spLocks noGrp="1"/>
          </p:cNvSpPr>
          <p:nvPr>
            <p:ph idx="1"/>
          </p:nvPr>
        </p:nvSpPr>
        <p:spPr/>
        <p:txBody>
          <a:bodyPr/>
          <a:lstStyle/>
          <a:p>
            <a:r>
              <a:rPr lang="en-US" dirty="0"/>
              <a:t>The &lt;strong&gt;&lt;/strong&gt; tag is used to mark text that should be bold.</a:t>
            </a:r>
          </a:p>
          <a:p>
            <a:endParaRPr lang="en-US" dirty="0"/>
          </a:p>
          <a:p>
            <a:r>
              <a:rPr lang="en-US" dirty="0"/>
              <a:t>The &lt;</a:t>
            </a:r>
            <a:r>
              <a:rPr lang="en-US" dirty="0" err="1"/>
              <a:t>em</a:t>
            </a:r>
            <a:r>
              <a:rPr lang="en-US" dirty="0"/>
              <a:t>&gt;&lt;/</a:t>
            </a:r>
            <a:r>
              <a:rPr lang="en-US" dirty="0" err="1"/>
              <a:t>em</a:t>
            </a:r>
            <a:r>
              <a:rPr lang="en-US" dirty="0"/>
              <a:t>&gt; tag is used to mark text that should be emphasized and is typically rendered in italics.</a:t>
            </a:r>
          </a:p>
          <a:p>
            <a:endParaRPr lang="en-US" dirty="0"/>
          </a:p>
          <a:p>
            <a:r>
              <a:rPr lang="en-US" dirty="0"/>
              <a:t>The &lt;</a:t>
            </a:r>
            <a:r>
              <a:rPr lang="en-US" dirty="0" err="1"/>
              <a:t>br</a:t>
            </a:r>
            <a:r>
              <a:rPr lang="en-US" dirty="0"/>
              <a:t> /&gt; tag doesn't have a closing tag and forces a line break at the position of the tag.</a:t>
            </a:r>
          </a:p>
          <a:p>
            <a:endParaRPr lang="en-US" dirty="0"/>
          </a:p>
          <a:p>
            <a:r>
              <a:rPr lang="en-US" dirty="0"/>
              <a:t>The &lt;</a:t>
            </a:r>
            <a:r>
              <a:rPr lang="en-US" dirty="0" err="1"/>
              <a:t>hr</a:t>
            </a:r>
            <a:r>
              <a:rPr lang="en-US" dirty="0"/>
              <a:t> /&gt; tag also doesn't have a closing tag a causes a line to be drawn across the width of the page.</a:t>
            </a:r>
          </a:p>
        </p:txBody>
      </p:sp>
      <p:sp>
        <p:nvSpPr>
          <p:cNvPr id="4" name="TextBox 3">
            <a:extLst>
              <a:ext uri="{FF2B5EF4-FFF2-40B4-BE49-F238E27FC236}">
                <a16:creationId xmlns:a16="http://schemas.microsoft.com/office/drawing/2014/main" id="{60901912-BD34-A19C-26E0-8437D9BAB505}"/>
              </a:ext>
            </a:extLst>
          </p:cNvPr>
          <p:cNvSpPr txBox="1"/>
          <p:nvPr/>
        </p:nvSpPr>
        <p:spPr>
          <a:xfrm>
            <a:off x="1000542" y="2373459"/>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The word &lt;strong&gt;happy&lt;/strong&gt; should be bold.</a:t>
            </a:r>
          </a:p>
        </p:txBody>
      </p:sp>
      <p:sp>
        <p:nvSpPr>
          <p:cNvPr id="5" name="TextBox 4">
            <a:extLst>
              <a:ext uri="{FF2B5EF4-FFF2-40B4-BE49-F238E27FC236}">
                <a16:creationId xmlns:a16="http://schemas.microsoft.com/office/drawing/2014/main" id="{01D3228B-8BB8-9345-3B2E-EEBDC3CCF885}"/>
              </a:ext>
            </a:extLst>
          </p:cNvPr>
          <p:cNvSpPr txBox="1"/>
          <p:nvPr/>
        </p:nvSpPr>
        <p:spPr>
          <a:xfrm>
            <a:off x="1000542" y="3523530"/>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&gt;CS 111&lt;/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 will render in &lt;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&gt;italics&lt;/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a:t>
            </a:r>
          </a:p>
        </p:txBody>
      </p:sp>
      <p:sp>
        <p:nvSpPr>
          <p:cNvPr id="6" name="TextBox 5">
            <a:extLst>
              <a:ext uri="{FF2B5EF4-FFF2-40B4-BE49-F238E27FC236}">
                <a16:creationId xmlns:a16="http://schemas.microsoft.com/office/drawing/2014/main" id="{CE08EB1A-2088-95CC-2F8D-B34308109D79}"/>
              </a:ext>
            </a:extLst>
          </p:cNvPr>
          <p:cNvSpPr txBox="1"/>
          <p:nvPr/>
        </p:nvSpPr>
        <p:spPr>
          <a:xfrm>
            <a:off x="1000542" y="4673601"/>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There is a&lt;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/&gt;line break in the middle of this sentence.</a:t>
            </a:r>
          </a:p>
        </p:txBody>
      </p:sp>
      <p:sp>
        <p:nvSpPr>
          <p:cNvPr id="7" name="TextBox 6">
            <a:extLst>
              <a:ext uri="{FF2B5EF4-FFF2-40B4-BE49-F238E27FC236}">
                <a16:creationId xmlns:a16="http://schemas.microsoft.com/office/drawing/2014/main" id="{9F3F4998-EDEB-F37F-697C-D09D410A20AC}"/>
              </a:ext>
            </a:extLst>
          </p:cNvPr>
          <p:cNvSpPr txBox="1"/>
          <p:nvPr/>
        </p:nvSpPr>
        <p:spPr>
          <a:xfrm>
            <a:off x="1000542" y="5823672"/>
            <a:ext cx="8273460"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hr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&lt;p&gt;This paragraph has a line above it.&lt;/p&gt;</a:t>
            </a:r>
          </a:p>
        </p:txBody>
      </p:sp>
    </p:spTree>
    <p:extLst>
      <p:ext uri="{BB962C8B-B14F-4D97-AF65-F5344CB8AC3E}">
        <p14:creationId xmlns:p14="http://schemas.microsoft.com/office/powerpoint/2010/main" val="36175198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571D8-1D78-235A-1D54-85F24A94BC9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91BAF82-EE77-5D39-187B-B24BA548571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3793668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80523FD-198A-B56F-949F-C8A4F31874C0}"/>
              </a:ext>
            </a:extLst>
          </p:cNvPr>
          <p:cNvSpPr>
            <a:spLocks noGrp="1"/>
          </p:cNvSpPr>
          <p:nvPr>
            <p:ph type="title"/>
          </p:nvPr>
        </p:nvSpPr>
        <p:spPr/>
        <p:txBody>
          <a:bodyPr/>
          <a:lstStyle/>
          <a:p>
            <a:r>
              <a:rPr lang="en-US" dirty="0"/>
              <a:t>Attributes</a:t>
            </a:r>
          </a:p>
        </p:txBody>
      </p:sp>
      <p:sp>
        <p:nvSpPr>
          <p:cNvPr id="5" name="Text Placeholder 4">
            <a:extLst>
              <a:ext uri="{FF2B5EF4-FFF2-40B4-BE49-F238E27FC236}">
                <a16:creationId xmlns:a16="http://schemas.microsoft.com/office/drawing/2014/main" id="{E755F881-F835-B72E-97C2-0B1CFD038C2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4698108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FC0C5-FA9C-1C22-4CE8-7D40BCBA6818}"/>
              </a:ext>
            </a:extLst>
          </p:cNvPr>
          <p:cNvSpPr>
            <a:spLocks noGrp="1"/>
          </p:cNvSpPr>
          <p:nvPr>
            <p:ph type="title"/>
          </p:nvPr>
        </p:nvSpPr>
        <p:spPr/>
        <p:txBody>
          <a:bodyPr/>
          <a:lstStyle/>
          <a:p>
            <a:r>
              <a:rPr lang="en-US" dirty="0"/>
              <a:t>Attributes</a:t>
            </a:r>
          </a:p>
        </p:txBody>
      </p:sp>
      <p:sp>
        <p:nvSpPr>
          <p:cNvPr id="3" name="Content Placeholder 2">
            <a:extLst>
              <a:ext uri="{FF2B5EF4-FFF2-40B4-BE49-F238E27FC236}">
                <a16:creationId xmlns:a16="http://schemas.microsoft.com/office/drawing/2014/main" id="{8900C123-2BBA-A8E4-284B-C0A1D3F95AC8}"/>
              </a:ext>
            </a:extLst>
          </p:cNvPr>
          <p:cNvSpPr>
            <a:spLocks noGrp="1"/>
          </p:cNvSpPr>
          <p:nvPr>
            <p:ph idx="1"/>
          </p:nvPr>
        </p:nvSpPr>
        <p:spPr/>
        <p:txBody>
          <a:bodyPr/>
          <a:lstStyle/>
          <a:p>
            <a:r>
              <a:rPr lang="en-US" dirty="0"/>
              <a:t>Before we look at the next few tags, we need to talk about attributes.</a:t>
            </a:r>
          </a:p>
          <a:p>
            <a:r>
              <a:rPr lang="en-US" dirty="0"/>
              <a:t>In addition to just the tag name, tags can have attributes.</a:t>
            </a:r>
          </a:p>
          <a:p>
            <a:r>
              <a:rPr lang="en-US" dirty="0"/>
              <a:t>This looks like</a:t>
            </a:r>
          </a:p>
          <a:p>
            <a:endParaRPr lang="en-US" dirty="0"/>
          </a:p>
          <a:p>
            <a:r>
              <a:rPr lang="en-US" dirty="0"/>
              <a:t>A common attribute for paragraphs and headers is the align attribute.  It can take on the values of left, right and center and controls the justification of the contents</a:t>
            </a:r>
          </a:p>
          <a:p>
            <a:endParaRPr lang="en-US" dirty="0"/>
          </a:p>
          <a:p>
            <a:r>
              <a:rPr lang="en-US" dirty="0"/>
              <a:t>For ordered lists, you can set what the number "type" will be – i.e. A, a, 1, </a:t>
            </a:r>
            <a:r>
              <a:rPr lang="en-US" dirty="0" err="1"/>
              <a:t>i</a:t>
            </a:r>
            <a:r>
              <a:rPr lang="en-US" dirty="0"/>
              <a:t>, etc.</a:t>
            </a:r>
          </a:p>
          <a:p>
            <a:endParaRPr lang="en-US" dirty="0"/>
          </a:p>
        </p:txBody>
      </p:sp>
      <p:sp>
        <p:nvSpPr>
          <p:cNvPr id="4" name="TextBox 3">
            <a:extLst>
              <a:ext uri="{FF2B5EF4-FFF2-40B4-BE49-F238E27FC236}">
                <a16:creationId xmlns:a16="http://schemas.microsoft.com/office/drawing/2014/main" id="{55D12A23-B25B-BB51-BBC0-646A31A6AB7C}"/>
              </a:ext>
            </a:extLst>
          </p:cNvPr>
          <p:cNvSpPr txBox="1"/>
          <p:nvPr/>
        </p:nvSpPr>
        <p:spPr>
          <a:xfrm>
            <a:off x="1000542" y="3201859"/>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tag_name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attribute1=value attribute2=value ... &gt;</a:t>
            </a:r>
          </a:p>
        </p:txBody>
      </p:sp>
      <p:sp>
        <p:nvSpPr>
          <p:cNvPr id="5" name="TextBox 4">
            <a:extLst>
              <a:ext uri="{FF2B5EF4-FFF2-40B4-BE49-F238E27FC236}">
                <a16:creationId xmlns:a16="http://schemas.microsoft.com/office/drawing/2014/main" id="{C2965CCE-FA7D-4911-C0C6-D8A0C8665031}"/>
              </a:ext>
            </a:extLst>
          </p:cNvPr>
          <p:cNvSpPr txBox="1"/>
          <p:nvPr/>
        </p:nvSpPr>
        <p:spPr>
          <a:xfrm>
            <a:off x="1000542" y="4689902"/>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&lt;h1 align="center"&gt;A centered header&lt;/h1&gt;</a:t>
            </a:r>
          </a:p>
        </p:txBody>
      </p:sp>
      <p:sp>
        <p:nvSpPr>
          <p:cNvPr id="6" name="TextBox 5">
            <a:extLst>
              <a:ext uri="{FF2B5EF4-FFF2-40B4-BE49-F238E27FC236}">
                <a16:creationId xmlns:a16="http://schemas.microsoft.com/office/drawing/2014/main" id="{B968EE3B-64DA-DAE5-E637-0D58FA086606}"/>
              </a:ext>
            </a:extLst>
          </p:cNvPr>
          <p:cNvSpPr txBox="1"/>
          <p:nvPr/>
        </p:nvSpPr>
        <p:spPr>
          <a:xfrm>
            <a:off x="1000542" y="5856697"/>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ol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type="A"&gt;</a:t>
            </a:r>
          </a:p>
        </p:txBody>
      </p:sp>
    </p:spTree>
    <p:extLst>
      <p:ext uri="{BB962C8B-B14F-4D97-AF65-F5344CB8AC3E}">
        <p14:creationId xmlns:p14="http://schemas.microsoft.com/office/powerpoint/2010/main" val="8127933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89308-2AEE-4AB6-E464-378206B1A190}"/>
              </a:ext>
            </a:extLst>
          </p:cNvPr>
          <p:cNvSpPr>
            <a:spLocks noGrp="1"/>
          </p:cNvSpPr>
          <p:nvPr>
            <p:ph type="title"/>
          </p:nvPr>
        </p:nvSpPr>
        <p:spPr/>
        <p:txBody>
          <a:bodyPr/>
          <a:lstStyle/>
          <a:p>
            <a:r>
              <a:rPr lang="en-US" dirty="0"/>
              <a:t>Images</a:t>
            </a:r>
          </a:p>
        </p:txBody>
      </p:sp>
      <p:sp>
        <p:nvSpPr>
          <p:cNvPr id="3" name="Content Placeholder 2">
            <a:extLst>
              <a:ext uri="{FF2B5EF4-FFF2-40B4-BE49-F238E27FC236}">
                <a16:creationId xmlns:a16="http://schemas.microsoft.com/office/drawing/2014/main" id="{97706290-1481-B7DE-622E-79859251EE29}"/>
              </a:ext>
            </a:extLst>
          </p:cNvPr>
          <p:cNvSpPr>
            <a:spLocks noGrp="1"/>
          </p:cNvSpPr>
          <p:nvPr>
            <p:ph idx="1"/>
          </p:nvPr>
        </p:nvSpPr>
        <p:spPr>
          <a:xfrm>
            <a:off x="677334" y="1930401"/>
            <a:ext cx="8596668" cy="4318000"/>
          </a:xfrm>
        </p:spPr>
        <p:txBody>
          <a:bodyPr>
            <a:normAutofit/>
          </a:bodyPr>
          <a:lstStyle/>
          <a:p>
            <a:r>
              <a:rPr lang="en-US" dirty="0"/>
              <a:t>To include an image, you use the &lt;</a:t>
            </a:r>
            <a:r>
              <a:rPr lang="en-US" dirty="0" err="1"/>
              <a:t>img</a:t>
            </a:r>
            <a:r>
              <a:rPr lang="en-US" dirty="0"/>
              <a:t>&gt; tag</a:t>
            </a:r>
          </a:p>
          <a:p>
            <a:r>
              <a:rPr lang="en-US" dirty="0"/>
              <a:t>It has at least one necessary attribute </a:t>
            </a:r>
            <a:r>
              <a:rPr lang="en-US" i="1" dirty="0" err="1"/>
              <a:t>src</a:t>
            </a:r>
            <a:r>
              <a:rPr lang="en-US" dirty="0"/>
              <a:t> that give the URL to the location of the image to be displayed.</a:t>
            </a:r>
          </a:p>
          <a:p>
            <a:endParaRPr lang="en-US" dirty="0"/>
          </a:p>
          <a:p>
            <a:r>
              <a:rPr lang="en-US" dirty="0"/>
              <a:t>The image tag does not have a closing tag.</a:t>
            </a:r>
          </a:p>
          <a:p>
            <a:endParaRPr lang="en-US" dirty="0"/>
          </a:p>
        </p:txBody>
      </p:sp>
      <p:sp>
        <p:nvSpPr>
          <p:cNvPr id="4" name="TextBox 3">
            <a:extLst>
              <a:ext uri="{FF2B5EF4-FFF2-40B4-BE49-F238E27FC236}">
                <a16:creationId xmlns:a16="http://schemas.microsoft.com/office/drawing/2014/main" id="{FF8DF88C-0E5A-A826-F49F-78119CEFBCB1}"/>
              </a:ext>
            </a:extLst>
          </p:cNvPr>
          <p:cNvSpPr txBox="1"/>
          <p:nvPr/>
        </p:nvSpPr>
        <p:spPr>
          <a:xfrm>
            <a:off x="1000540" y="3059668"/>
            <a:ext cx="9536831"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img</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src</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="https://cs111.byu.edu/lab/lab05/assets/image_example.png"&gt;</a:t>
            </a:r>
          </a:p>
        </p:txBody>
      </p:sp>
    </p:spTree>
    <p:extLst>
      <p:ext uri="{BB962C8B-B14F-4D97-AF65-F5344CB8AC3E}">
        <p14:creationId xmlns:p14="http://schemas.microsoft.com/office/powerpoint/2010/main" val="11389921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89308-2AEE-4AB6-E464-378206B1A190}"/>
              </a:ext>
            </a:extLst>
          </p:cNvPr>
          <p:cNvSpPr>
            <a:spLocks noGrp="1"/>
          </p:cNvSpPr>
          <p:nvPr>
            <p:ph type="title"/>
          </p:nvPr>
        </p:nvSpPr>
        <p:spPr/>
        <p:txBody>
          <a:bodyPr/>
          <a:lstStyle/>
          <a:p>
            <a:r>
              <a:rPr lang="en-US" dirty="0"/>
              <a:t>Images</a:t>
            </a:r>
          </a:p>
        </p:txBody>
      </p:sp>
      <p:sp>
        <p:nvSpPr>
          <p:cNvPr id="3" name="Content Placeholder 2">
            <a:extLst>
              <a:ext uri="{FF2B5EF4-FFF2-40B4-BE49-F238E27FC236}">
                <a16:creationId xmlns:a16="http://schemas.microsoft.com/office/drawing/2014/main" id="{97706290-1481-B7DE-622E-79859251EE29}"/>
              </a:ext>
            </a:extLst>
          </p:cNvPr>
          <p:cNvSpPr>
            <a:spLocks noGrp="1"/>
          </p:cNvSpPr>
          <p:nvPr>
            <p:ph idx="1"/>
          </p:nvPr>
        </p:nvSpPr>
        <p:spPr>
          <a:xfrm>
            <a:off x="677334" y="1930400"/>
            <a:ext cx="8596668" cy="4927599"/>
          </a:xfrm>
        </p:spPr>
        <p:txBody>
          <a:bodyPr>
            <a:normAutofit/>
          </a:bodyPr>
          <a:lstStyle/>
          <a:p>
            <a:r>
              <a:rPr lang="en-US" dirty="0"/>
              <a:t>You can also specify </a:t>
            </a:r>
            <a:r>
              <a:rPr lang="en-US" i="1" dirty="0"/>
              <a:t>height</a:t>
            </a:r>
            <a:r>
              <a:rPr lang="en-US" dirty="0"/>
              <a:t> and </a:t>
            </a:r>
            <a:r>
              <a:rPr lang="en-US" i="1" dirty="0"/>
              <a:t>width</a:t>
            </a:r>
            <a:r>
              <a:rPr lang="en-US" dirty="0"/>
              <a:t> attributes to specify the size the image should display at</a:t>
            </a:r>
          </a:p>
          <a:p>
            <a:pPr lvl="1"/>
            <a:r>
              <a:rPr lang="en-US" dirty="0"/>
              <a:t>Numbers = size in pixels</a:t>
            </a:r>
          </a:p>
          <a:p>
            <a:pPr lvl="1"/>
            <a:r>
              <a:rPr lang="en-US" dirty="0"/>
              <a:t>Percentages = fraction of the page size</a:t>
            </a:r>
          </a:p>
          <a:p>
            <a:pPr lvl="1"/>
            <a:endParaRPr lang="en-US" dirty="0"/>
          </a:p>
          <a:p>
            <a:pPr lvl="1"/>
            <a:endParaRPr lang="en-US" dirty="0"/>
          </a:p>
          <a:p>
            <a:r>
              <a:rPr lang="en-US" dirty="0"/>
              <a:t>If you specify both, it will force the image to be that size, possibly compressing or stretching it in one direction.</a:t>
            </a:r>
          </a:p>
          <a:p>
            <a:r>
              <a:rPr lang="en-US" dirty="0"/>
              <a:t>If you only specify one of the two attributes, it sets the one specified and then scales the other based on the aspect ratio of the image.</a:t>
            </a:r>
          </a:p>
          <a:p>
            <a:endParaRPr lang="en-US" dirty="0"/>
          </a:p>
        </p:txBody>
      </p:sp>
      <p:sp>
        <p:nvSpPr>
          <p:cNvPr id="5" name="TextBox 4">
            <a:extLst>
              <a:ext uri="{FF2B5EF4-FFF2-40B4-BE49-F238E27FC236}">
                <a16:creationId xmlns:a16="http://schemas.microsoft.com/office/drawing/2014/main" id="{479D9134-C728-1975-5F5B-2820B558B33C}"/>
              </a:ext>
            </a:extLst>
          </p:cNvPr>
          <p:cNvSpPr txBox="1"/>
          <p:nvPr/>
        </p:nvSpPr>
        <p:spPr>
          <a:xfrm>
            <a:off x="1026127" y="3513841"/>
            <a:ext cx="9399920"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img</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height= "100" width="200"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src</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="https://cs111.byu.edu/assets/images/BYU%20monogram_white.svg"&gt;</a:t>
            </a:r>
          </a:p>
        </p:txBody>
      </p:sp>
    </p:spTree>
    <p:extLst>
      <p:ext uri="{BB962C8B-B14F-4D97-AF65-F5344CB8AC3E}">
        <p14:creationId xmlns:p14="http://schemas.microsoft.com/office/powerpoint/2010/main" val="2563007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704D28-C00A-5AE1-7E08-6BA47778518B}"/>
              </a:ext>
            </a:extLst>
          </p:cNvPr>
          <p:cNvSpPr>
            <a:spLocks noGrp="1"/>
          </p:cNvSpPr>
          <p:nvPr>
            <p:ph type="title"/>
          </p:nvPr>
        </p:nvSpPr>
        <p:spPr/>
        <p:txBody>
          <a:bodyPr/>
          <a:lstStyle/>
          <a:p>
            <a:r>
              <a:rPr lang="en-US" dirty="0"/>
              <a:t>Tags</a:t>
            </a:r>
          </a:p>
        </p:txBody>
      </p:sp>
      <p:sp>
        <p:nvSpPr>
          <p:cNvPr id="5" name="Text Placeholder 4">
            <a:extLst>
              <a:ext uri="{FF2B5EF4-FFF2-40B4-BE49-F238E27FC236}">
                <a16:creationId xmlns:a16="http://schemas.microsoft.com/office/drawing/2014/main" id="{0EA9CBAB-EA0A-EDC6-60F3-0496542E2D5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4673739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408E1-3E13-147F-7EC4-8EADB0FBCB0E}"/>
              </a:ext>
            </a:extLst>
          </p:cNvPr>
          <p:cNvSpPr>
            <a:spLocks noGrp="1"/>
          </p:cNvSpPr>
          <p:nvPr>
            <p:ph type="title"/>
          </p:nvPr>
        </p:nvSpPr>
        <p:spPr/>
        <p:txBody>
          <a:bodyPr/>
          <a:lstStyle/>
          <a:p>
            <a:r>
              <a:rPr lang="en-US" dirty="0"/>
              <a:t>Links</a:t>
            </a:r>
          </a:p>
        </p:txBody>
      </p:sp>
      <p:sp>
        <p:nvSpPr>
          <p:cNvPr id="3" name="Content Placeholder 2">
            <a:extLst>
              <a:ext uri="{FF2B5EF4-FFF2-40B4-BE49-F238E27FC236}">
                <a16:creationId xmlns:a16="http://schemas.microsoft.com/office/drawing/2014/main" id="{FC56B3C8-34E7-B695-CB89-50CE97414007}"/>
              </a:ext>
            </a:extLst>
          </p:cNvPr>
          <p:cNvSpPr>
            <a:spLocks noGrp="1"/>
          </p:cNvSpPr>
          <p:nvPr>
            <p:ph idx="1"/>
          </p:nvPr>
        </p:nvSpPr>
        <p:spPr/>
        <p:txBody>
          <a:bodyPr/>
          <a:lstStyle/>
          <a:p>
            <a:r>
              <a:rPr lang="en-US" dirty="0"/>
              <a:t>We've made it this far and still haven't talked about how to create links, the foundation of the WWW.</a:t>
            </a:r>
          </a:p>
          <a:p>
            <a:r>
              <a:rPr lang="en-US" dirty="0"/>
              <a:t>To create a link, you use the &lt;a&gt; tag.</a:t>
            </a:r>
          </a:p>
          <a:p>
            <a:r>
              <a:rPr lang="en-US" dirty="0"/>
              <a:t>It has one necessary attribute, </a:t>
            </a:r>
            <a:r>
              <a:rPr lang="en-US" i="1" dirty="0" err="1"/>
              <a:t>href</a:t>
            </a:r>
            <a:r>
              <a:rPr lang="en-US" dirty="0"/>
              <a:t>, that give the URL it should open when clicked.</a:t>
            </a:r>
          </a:p>
          <a:p>
            <a:endParaRPr lang="en-US" dirty="0"/>
          </a:p>
          <a:p>
            <a:r>
              <a:rPr lang="en-US" dirty="0"/>
              <a:t>The text between the opening &lt;a&gt; tag and closing &lt;/a&gt; tag is what is displayed on the web page.</a:t>
            </a:r>
          </a:p>
          <a:p>
            <a:r>
              <a:rPr lang="en-US" dirty="0"/>
              <a:t>This is typically underlined to represent a link and changes color depending on if you've visited the link before or not.</a:t>
            </a:r>
          </a:p>
          <a:p>
            <a:endParaRPr lang="en-US" dirty="0"/>
          </a:p>
          <a:p>
            <a:endParaRPr lang="en-US" dirty="0"/>
          </a:p>
        </p:txBody>
      </p:sp>
      <p:sp>
        <p:nvSpPr>
          <p:cNvPr id="4" name="TextBox 3">
            <a:extLst>
              <a:ext uri="{FF2B5EF4-FFF2-40B4-BE49-F238E27FC236}">
                <a16:creationId xmlns:a16="http://schemas.microsoft.com/office/drawing/2014/main" id="{DA587441-FCF4-4C0C-EF95-58692F00A5F5}"/>
              </a:ext>
            </a:extLst>
          </p:cNvPr>
          <p:cNvSpPr txBox="1"/>
          <p:nvPr/>
        </p:nvSpPr>
        <p:spPr>
          <a:xfrm>
            <a:off x="1016700" y="3824925"/>
            <a:ext cx="8257302"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&lt;a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href</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="https://cs111.byu.edu"&gt;CS111 Homepage&lt;/a&gt;</a:t>
            </a:r>
          </a:p>
        </p:txBody>
      </p:sp>
    </p:spTree>
    <p:extLst>
      <p:ext uri="{BB962C8B-B14F-4D97-AF65-F5344CB8AC3E}">
        <p14:creationId xmlns:p14="http://schemas.microsoft.com/office/powerpoint/2010/main" val="23189661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B6F85-D6E7-6C83-6E5E-76354B2401DA}"/>
              </a:ext>
            </a:extLst>
          </p:cNvPr>
          <p:cNvSpPr>
            <a:spLocks noGrp="1"/>
          </p:cNvSpPr>
          <p:nvPr>
            <p:ph type="title"/>
          </p:nvPr>
        </p:nvSpPr>
        <p:spPr/>
        <p:txBody>
          <a:bodyPr/>
          <a:lstStyle/>
          <a:p>
            <a:r>
              <a:rPr lang="en-US" dirty="0"/>
              <a:t>Tables</a:t>
            </a:r>
          </a:p>
        </p:txBody>
      </p:sp>
      <p:sp>
        <p:nvSpPr>
          <p:cNvPr id="3" name="Content Placeholder 2">
            <a:extLst>
              <a:ext uri="{FF2B5EF4-FFF2-40B4-BE49-F238E27FC236}">
                <a16:creationId xmlns:a16="http://schemas.microsoft.com/office/drawing/2014/main" id="{7B0E33F9-86DF-72E2-2C14-E9B52A51C207}"/>
              </a:ext>
            </a:extLst>
          </p:cNvPr>
          <p:cNvSpPr>
            <a:spLocks noGrp="1"/>
          </p:cNvSpPr>
          <p:nvPr>
            <p:ph idx="1"/>
          </p:nvPr>
        </p:nvSpPr>
        <p:spPr>
          <a:xfrm>
            <a:off x="677334" y="1930401"/>
            <a:ext cx="8596668" cy="4715496"/>
          </a:xfrm>
        </p:spPr>
        <p:txBody>
          <a:bodyPr>
            <a:normAutofit/>
          </a:bodyPr>
          <a:lstStyle/>
          <a:p>
            <a:r>
              <a:rPr lang="en-US" dirty="0"/>
              <a:t>It is possible to render tables in HTML as well.</a:t>
            </a:r>
          </a:p>
          <a:p>
            <a:r>
              <a:rPr lang="en-US" dirty="0"/>
              <a:t>A table starts and ends with the &lt;table&gt; and &lt;/table&gt; tags</a:t>
            </a:r>
          </a:p>
          <a:p>
            <a:r>
              <a:rPr lang="en-US" dirty="0"/>
              <a:t>Each row is enclosed in a table row tag (&lt;tr&gt; &amp; &lt;/tr&gt;)</a:t>
            </a:r>
          </a:p>
          <a:p>
            <a:r>
              <a:rPr lang="en-US" dirty="0"/>
              <a:t>Each element is enclosed in table data tag (&lt;td&gt; and &lt;/td&gt;)</a:t>
            </a:r>
          </a:p>
          <a:p>
            <a:endParaRPr lang="en-US" dirty="0"/>
          </a:p>
          <a:p>
            <a:endParaRPr lang="en-US" dirty="0"/>
          </a:p>
          <a:p>
            <a:endParaRPr lang="en-US" sz="2800" dirty="0"/>
          </a:p>
          <a:p>
            <a:r>
              <a:rPr lang="en-US" dirty="0"/>
              <a:t>By default, no borders are shown around a table.  If you want to have them displayed, add the border attribute to the table tag.  The value is the thickness of the outside border in pixels.</a:t>
            </a:r>
          </a:p>
        </p:txBody>
      </p:sp>
      <p:sp>
        <p:nvSpPr>
          <p:cNvPr id="4" name="TextBox 3">
            <a:extLst>
              <a:ext uri="{FF2B5EF4-FFF2-40B4-BE49-F238E27FC236}">
                <a16:creationId xmlns:a16="http://schemas.microsoft.com/office/drawing/2014/main" id="{44F89B5B-DE34-B90F-8A24-62581F93EE3E}"/>
              </a:ext>
            </a:extLst>
          </p:cNvPr>
          <p:cNvSpPr txBox="1"/>
          <p:nvPr/>
        </p:nvSpPr>
        <p:spPr>
          <a:xfrm>
            <a:off x="1016700" y="3616550"/>
            <a:ext cx="8257302"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tab pos="7259638" algn="l"/>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&lt;p&gt;A simple two by two table&lt;/p&gt;</a:t>
            </a:r>
          </a:p>
          <a:p>
            <a:pPr marL="0" marR="0" lvl="0" indent="0" algn="l" defTabSz="457200" rtl="0" eaLnBrk="1" fontAlgn="auto" latinLnBrk="0" hangingPunct="1">
              <a:lnSpc>
                <a:spcPct val="100000"/>
              </a:lnSpc>
              <a:spcBef>
                <a:spcPts val="0"/>
              </a:spcBef>
              <a:spcAft>
                <a:spcPts val="0"/>
              </a:spcAft>
              <a:buClrTx/>
              <a:buSzTx/>
              <a:buFontTx/>
              <a:buNone/>
              <a:tabLst>
                <a:tab pos="7259638" algn="l"/>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&lt;table&gt;</a:t>
            </a:r>
          </a:p>
          <a:p>
            <a:pPr marL="0" marR="0" lvl="0" indent="0" algn="l" defTabSz="457200" rtl="0" eaLnBrk="1" fontAlgn="auto" latinLnBrk="0" hangingPunct="1">
              <a:lnSpc>
                <a:spcPct val="100000"/>
              </a:lnSpc>
              <a:spcBef>
                <a:spcPts val="0"/>
              </a:spcBef>
              <a:spcAft>
                <a:spcPts val="0"/>
              </a:spcAft>
              <a:buClrTx/>
              <a:buSzTx/>
              <a:buFontTx/>
              <a:buNone/>
              <a:tabLst>
                <a:tab pos="7259638" algn="l"/>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&lt;tr&gt;&lt;td&gt;1&lt;/td&gt;&lt;td&gt;2&lt;/td&gt;&lt;/tr&gt;</a:t>
            </a:r>
          </a:p>
          <a:p>
            <a:pPr marL="0" marR="0" lvl="0" indent="0" algn="l" defTabSz="457200" rtl="0" eaLnBrk="1" fontAlgn="auto" latinLnBrk="0" hangingPunct="1">
              <a:lnSpc>
                <a:spcPct val="100000"/>
              </a:lnSpc>
              <a:spcBef>
                <a:spcPts val="0"/>
              </a:spcBef>
              <a:spcAft>
                <a:spcPts val="0"/>
              </a:spcAft>
              <a:buClrTx/>
              <a:buSzTx/>
              <a:buFontTx/>
              <a:buNone/>
              <a:tabLst>
                <a:tab pos="7259638" algn="l"/>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&lt;tr&gt;&lt;td&gt;3&lt;/td&gt;&lt;td&gt;4&lt;/td&gt;&lt;/tr&gt;</a:t>
            </a:r>
          </a:p>
          <a:p>
            <a:pPr marL="0" marR="0" lvl="0" indent="0" algn="l" defTabSz="457200" rtl="0" eaLnBrk="1" fontAlgn="auto" latinLnBrk="0" hangingPunct="1">
              <a:lnSpc>
                <a:spcPct val="100000"/>
              </a:lnSpc>
              <a:spcBef>
                <a:spcPts val="0"/>
              </a:spcBef>
              <a:spcAft>
                <a:spcPts val="0"/>
              </a:spcAft>
              <a:buClrTx/>
              <a:buSzTx/>
              <a:buFontTx/>
              <a:buNone/>
              <a:tabLst>
                <a:tab pos="7259638" algn="l"/>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&lt;/table&gt;</a:t>
            </a:r>
          </a:p>
        </p:txBody>
      </p:sp>
      <p:sp>
        <p:nvSpPr>
          <p:cNvPr id="5" name="TextBox 4">
            <a:extLst>
              <a:ext uri="{FF2B5EF4-FFF2-40B4-BE49-F238E27FC236}">
                <a16:creationId xmlns:a16="http://schemas.microsoft.com/office/drawing/2014/main" id="{E7A1ACBE-253F-9875-07EE-A2F1B93FD122}"/>
              </a:ext>
            </a:extLst>
          </p:cNvPr>
          <p:cNvSpPr txBox="1"/>
          <p:nvPr/>
        </p:nvSpPr>
        <p:spPr>
          <a:xfrm>
            <a:off x="1016700" y="6063734"/>
            <a:ext cx="8257302"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&lt;table border="1"&gt;</a:t>
            </a:r>
          </a:p>
        </p:txBody>
      </p:sp>
    </p:spTree>
    <p:extLst>
      <p:ext uri="{BB962C8B-B14F-4D97-AF65-F5344CB8AC3E}">
        <p14:creationId xmlns:p14="http://schemas.microsoft.com/office/powerpoint/2010/main" val="25471563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B9021-808E-6780-F39E-46564033159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6C5DEDF-6E42-BE02-6DFF-5567292F74D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8049814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a:t>CSS, Requests, &amp; </a:t>
            </a:r>
            <a:br>
              <a:rPr lang="en-US" dirty="0"/>
            </a:br>
            <a:r>
              <a:rPr lang="en-US" dirty="0"/>
              <a:t>Beautiful Soup</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818298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8DAC63-D65C-54B3-8288-10A1DDF38CCC}"/>
              </a:ext>
            </a:extLst>
          </p:cNvPr>
          <p:cNvSpPr>
            <a:spLocks noGrp="1"/>
          </p:cNvSpPr>
          <p:nvPr>
            <p:ph type="title"/>
          </p:nvPr>
        </p:nvSpPr>
        <p:spPr/>
        <p:txBody>
          <a:bodyPr/>
          <a:lstStyle/>
          <a:p>
            <a:r>
              <a:rPr lang="en-US" dirty="0"/>
              <a:t>Cascading Style Sheets</a:t>
            </a:r>
          </a:p>
        </p:txBody>
      </p:sp>
      <p:sp>
        <p:nvSpPr>
          <p:cNvPr id="5" name="Text Placeholder 4">
            <a:extLst>
              <a:ext uri="{FF2B5EF4-FFF2-40B4-BE49-F238E27FC236}">
                <a16:creationId xmlns:a16="http://schemas.microsoft.com/office/drawing/2014/main" id="{B0394DE4-3493-E084-B34C-CBDCB70DA09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9295130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A59CD-018C-8584-E009-FAFB580D9F7C}"/>
              </a:ext>
            </a:extLst>
          </p:cNvPr>
          <p:cNvSpPr>
            <a:spLocks noGrp="1"/>
          </p:cNvSpPr>
          <p:nvPr>
            <p:ph type="title"/>
          </p:nvPr>
        </p:nvSpPr>
        <p:spPr/>
        <p:txBody>
          <a:bodyPr/>
          <a:lstStyle/>
          <a:p>
            <a:r>
              <a:rPr lang="en-US" dirty="0"/>
              <a:t>Cascading Style Sheets</a:t>
            </a:r>
          </a:p>
        </p:txBody>
      </p:sp>
      <p:sp>
        <p:nvSpPr>
          <p:cNvPr id="3" name="Content Placeholder 2">
            <a:extLst>
              <a:ext uri="{FF2B5EF4-FFF2-40B4-BE49-F238E27FC236}">
                <a16:creationId xmlns:a16="http://schemas.microsoft.com/office/drawing/2014/main" id="{E16179C7-E702-024A-FE2C-B2CC77BAE274}"/>
              </a:ext>
            </a:extLst>
          </p:cNvPr>
          <p:cNvSpPr>
            <a:spLocks noGrp="1"/>
          </p:cNvSpPr>
          <p:nvPr>
            <p:ph idx="1"/>
          </p:nvPr>
        </p:nvSpPr>
        <p:spPr>
          <a:xfrm>
            <a:off x="677334" y="1930401"/>
            <a:ext cx="8596668" cy="4762630"/>
          </a:xfrm>
        </p:spPr>
        <p:txBody>
          <a:bodyPr>
            <a:normAutofit lnSpcReduction="10000"/>
          </a:bodyPr>
          <a:lstStyle/>
          <a:p>
            <a:r>
              <a:rPr lang="en-US" dirty="0"/>
              <a:t>Cascading Style Sheets (CSS) are beyond the scope of this class, but we want to mention them as they are an integral part of the WWW today.</a:t>
            </a:r>
          </a:p>
          <a:p>
            <a:r>
              <a:rPr lang="en-US" dirty="0"/>
              <a:t>While HTML is mostly concerned about what the parts of the page are, CSS is another declarative language that focuses on how page elements should be rendered.</a:t>
            </a:r>
          </a:p>
          <a:p>
            <a:r>
              <a:rPr lang="en-US" dirty="0"/>
              <a:t>You can give CSS descriptors to an individual tag on a web page using the </a:t>
            </a:r>
            <a:r>
              <a:rPr lang="en-US" i="1" dirty="0"/>
              <a:t>style</a:t>
            </a:r>
            <a:r>
              <a:rPr lang="en-US" dirty="0"/>
              <a:t> attribute.</a:t>
            </a:r>
          </a:p>
          <a:p>
            <a:r>
              <a:rPr lang="en-US" dirty="0"/>
              <a:t>You can also set CSS descriptors for all occurrences of a specific tag in a separate CSS file that you would then tell the page to load in the &lt;head&gt; section.</a:t>
            </a:r>
          </a:p>
          <a:p>
            <a:r>
              <a:rPr lang="en-US" dirty="0"/>
              <a:t>As you look for information about HTML tags and attributes online, you will see many references to CSS as the two languages are closely intertwined.  Many of the things that you used to do with HTML attributes are done with CSS today.</a:t>
            </a:r>
          </a:p>
          <a:p>
            <a:endParaRPr lang="en-US" dirty="0"/>
          </a:p>
        </p:txBody>
      </p:sp>
    </p:spTree>
    <p:extLst>
      <p:ext uri="{BB962C8B-B14F-4D97-AF65-F5344CB8AC3E}">
        <p14:creationId xmlns:p14="http://schemas.microsoft.com/office/powerpoint/2010/main" val="42157695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FF9A0C7-877B-7147-B7A3-717F687A18F3}"/>
              </a:ext>
            </a:extLst>
          </p:cNvPr>
          <p:cNvSpPr>
            <a:spLocks noGrp="1"/>
          </p:cNvSpPr>
          <p:nvPr>
            <p:ph type="title"/>
          </p:nvPr>
        </p:nvSpPr>
        <p:spPr/>
        <p:txBody>
          <a:bodyPr/>
          <a:lstStyle/>
          <a:p>
            <a:r>
              <a:rPr lang="en-US" dirty="0"/>
              <a:t>The Power of CSS</a:t>
            </a:r>
          </a:p>
        </p:txBody>
      </p:sp>
      <p:sp>
        <p:nvSpPr>
          <p:cNvPr id="5" name="Content Placeholder 4">
            <a:extLst>
              <a:ext uri="{FF2B5EF4-FFF2-40B4-BE49-F238E27FC236}">
                <a16:creationId xmlns:a16="http://schemas.microsoft.com/office/drawing/2014/main" id="{5D317976-5A24-A16B-FF8E-104E5E784D5D}"/>
              </a:ext>
            </a:extLst>
          </p:cNvPr>
          <p:cNvSpPr>
            <a:spLocks noGrp="1"/>
          </p:cNvSpPr>
          <p:nvPr>
            <p:ph idx="1"/>
          </p:nvPr>
        </p:nvSpPr>
        <p:spPr/>
        <p:txBody>
          <a:bodyPr/>
          <a:lstStyle/>
          <a:p>
            <a:r>
              <a:rPr lang="en-US" dirty="0"/>
              <a:t>If you want to see some examples of what can be done to the same HTML page with different CSS instructions visit:</a:t>
            </a:r>
          </a:p>
          <a:p>
            <a:endParaRPr lang="en-US" dirty="0"/>
          </a:p>
          <a:p>
            <a:pPr marL="0" indent="0" algn="ctr">
              <a:buNone/>
            </a:pPr>
            <a:r>
              <a:rPr lang="en-US" dirty="0">
                <a:hlinkClick r:id="rId2"/>
              </a:rPr>
              <a:t>https://csszengarden.com/</a:t>
            </a:r>
            <a:endParaRPr lang="en-US" dirty="0"/>
          </a:p>
          <a:p>
            <a:endParaRPr lang="en-US" dirty="0"/>
          </a:p>
          <a:p>
            <a:r>
              <a:rPr lang="en-US" dirty="0"/>
              <a:t>This site has many examples of the exact same content with different CSS applied.</a:t>
            </a:r>
          </a:p>
        </p:txBody>
      </p:sp>
    </p:spTree>
    <p:extLst>
      <p:ext uri="{BB962C8B-B14F-4D97-AF65-F5344CB8AC3E}">
        <p14:creationId xmlns:p14="http://schemas.microsoft.com/office/powerpoint/2010/main" val="22577936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79C73-F741-03D6-0AAC-4D0C72F7873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33BB5F0-62C7-38EE-65BA-15CB02EE4C4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631385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ED08855-DD86-6688-04DD-4BF3E5ED8917}"/>
              </a:ext>
            </a:extLst>
          </p:cNvPr>
          <p:cNvSpPr>
            <a:spLocks noGrp="1"/>
          </p:cNvSpPr>
          <p:nvPr>
            <p:ph type="title"/>
          </p:nvPr>
        </p:nvSpPr>
        <p:spPr/>
        <p:txBody>
          <a:bodyPr/>
          <a:lstStyle/>
          <a:p>
            <a:r>
              <a:rPr lang="en-US" dirty="0"/>
              <a:t>Requests</a:t>
            </a:r>
          </a:p>
        </p:txBody>
      </p:sp>
      <p:sp>
        <p:nvSpPr>
          <p:cNvPr id="5" name="Text Placeholder 4">
            <a:extLst>
              <a:ext uri="{FF2B5EF4-FFF2-40B4-BE49-F238E27FC236}">
                <a16:creationId xmlns:a16="http://schemas.microsoft.com/office/drawing/2014/main" id="{8E9C84F7-05A1-C91F-84E2-53EC6B71195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8281006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F7617-7FE8-B529-9CDB-14A9130B4AAC}"/>
              </a:ext>
            </a:extLst>
          </p:cNvPr>
          <p:cNvSpPr>
            <a:spLocks noGrp="1"/>
          </p:cNvSpPr>
          <p:nvPr>
            <p:ph type="title"/>
          </p:nvPr>
        </p:nvSpPr>
        <p:spPr/>
        <p:txBody>
          <a:bodyPr/>
          <a:lstStyle/>
          <a:p>
            <a:r>
              <a:rPr lang="en-US" dirty="0"/>
              <a:t>The Requests Library</a:t>
            </a:r>
          </a:p>
        </p:txBody>
      </p:sp>
      <p:sp>
        <p:nvSpPr>
          <p:cNvPr id="3" name="Content Placeholder 2">
            <a:extLst>
              <a:ext uri="{FF2B5EF4-FFF2-40B4-BE49-F238E27FC236}">
                <a16:creationId xmlns:a16="http://schemas.microsoft.com/office/drawing/2014/main" id="{EE88B1AB-D49A-5727-756D-017D91CA2423}"/>
              </a:ext>
            </a:extLst>
          </p:cNvPr>
          <p:cNvSpPr>
            <a:spLocks noGrp="1"/>
          </p:cNvSpPr>
          <p:nvPr>
            <p:ph idx="1"/>
          </p:nvPr>
        </p:nvSpPr>
        <p:spPr>
          <a:xfrm>
            <a:off x="677334" y="1930401"/>
            <a:ext cx="8596668" cy="4715496"/>
          </a:xfrm>
        </p:spPr>
        <p:txBody>
          <a:bodyPr/>
          <a:lstStyle/>
          <a:p>
            <a:r>
              <a:rPr lang="en-US" dirty="0"/>
              <a:t>Now that we understand a little of how the web works, what a URL is, and how HTML documents are structured, it's to figure out how to read them from a Python program.</a:t>
            </a:r>
          </a:p>
          <a:p>
            <a:r>
              <a:rPr lang="en-US" dirty="0"/>
              <a:t>To start, we need to be able to request and download content from URLs.</a:t>
            </a:r>
          </a:p>
          <a:p>
            <a:r>
              <a:rPr lang="en-US" dirty="0"/>
              <a:t>To do this, we'll be using the Requests library. (</a:t>
            </a:r>
            <a:r>
              <a:rPr lang="en-US" dirty="0">
                <a:hlinkClick r:id="rId2"/>
              </a:rPr>
              <a:t>https://requests.readthedocs.io/en/latest/</a:t>
            </a:r>
            <a:r>
              <a:rPr lang="en-US" dirty="0"/>
              <a:t>) </a:t>
            </a:r>
          </a:p>
          <a:p>
            <a:r>
              <a:rPr lang="en-US" dirty="0"/>
              <a:t>This is an external library so we'll need to install it</a:t>
            </a:r>
          </a:p>
          <a:p>
            <a:endParaRPr lang="en-US" dirty="0"/>
          </a:p>
          <a:p>
            <a:r>
              <a:rPr lang="en-US" dirty="0"/>
              <a:t>Then to use it, we just import the library into our scripts</a:t>
            </a:r>
          </a:p>
          <a:p>
            <a:endParaRPr lang="en-US" dirty="0"/>
          </a:p>
          <a:p>
            <a:endParaRPr lang="en-US" dirty="0"/>
          </a:p>
          <a:p>
            <a:endParaRPr lang="en-US" dirty="0"/>
          </a:p>
        </p:txBody>
      </p:sp>
      <p:sp>
        <p:nvSpPr>
          <p:cNvPr id="4" name="TextBox 3">
            <a:extLst>
              <a:ext uri="{FF2B5EF4-FFF2-40B4-BE49-F238E27FC236}">
                <a16:creationId xmlns:a16="http://schemas.microsoft.com/office/drawing/2014/main" id="{F5FDD27A-7BC0-49F8-854E-2CFA2E5CF548}"/>
              </a:ext>
            </a:extLst>
          </p:cNvPr>
          <p:cNvSpPr txBox="1"/>
          <p:nvPr/>
        </p:nvSpPr>
        <p:spPr>
          <a:xfrm>
            <a:off x="1016700" y="4866529"/>
            <a:ext cx="8257302"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pip install requests</a:t>
            </a:r>
          </a:p>
        </p:txBody>
      </p:sp>
      <p:sp>
        <p:nvSpPr>
          <p:cNvPr id="5" name="TextBox 4">
            <a:extLst>
              <a:ext uri="{FF2B5EF4-FFF2-40B4-BE49-F238E27FC236}">
                <a16:creationId xmlns:a16="http://schemas.microsoft.com/office/drawing/2014/main" id="{B786CE8B-E3FE-28E7-F0F9-0B5E9B700E96}"/>
              </a:ext>
            </a:extLst>
          </p:cNvPr>
          <p:cNvSpPr txBox="1"/>
          <p:nvPr/>
        </p:nvSpPr>
        <p:spPr>
          <a:xfrm>
            <a:off x="1016700" y="5716513"/>
            <a:ext cx="8257302"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import requests</a:t>
            </a:r>
          </a:p>
        </p:txBody>
      </p:sp>
    </p:spTree>
    <p:extLst>
      <p:ext uri="{BB962C8B-B14F-4D97-AF65-F5344CB8AC3E}">
        <p14:creationId xmlns:p14="http://schemas.microsoft.com/office/powerpoint/2010/main" val="4168278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6322F-D51B-F02A-525E-DEBF084583B0}"/>
              </a:ext>
            </a:extLst>
          </p:cNvPr>
          <p:cNvSpPr>
            <a:spLocks noGrp="1"/>
          </p:cNvSpPr>
          <p:nvPr>
            <p:ph type="title"/>
          </p:nvPr>
        </p:nvSpPr>
        <p:spPr/>
        <p:txBody>
          <a:bodyPr/>
          <a:lstStyle/>
          <a:p>
            <a:r>
              <a:rPr lang="en-US" dirty="0"/>
              <a:t>Tags</a:t>
            </a:r>
          </a:p>
        </p:txBody>
      </p:sp>
      <p:sp>
        <p:nvSpPr>
          <p:cNvPr id="3" name="Content Placeholder 2">
            <a:extLst>
              <a:ext uri="{FF2B5EF4-FFF2-40B4-BE49-F238E27FC236}">
                <a16:creationId xmlns:a16="http://schemas.microsoft.com/office/drawing/2014/main" id="{567BCBB0-1E5E-E294-7574-4536DBDBC6D9}"/>
              </a:ext>
            </a:extLst>
          </p:cNvPr>
          <p:cNvSpPr>
            <a:spLocks noGrp="1"/>
          </p:cNvSpPr>
          <p:nvPr>
            <p:ph idx="1"/>
          </p:nvPr>
        </p:nvSpPr>
        <p:spPr/>
        <p:txBody>
          <a:bodyPr/>
          <a:lstStyle/>
          <a:p>
            <a:r>
              <a:rPr lang="en-US" dirty="0"/>
              <a:t>In HTML, everything in the document is enclosed in tags.</a:t>
            </a:r>
          </a:p>
          <a:p>
            <a:r>
              <a:rPr lang="en-US" dirty="0"/>
              <a:t>The tags describe what the material they contain is supposed to be.</a:t>
            </a:r>
          </a:p>
          <a:p>
            <a:pPr lvl="1"/>
            <a:r>
              <a:rPr lang="en-US" dirty="0"/>
              <a:t>Parts of the document – i.e. head, body, footer, anchor point</a:t>
            </a:r>
          </a:p>
          <a:p>
            <a:pPr lvl="1"/>
            <a:r>
              <a:rPr lang="en-US" dirty="0"/>
              <a:t>Types of text – i.e. header, paragraph</a:t>
            </a:r>
          </a:p>
          <a:p>
            <a:pPr lvl="1"/>
            <a:r>
              <a:rPr lang="en-US" dirty="0"/>
              <a:t>Other components – i.e. images, horizontal lines</a:t>
            </a:r>
          </a:p>
          <a:p>
            <a:pPr lvl="1"/>
            <a:r>
              <a:rPr lang="en-US" dirty="0"/>
              <a:t>Some style guides – i.e. emphasis, strong, line breaks</a:t>
            </a:r>
          </a:p>
          <a:p>
            <a:r>
              <a:rPr lang="en-US" dirty="0"/>
              <a:t>There is typically an opening tag and a closing tag for each element</a:t>
            </a:r>
          </a:p>
          <a:p>
            <a:pPr lvl="1"/>
            <a:r>
              <a:rPr lang="en-US" dirty="0"/>
              <a:t>You can think of these like opening and closing parentheses surrounding the object</a:t>
            </a:r>
          </a:p>
        </p:txBody>
      </p:sp>
    </p:spTree>
    <p:extLst>
      <p:ext uri="{BB962C8B-B14F-4D97-AF65-F5344CB8AC3E}">
        <p14:creationId xmlns:p14="http://schemas.microsoft.com/office/powerpoint/2010/main" val="1881729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A4353-C94D-E66C-D833-359D12D3AF87}"/>
              </a:ext>
            </a:extLst>
          </p:cNvPr>
          <p:cNvSpPr>
            <a:spLocks noGrp="1"/>
          </p:cNvSpPr>
          <p:nvPr>
            <p:ph type="title"/>
          </p:nvPr>
        </p:nvSpPr>
        <p:spPr/>
        <p:txBody>
          <a:bodyPr/>
          <a:lstStyle/>
          <a:p>
            <a:r>
              <a:rPr lang="en-US" dirty="0"/>
              <a:t>A basic request</a:t>
            </a:r>
          </a:p>
        </p:txBody>
      </p:sp>
      <p:sp>
        <p:nvSpPr>
          <p:cNvPr id="3" name="Content Placeholder 2">
            <a:extLst>
              <a:ext uri="{FF2B5EF4-FFF2-40B4-BE49-F238E27FC236}">
                <a16:creationId xmlns:a16="http://schemas.microsoft.com/office/drawing/2014/main" id="{17851522-B396-5DBA-CE56-C54A8579F7C7}"/>
              </a:ext>
            </a:extLst>
          </p:cNvPr>
          <p:cNvSpPr>
            <a:spLocks noGrp="1"/>
          </p:cNvSpPr>
          <p:nvPr>
            <p:ph idx="1"/>
          </p:nvPr>
        </p:nvSpPr>
        <p:spPr/>
        <p:txBody>
          <a:bodyPr/>
          <a:lstStyle/>
          <a:p>
            <a:r>
              <a:rPr lang="en-US" dirty="0"/>
              <a:t>In this class, we'll only be making simple GET requests.  </a:t>
            </a:r>
          </a:p>
          <a:p>
            <a:r>
              <a:rPr lang="en-US" dirty="0"/>
              <a:t>To do that, we use the Requests library's </a:t>
            </a:r>
            <a:r>
              <a:rPr lang="en-US" i="1" dirty="0"/>
              <a:t>get() </a:t>
            </a:r>
            <a:r>
              <a:rPr lang="en-US" dirty="0"/>
              <a:t>function</a:t>
            </a:r>
          </a:p>
          <a:p>
            <a:endParaRPr lang="en-US" sz="3200" dirty="0"/>
          </a:p>
          <a:p>
            <a:pPr lvl="1"/>
            <a:r>
              <a:rPr lang="en-US" dirty="0"/>
              <a:t>If we wanted to do a POST request, we'd use the </a:t>
            </a:r>
            <a:r>
              <a:rPr lang="en-US" i="1" dirty="0"/>
              <a:t>post() </a:t>
            </a:r>
            <a:r>
              <a:rPr lang="en-US" dirty="0"/>
              <a:t>function</a:t>
            </a:r>
          </a:p>
          <a:p>
            <a:r>
              <a:rPr lang="en-US" dirty="0"/>
              <a:t>This returns a request object which, in the code above, is bound to the </a:t>
            </a:r>
            <a:r>
              <a:rPr lang="en-US" i="1" dirty="0"/>
              <a:t>response</a:t>
            </a:r>
            <a:r>
              <a:rPr lang="en-US" dirty="0"/>
              <a:t> name.</a:t>
            </a:r>
          </a:p>
        </p:txBody>
      </p:sp>
      <p:sp>
        <p:nvSpPr>
          <p:cNvPr id="4" name="TextBox 3">
            <a:extLst>
              <a:ext uri="{FF2B5EF4-FFF2-40B4-BE49-F238E27FC236}">
                <a16:creationId xmlns:a16="http://schemas.microsoft.com/office/drawing/2014/main" id="{3495FDC8-5289-6A1E-DD13-121076CA63A6}"/>
              </a:ext>
            </a:extLst>
          </p:cNvPr>
          <p:cNvSpPr txBox="1"/>
          <p:nvPr/>
        </p:nvSpPr>
        <p:spPr>
          <a:xfrm>
            <a:off x="1016700" y="2782669"/>
            <a:ext cx="8257302"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URL = 'https://cs111.byu.edu'</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response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requests.get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(URL)</a:t>
            </a:r>
          </a:p>
        </p:txBody>
      </p:sp>
    </p:spTree>
    <p:extLst>
      <p:ext uri="{BB962C8B-B14F-4D97-AF65-F5344CB8AC3E}">
        <p14:creationId xmlns:p14="http://schemas.microsoft.com/office/powerpoint/2010/main" val="4824298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EE1E9-62E9-AB3C-98A6-1BFB850DEC00}"/>
              </a:ext>
            </a:extLst>
          </p:cNvPr>
          <p:cNvSpPr>
            <a:spLocks noGrp="1"/>
          </p:cNvSpPr>
          <p:nvPr>
            <p:ph type="title"/>
          </p:nvPr>
        </p:nvSpPr>
        <p:spPr/>
        <p:txBody>
          <a:bodyPr/>
          <a:lstStyle/>
          <a:p>
            <a:r>
              <a:rPr lang="en-US" dirty="0"/>
              <a:t>Checking the response code</a:t>
            </a:r>
          </a:p>
        </p:txBody>
      </p:sp>
      <p:sp>
        <p:nvSpPr>
          <p:cNvPr id="3" name="Content Placeholder 2">
            <a:extLst>
              <a:ext uri="{FF2B5EF4-FFF2-40B4-BE49-F238E27FC236}">
                <a16:creationId xmlns:a16="http://schemas.microsoft.com/office/drawing/2014/main" id="{8129C48B-8DBB-4624-24AD-F228A3613BAB}"/>
              </a:ext>
            </a:extLst>
          </p:cNvPr>
          <p:cNvSpPr>
            <a:spLocks noGrp="1"/>
          </p:cNvSpPr>
          <p:nvPr>
            <p:ph idx="1"/>
          </p:nvPr>
        </p:nvSpPr>
        <p:spPr/>
        <p:txBody>
          <a:bodyPr/>
          <a:lstStyle/>
          <a:p>
            <a:r>
              <a:rPr lang="en-US" dirty="0"/>
              <a:t>When we get our request object, one of the first things we should do is check the status code.</a:t>
            </a:r>
          </a:p>
          <a:p>
            <a:pPr lvl="1"/>
            <a:r>
              <a:rPr lang="en-US" dirty="0"/>
              <a:t>If we got a 200, everything is fine and we can continue</a:t>
            </a:r>
          </a:p>
          <a:p>
            <a:pPr lvl="1"/>
            <a:r>
              <a:rPr lang="en-US" dirty="0"/>
              <a:t>Anything else and we have some sort of error</a:t>
            </a:r>
          </a:p>
          <a:p>
            <a:r>
              <a:rPr lang="en-US" dirty="0"/>
              <a:t>The request object has a </a:t>
            </a:r>
            <a:r>
              <a:rPr lang="en-US" i="1" dirty="0" err="1"/>
              <a:t>status_code</a:t>
            </a:r>
            <a:r>
              <a:rPr lang="en-US" dirty="0"/>
              <a:t> attribute</a:t>
            </a:r>
          </a:p>
          <a:p>
            <a:endParaRPr lang="en-US" sz="1400" dirty="0"/>
          </a:p>
          <a:p>
            <a:endParaRPr lang="en-US" sz="1400" dirty="0"/>
          </a:p>
          <a:p>
            <a:r>
              <a:rPr lang="en-US" dirty="0"/>
              <a:t>We can check the status codes against the values we know, or we can use the names in the </a:t>
            </a:r>
            <a:r>
              <a:rPr lang="en-US" dirty="0" err="1"/>
              <a:t>requests.codes</a:t>
            </a:r>
            <a:r>
              <a:rPr lang="en-US" dirty="0"/>
              <a:t> attribute</a:t>
            </a:r>
          </a:p>
          <a:p>
            <a:pPr lvl="1"/>
            <a:r>
              <a:rPr lang="en-US" dirty="0"/>
              <a:t>The most common ones we'll be checking are </a:t>
            </a:r>
            <a:r>
              <a:rPr lang="en-US" dirty="0" err="1"/>
              <a:t>requests.codes.ok</a:t>
            </a:r>
            <a:r>
              <a:rPr lang="en-US" dirty="0"/>
              <a:t> (200) and </a:t>
            </a:r>
            <a:r>
              <a:rPr lang="en-US" dirty="0" err="1"/>
              <a:t>requests.codes.not_found</a:t>
            </a:r>
            <a:r>
              <a:rPr lang="en-US" dirty="0"/>
              <a:t> (404)</a:t>
            </a:r>
          </a:p>
        </p:txBody>
      </p:sp>
      <p:sp>
        <p:nvSpPr>
          <p:cNvPr id="4" name="TextBox 3">
            <a:extLst>
              <a:ext uri="{FF2B5EF4-FFF2-40B4-BE49-F238E27FC236}">
                <a16:creationId xmlns:a16="http://schemas.microsoft.com/office/drawing/2014/main" id="{FE14AD47-8821-D02D-9C7E-F0FEAC066C5D}"/>
              </a:ext>
            </a:extLst>
          </p:cNvPr>
          <p:cNvSpPr txBox="1"/>
          <p:nvPr/>
        </p:nvSpPr>
        <p:spPr>
          <a:xfrm>
            <a:off x="1016700" y="3901041"/>
            <a:ext cx="8257302"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&gt;&gt;&gt;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response.status_code</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200</a:t>
            </a:r>
          </a:p>
        </p:txBody>
      </p:sp>
      <p:sp>
        <p:nvSpPr>
          <p:cNvPr id="5" name="TextBox 4">
            <a:extLst>
              <a:ext uri="{FF2B5EF4-FFF2-40B4-BE49-F238E27FC236}">
                <a16:creationId xmlns:a16="http://schemas.microsoft.com/office/drawing/2014/main" id="{91EE1889-D26D-8632-8C1D-AB0B6EB547E4}"/>
              </a:ext>
            </a:extLst>
          </p:cNvPr>
          <p:cNvSpPr txBox="1"/>
          <p:nvPr/>
        </p:nvSpPr>
        <p:spPr>
          <a:xfrm>
            <a:off x="1016700" y="5962942"/>
            <a:ext cx="8257302"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&gt;&gt;&gt;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response.status_code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requests.codes.ok</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True</a:t>
            </a:r>
          </a:p>
        </p:txBody>
      </p:sp>
    </p:spTree>
    <p:extLst>
      <p:ext uri="{BB962C8B-B14F-4D97-AF65-F5344CB8AC3E}">
        <p14:creationId xmlns:p14="http://schemas.microsoft.com/office/powerpoint/2010/main" val="41860575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2CFF8-074C-16CB-5214-E846523908A8}"/>
              </a:ext>
            </a:extLst>
          </p:cNvPr>
          <p:cNvSpPr>
            <a:spLocks noGrp="1"/>
          </p:cNvSpPr>
          <p:nvPr>
            <p:ph type="title"/>
          </p:nvPr>
        </p:nvSpPr>
        <p:spPr>
          <a:xfrm>
            <a:off x="677334" y="609601"/>
            <a:ext cx="8596668" cy="1320800"/>
          </a:xfrm>
        </p:spPr>
        <p:txBody>
          <a:bodyPr/>
          <a:lstStyle/>
          <a:p>
            <a:r>
              <a:rPr lang="en-US" dirty="0"/>
              <a:t>Response Content</a:t>
            </a:r>
          </a:p>
        </p:txBody>
      </p:sp>
      <p:sp>
        <p:nvSpPr>
          <p:cNvPr id="3" name="Content Placeholder 2">
            <a:extLst>
              <a:ext uri="{FF2B5EF4-FFF2-40B4-BE49-F238E27FC236}">
                <a16:creationId xmlns:a16="http://schemas.microsoft.com/office/drawing/2014/main" id="{107E5ECC-5958-0811-9F1C-511983053AFA}"/>
              </a:ext>
            </a:extLst>
          </p:cNvPr>
          <p:cNvSpPr>
            <a:spLocks noGrp="1"/>
          </p:cNvSpPr>
          <p:nvPr>
            <p:ph idx="1"/>
          </p:nvPr>
        </p:nvSpPr>
        <p:spPr/>
        <p:txBody>
          <a:bodyPr/>
          <a:lstStyle/>
          <a:p>
            <a:r>
              <a:rPr lang="en-US" dirty="0"/>
              <a:t>The content returned in the response can be accessed in a variety of ways.</a:t>
            </a:r>
          </a:p>
          <a:p>
            <a:r>
              <a:rPr lang="en-US" dirty="0"/>
              <a:t>The </a:t>
            </a:r>
            <a:r>
              <a:rPr lang="en-US" i="1" dirty="0"/>
              <a:t>.text </a:t>
            </a:r>
            <a:r>
              <a:rPr lang="en-US" dirty="0"/>
              <a:t>attribute provides the text representation of the resource.  For a text file like an HTML file, it will just be the contents</a:t>
            </a:r>
          </a:p>
          <a:p>
            <a:endParaRPr lang="en-US" dirty="0"/>
          </a:p>
          <a:p>
            <a:endParaRPr lang="en-US" dirty="0"/>
          </a:p>
          <a:p>
            <a:endParaRPr lang="en-US" dirty="0"/>
          </a:p>
          <a:p>
            <a:endParaRPr lang="en-US" dirty="0"/>
          </a:p>
          <a:p>
            <a:r>
              <a:rPr lang="en-US" dirty="0"/>
              <a:t>The </a:t>
            </a:r>
            <a:r>
              <a:rPr lang="en-US" i="1" dirty="0"/>
              <a:t>.content </a:t>
            </a:r>
            <a:r>
              <a:rPr lang="en-US" dirty="0"/>
              <a:t>attribute provides the data in its binary form.  This is useful when downloading non-text resources such as images.</a:t>
            </a:r>
          </a:p>
        </p:txBody>
      </p:sp>
      <p:sp>
        <p:nvSpPr>
          <p:cNvPr id="4" name="TextBox 3">
            <a:extLst>
              <a:ext uri="{FF2B5EF4-FFF2-40B4-BE49-F238E27FC236}">
                <a16:creationId xmlns:a16="http://schemas.microsoft.com/office/drawing/2014/main" id="{2696C204-9767-148B-9682-3FC6E2370FA2}"/>
              </a:ext>
            </a:extLst>
          </p:cNvPr>
          <p:cNvSpPr txBox="1"/>
          <p:nvPr/>
        </p:nvSpPr>
        <p:spPr>
          <a:xfrm>
            <a:off x="1016700" y="3358405"/>
            <a:ext cx="8257302"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&gt;&gt;&gt; print(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response.text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&lt;!DOCTYPE html&gt;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&lt;html class="h-full" lang="</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&lt;head&gt;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p:txBody>
      </p:sp>
    </p:spTree>
    <p:extLst>
      <p:ext uri="{BB962C8B-B14F-4D97-AF65-F5344CB8AC3E}">
        <p14:creationId xmlns:p14="http://schemas.microsoft.com/office/powerpoint/2010/main" val="13976762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66AA3-EAB3-B0C1-9A26-A0FD9C23535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D26BCF4-3FEC-333A-2E9B-028F9274553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384043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9934059-2C82-C054-E5A5-E3A1055E7171}"/>
              </a:ext>
            </a:extLst>
          </p:cNvPr>
          <p:cNvSpPr>
            <a:spLocks noGrp="1"/>
          </p:cNvSpPr>
          <p:nvPr>
            <p:ph type="title"/>
          </p:nvPr>
        </p:nvSpPr>
        <p:spPr/>
        <p:txBody>
          <a:bodyPr/>
          <a:lstStyle/>
          <a:p>
            <a:br>
              <a:rPr lang="en-US" dirty="0"/>
            </a:br>
            <a:r>
              <a:rPr lang="en-US" dirty="0"/>
              <a:t>HTML Document Structure</a:t>
            </a:r>
          </a:p>
        </p:txBody>
      </p:sp>
      <p:sp>
        <p:nvSpPr>
          <p:cNvPr id="5" name="Text Placeholder 4">
            <a:extLst>
              <a:ext uri="{FF2B5EF4-FFF2-40B4-BE49-F238E27FC236}">
                <a16:creationId xmlns:a16="http://schemas.microsoft.com/office/drawing/2014/main" id="{4CF57F86-F13E-F918-E42E-704B04D7554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594978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672E1-F214-0782-8E73-04582D9E0FBC}"/>
              </a:ext>
            </a:extLst>
          </p:cNvPr>
          <p:cNvSpPr>
            <a:spLocks noGrp="1"/>
          </p:cNvSpPr>
          <p:nvPr>
            <p:ph type="title"/>
          </p:nvPr>
        </p:nvSpPr>
        <p:spPr/>
        <p:txBody>
          <a:bodyPr/>
          <a:lstStyle/>
          <a:p>
            <a:r>
              <a:rPr lang="en-US" dirty="0"/>
              <a:t>A simple HTML document</a:t>
            </a:r>
          </a:p>
        </p:txBody>
      </p:sp>
      <p:sp>
        <p:nvSpPr>
          <p:cNvPr id="3" name="Content Placeholder 2">
            <a:extLst>
              <a:ext uri="{FF2B5EF4-FFF2-40B4-BE49-F238E27FC236}">
                <a16:creationId xmlns:a16="http://schemas.microsoft.com/office/drawing/2014/main" id="{E57D7B7E-59E4-B9C1-D815-7A386F38BAA0}"/>
              </a:ext>
            </a:extLst>
          </p:cNvPr>
          <p:cNvSpPr>
            <a:spLocks noGrp="1"/>
          </p:cNvSpPr>
          <p:nvPr>
            <p:ph idx="1"/>
          </p:nvPr>
        </p:nvSpPr>
        <p:spPr>
          <a:xfrm>
            <a:off x="677334" y="5346719"/>
            <a:ext cx="8596668" cy="1101215"/>
          </a:xfrm>
        </p:spPr>
        <p:txBody>
          <a:bodyPr/>
          <a:lstStyle/>
          <a:p>
            <a:r>
              <a:rPr lang="en-US" dirty="0"/>
              <a:t>The document has structure.</a:t>
            </a:r>
          </a:p>
          <a:p>
            <a:r>
              <a:rPr lang="en-US" dirty="0"/>
              <a:t>How could we represent it?</a:t>
            </a:r>
          </a:p>
        </p:txBody>
      </p:sp>
      <p:sp>
        <p:nvSpPr>
          <p:cNvPr id="5" name="TextBox 4">
            <a:extLst>
              <a:ext uri="{FF2B5EF4-FFF2-40B4-BE49-F238E27FC236}">
                <a16:creationId xmlns:a16="http://schemas.microsoft.com/office/drawing/2014/main" id="{C2CA11C1-4169-76B7-371A-A4C182B9ED67}"/>
              </a:ext>
            </a:extLst>
          </p:cNvPr>
          <p:cNvSpPr txBox="1"/>
          <p:nvPr/>
        </p:nvSpPr>
        <p:spPr>
          <a:xfrm>
            <a:off x="1000542" y="1930400"/>
            <a:ext cx="8273460" cy="341632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&lt;html&gt;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&lt;head&gt;</a:t>
            </a:r>
            <a:b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b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&lt;title&gt;Hello world!&lt;/title&gt;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&lt;/head&gt;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&lt;body&gt;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&lt;h1&gt;Hello world!&lt;/h1&gt;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&lt;p&gt;This is a simple &lt;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&gt;Hello World&lt;/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 web page.&lt;/p&gt;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&lt;p&gt;This paragraph has a link to the &lt;a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href</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="https://cs111.byu.edu"&gt;CS 111 Homepage&lt;/a&gt; in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it.&lt;/p&gt;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&lt;/body&gt;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&lt;/html&gt;</a:t>
            </a:r>
          </a:p>
        </p:txBody>
      </p:sp>
    </p:spTree>
    <p:extLst>
      <p:ext uri="{BB962C8B-B14F-4D97-AF65-F5344CB8AC3E}">
        <p14:creationId xmlns:p14="http://schemas.microsoft.com/office/powerpoint/2010/main" val="2134363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A09D8-9F0D-56E1-D750-111696C6778B}"/>
              </a:ext>
            </a:extLst>
          </p:cNvPr>
          <p:cNvSpPr>
            <a:spLocks noGrp="1"/>
          </p:cNvSpPr>
          <p:nvPr>
            <p:ph type="title"/>
          </p:nvPr>
        </p:nvSpPr>
        <p:spPr/>
        <p:txBody>
          <a:bodyPr/>
          <a:lstStyle/>
          <a:p>
            <a:r>
              <a:rPr lang="en-US" dirty="0"/>
              <a:t>A Tree!</a:t>
            </a:r>
          </a:p>
        </p:txBody>
      </p:sp>
      <p:sp>
        <p:nvSpPr>
          <p:cNvPr id="3" name="Content Placeholder 2">
            <a:extLst>
              <a:ext uri="{FF2B5EF4-FFF2-40B4-BE49-F238E27FC236}">
                <a16:creationId xmlns:a16="http://schemas.microsoft.com/office/drawing/2014/main" id="{D9F58313-1969-20E3-9A92-40AC14B9F00A}"/>
              </a:ext>
            </a:extLst>
          </p:cNvPr>
          <p:cNvSpPr>
            <a:spLocks noGrp="1"/>
          </p:cNvSpPr>
          <p:nvPr>
            <p:ph idx="1"/>
          </p:nvPr>
        </p:nvSpPr>
        <p:spPr>
          <a:xfrm>
            <a:off x="677334" y="5511692"/>
            <a:ext cx="4702623" cy="1105924"/>
          </a:xfrm>
        </p:spPr>
        <p:txBody>
          <a:bodyPr/>
          <a:lstStyle/>
          <a:p>
            <a:r>
              <a:rPr lang="en-US" dirty="0"/>
              <a:t>The tree structure that represents a web page is called the Document Object Model (DOM).</a:t>
            </a:r>
          </a:p>
        </p:txBody>
      </p:sp>
      <p:sp>
        <p:nvSpPr>
          <p:cNvPr id="4" name="Rectangle 3">
            <a:extLst>
              <a:ext uri="{FF2B5EF4-FFF2-40B4-BE49-F238E27FC236}">
                <a16:creationId xmlns:a16="http://schemas.microsoft.com/office/drawing/2014/main" id="{BFAD668F-3DAB-5F9B-F603-13CB6BC27064}"/>
              </a:ext>
            </a:extLst>
          </p:cNvPr>
          <p:cNvSpPr/>
          <p:nvPr/>
        </p:nvSpPr>
        <p:spPr>
          <a:xfrm>
            <a:off x="4779390" y="1300310"/>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&lt;html&gt;</a:t>
            </a:r>
          </a:p>
        </p:txBody>
      </p:sp>
      <p:grpSp>
        <p:nvGrpSpPr>
          <p:cNvPr id="134" name="Group 133">
            <a:extLst>
              <a:ext uri="{FF2B5EF4-FFF2-40B4-BE49-F238E27FC236}">
                <a16:creationId xmlns:a16="http://schemas.microsoft.com/office/drawing/2014/main" id="{8D7A194B-941D-2E9D-15F9-8BCF5BD7DA52}"/>
              </a:ext>
            </a:extLst>
          </p:cNvPr>
          <p:cNvGrpSpPr/>
          <p:nvPr/>
        </p:nvGrpSpPr>
        <p:grpSpPr>
          <a:xfrm>
            <a:off x="1236483" y="2178101"/>
            <a:ext cx="6283750" cy="471340"/>
            <a:chOff x="1236483" y="2133600"/>
            <a:chExt cx="6283750" cy="471340"/>
          </a:xfrm>
        </p:grpSpPr>
        <p:sp>
          <p:nvSpPr>
            <p:cNvPr id="5" name="Rectangle 4">
              <a:extLst>
                <a:ext uri="{FF2B5EF4-FFF2-40B4-BE49-F238E27FC236}">
                  <a16:creationId xmlns:a16="http://schemas.microsoft.com/office/drawing/2014/main" id="{2CA796DA-9CAC-0573-E238-3A4DF54DDB48}"/>
                </a:ext>
              </a:extLst>
            </p:cNvPr>
            <p:cNvSpPr/>
            <p:nvPr/>
          </p:nvSpPr>
          <p:spPr>
            <a:xfrm>
              <a:off x="1236483" y="2133600"/>
              <a:ext cx="101652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&lt;head&gt;</a:t>
              </a:r>
            </a:p>
          </p:txBody>
        </p:sp>
        <p:sp>
          <p:nvSpPr>
            <p:cNvPr id="6" name="Rectangle 5">
              <a:extLst>
                <a:ext uri="{FF2B5EF4-FFF2-40B4-BE49-F238E27FC236}">
                  <a16:creationId xmlns:a16="http://schemas.microsoft.com/office/drawing/2014/main" id="{AE0C9ED0-A186-DD35-CE0E-A6040A82E110}"/>
                </a:ext>
              </a:extLst>
            </p:cNvPr>
            <p:cNvSpPr/>
            <p:nvPr/>
          </p:nvSpPr>
          <p:spPr>
            <a:xfrm>
              <a:off x="6429866" y="2133600"/>
              <a:ext cx="1090367"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&lt;body&gt;</a:t>
              </a:r>
            </a:p>
          </p:txBody>
        </p:sp>
      </p:grpSp>
      <p:grpSp>
        <p:nvGrpSpPr>
          <p:cNvPr id="143" name="Group 142">
            <a:extLst>
              <a:ext uri="{FF2B5EF4-FFF2-40B4-BE49-F238E27FC236}">
                <a16:creationId xmlns:a16="http://schemas.microsoft.com/office/drawing/2014/main" id="{24258A0A-162F-0E6E-EEEE-9E230013F671}"/>
              </a:ext>
            </a:extLst>
          </p:cNvPr>
          <p:cNvGrpSpPr/>
          <p:nvPr/>
        </p:nvGrpSpPr>
        <p:grpSpPr>
          <a:xfrm>
            <a:off x="1292258" y="3055891"/>
            <a:ext cx="8935988" cy="471340"/>
            <a:chOff x="1292258" y="3087541"/>
            <a:chExt cx="8935988" cy="471340"/>
          </a:xfrm>
        </p:grpSpPr>
        <p:sp>
          <p:nvSpPr>
            <p:cNvPr id="7" name="Rectangle 6">
              <a:extLst>
                <a:ext uri="{FF2B5EF4-FFF2-40B4-BE49-F238E27FC236}">
                  <a16:creationId xmlns:a16="http://schemas.microsoft.com/office/drawing/2014/main" id="{AA015225-2C46-F0EF-FC3F-C328904E63AB}"/>
                </a:ext>
              </a:extLst>
            </p:cNvPr>
            <p:cNvSpPr/>
            <p:nvPr/>
          </p:nvSpPr>
          <p:spPr>
            <a:xfrm>
              <a:off x="1292258" y="3087541"/>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&lt;title&gt;</a:t>
              </a:r>
            </a:p>
          </p:txBody>
        </p:sp>
        <p:sp>
          <p:nvSpPr>
            <p:cNvPr id="8" name="Rectangle 7">
              <a:extLst>
                <a:ext uri="{FF2B5EF4-FFF2-40B4-BE49-F238E27FC236}">
                  <a16:creationId xmlns:a16="http://schemas.microsoft.com/office/drawing/2014/main" id="{F7D863BB-CAC8-2988-DA04-2A4267F5DE1F}"/>
                </a:ext>
              </a:extLst>
            </p:cNvPr>
            <p:cNvSpPr/>
            <p:nvPr/>
          </p:nvSpPr>
          <p:spPr>
            <a:xfrm>
              <a:off x="3060569" y="3087541"/>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&lt;h1&gt;</a:t>
              </a:r>
            </a:p>
          </p:txBody>
        </p:sp>
        <p:sp>
          <p:nvSpPr>
            <p:cNvPr id="9" name="Rectangle 8">
              <a:extLst>
                <a:ext uri="{FF2B5EF4-FFF2-40B4-BE49-F238E27FC236}">
                  <a16:creationId xmlns:a16="http://schemas.microsoft.com/office/drawing/2014/main" id="{2BBA054B-1041-C8C4-990F-4B43C2EFEE27}"/>
                </a:ext>
              </a:extLst>
            </p:cNvPr>
            <p:cNvSpPr/>
            <p:nvPr/>
          </p:nvSpPr>
          <p:spPr>
            <a:xfrm>
              <a:off x="5616380" y="3087541"/>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&lt;p&gt;</a:t>
              </a:r>
            </a:p>
          </p:txBody>
        </p:sp>
        <p:sp>
          <p:nvSpPr>
            <p:cNvPr id="10" name="Rectangle 9">
              <a:extLst>
                <a:ext uri="{FF2B5EF4-FFF2-40B4-BE49-F238E27FC236}">
                  <a16:creationId xmlns:a16="http://schemas.microsoft.com/office/drawing/2014/main" id="{640A8A00-139C-D122-729B-6ECFC9F2B5C2}"/>
                </a:ext>
              </a:extLst>
            </p:cNvPr>
            <p:cNvSpPr/>
            <p:nvPr/>
          </p:nvSpPr>
          <p:spPr>
            <a:xfrm>
              <a:off x="9323273" y="3087541"/>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&lt;p&gt;</a:t>
              </a:r>
            </a:p>
          </p:txBody>
        </p:sp>
      </p:grpSp>
      <p:grpSp>
        <p:nvGrpSpPr>
          <p:cNvPr id="144" name="Group 143">
            <a:extLst>
              <a:ext uri="{FF2B5EF4-FFF2-40B4-BE49-F238E27FC236}">
                <a16:creationId xmlns:a16="http://schemas.microsoft.com/office/drawing/2014/main" id="{95D5719C-786E-3B50-9C27-8EB6091F23D7}"/>
              </a:ext>
            </a:extLst>
          </p:cNvPr>
          <p:cNvGrpSpPr/>
          <p:nvPr/>
        </p:nvGrpSpPr>
        <p:grpSpPr>
          <a:xfrm>
            <a:off x="1292258" y="3933681"/>
            <a:ext cx="10153448" cy="471340"/>
            <a:chOff x="1292258" y="3955855"/>
            <a:chExt cx="10153448" cy="471340"/>
          </a:xfrm>
        </p:grpSpPr>
        <p:sp>
          <p:nvSpPr>
            <p:cNvPr id="11" name="Rectangle 10">
              <a:extLst>
                <a:ext uri="{FF2B5EF4-FFF2-40B4-BE49-F238E27FC236}">
                  <a16:creationId xmlns:a16="http://schemas.microsoft.com/office/drawing/2014/main" id="{48485D60-66F7-B3A0-B0C2-14181C960859}"/>
                </a:ext>
              </a:extLst>
            </p:cNvPr>
            <p:cNvSpPr/>
            <p:nvPr/>
          </p:nvSpPr>
          <p:spPr>
            <a:xfrm>
              <a:off x="4474984" y="3955855"/>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12" name="Rectangle 11">
              <a:extLst>
                <a:ext uri="{FF2B5EF4-FFF2-40B4-BE49-F238E27FC236}">
                  <a16:creationId xmlns:a16="http://schemas.microsoft.com/office/drawing/2014/main" id="{8614051A-A320-39D1-0ECC-017ECEEF0C1F}"/>
                </a:ext>
              </a:extLst>
            </p:cNvPr>
            <p:cNvSpPr/>
            <p:nvPr/>
          </p:nvSpPr>
          <p:spPr>
            <a:xfrm>
              <a:off x="3060568" y="3955855"/>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13" name="Rectangle 12">
              <a:extLst>
                <a:ext uri="{FF2B5EF4-FFF2-40B4-BE49-F238E27FC236}">
                  <a16:creationId xmlns:a16="http://schemas.microsoft.com/office/drawing/2014/main" id="{7F234945-C707-4D3E-B7AE-D2B9ED4B6D92}"/>
                </a:ext>
              </a:extLst>
            </p:cNvPr>
            <p:cNvSpPr/>
            <p:nvPr/>
          </p:nvSpPr>
          <p:spPr>
            <a:xfrm>
              <a:off x="1292258" y="3955855"/>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14" name="Rectangle 13">
              <a:extLst>
                <a:ext uri="{FF2B5EF4-FFF2-40B4-BE49-F238E27FC236}">
                  <a16:creationId xmlns:a16="http://schemas.microsoft.com/office/drawing/2014/main" id="{907E8073-6175-3218-D198-3B455851A95C}"/>
                </a:ext>
              </a:extLst>
            </p:cNvPr>
            <p:cNvSpPr/>
            <p:nvPr/>
          </p:nvSpPr>
          <p:spPr>
            <a:xfrm>
              <a:off x="5619555" y="3955855"/>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a:t>
              </a:r>
              <a:r>
                <a:rPr kumimoji="0" lang="en-US" sz="1800" b="0" i="0" u="none" strike="noStrike" kern="1200" cap="none" spc="0" normalizeH="0" baseline="0" noProof="0" dirty="0" err="1">
                  <a:ln>
                    <a:noFill/>
                  </a:ln>
                  <a:solidFill>
                    <a:prstClr val="white"/>
                  </a:solidFill>
                  <a:effectLst/>
                  <a:uLnTx/>
                  <a:uFillTx/>
                  <a:latin typeface="Trebuchet MS" panose="020B0603020202020204"/>
                  <a:ea typeface="+mn-ea"/>
                  <a:cs typeface="+mn-cs"/>
                </a:rPr>
                <a:t>em</a:t>
              </a: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&gt;</a:t>
              </a:r>
            </a:p>
          </p:txBody>
        </p:sp>
        <p:sp>
          <p:nvSpPr>
            <p:cNvPr id="15" name="Rectangle 14">
              <a:extLst>
                <a:ext uri="{FF2B5EF4-FFF2-40B4-BE49-F238E27FC236}">
                  <a16:creationId xmlns:a16="http://schemas.microsoft.com/office/drawing/2014/main" id="{2E274C5C-E89F-770D-9827-8E096331AC0B}"/>
                </a:ext>
              </a:extLst>
            </p:cNvPr>
            <p:cNvSpPr/>
            <p:nvPr/>
          </p:nvSpPr>
          <p:spPr>
            <a:xfrm>
              <a:off x="6764126" y="3955855"/>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16" name="Rectangle 15">
              <a:extLst>
                <a:ext uri="{FF2B5EF4-FFF2-40B4-BE49-F238E27FC236}">
                  <a16:creationId xmlns:a16="http://schemas.microsoft.com/office/drawing/2014/main" id="{47EABE5D-DB01-C895-F889-C0B490623F1D}"/>
                </a:ext>
              </a:extLst>
            </p:cNvPr>
            <p:cNvSpPr/>
            <p:nvPr/>
          </p:nvSpPr>
          <p:spPr>
            <a:xfrm>
              <a:off x="8112163" y="3955855"/>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17" name="Rectangle 16">
              <a:extLst>
                <a:ext uri="{FF2B5EF4-FFF2-40B4-BE49-F238E27FC236}">
                  <a16:creationId xmlns:a16="http://schemas.microsoft.com/office/drawing/2014/main" id="{4B9D434E-FDDB-4126-746D-B9C0AFD13106}"/>
                </a:ext>
              </a:extLst>
            </p:cNvPr>
            <p:cNvSpPr/>
            <p:nvPr/>
          </p:nvSpPr>
          <p:spPr>
            <a:xfrm>
              <a:off x="9326448" y="3955855"/>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&lt;a&gt;</a:t>
              </a:r>
            </a:p>
          </p:txBody>
        </p:sp>
        <p:sp>
          <p:nvSpPr>
            <p:cNvPr id="18" name="Rectangle 17">
              <a:extLst>
                <a:ext uri="{FF2B5EF4-FFF2-40B4-BE49-F238E27FC236}">
                  <a16:creationId xmlns:a16="http://schemas.microsoft.com/office/drawing/2014/main" id="{E49B41A4-7196-91C7-04E3-F575F0419476}"/>
                </a:ext>
              </a:extLst>
            </p:cNvPr>
            <p:cNvSpPr/>
            <p:nvPr/>
          </p:nvSpPr>
          <p:spPr>
            <a:xfrm>
              <a:off x="10540733" y="3955855"/>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grpSp>
      <p:cxnSp>
        <p:nvCxnSpPr>
          <p:cNvPr id="23" name="Connector: Elbow 22">
            <a:extLst>
              <a:ext uri="{FF2B5EF4-FFF2-40B4-BE49-F238E27FC236}">
                <a16:creationId xmlns:a16="http://schemas.microsoft.com/office/drawing/2014/main" id="{66A1A719-15B2-8A17-B8E5-1646CD1D887D}"/>
              </a:ext>
            </a:extLst>
          </p:cNvPr>
          <p:cNvCxnSpPr>
            <a:stCxn id="4" idx="2"/>
            <a:endCxn id="5" idx="0"/>
          </p:cNvCxnSpPr>
          <p:nvPr/>
        </p:nvCxnSpPr>
        <p:spPr>
          <a:xfrm rot="5400000">
            <a:off x="3285086" y="231309"/>
            <a:ext cx="406451" cy="3487132"/>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25" name="Connector: Elbow 24">
            <a:extLst>
              <a:ext uri="{FF2B5EF4-FFF2-40B4-BE49-F238E27FC236}">
                <a16:creationId xmlns:a16="http://schemas.microsoft.com/office/drawing/2014/main" id="{6D65D5E4-AF48-B195-2823-39A14176173B}"/>
              </a:ext>
            </a:extLst>
          </p:cNvPr>
          <p:cNvCxnSpPr>
            <a:stCxn id="4" idx="2"/>
            <a:endCxn id="6" idx="0"/>
          </p:cNvCxnSpPr>
          <p:nvPr/>
        </p:nvCxnSpPr>
        <p:spPr>
          <a:xfrm rot="16200000" flipH="1">
            <a:off x="5900238" y="1103288"/>
            <a:ext cx="406451" cy="1743173"/>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27" name="Straight Arrow Connector 26">
            <a:extLst>
              <a:ext uri="{FF2B5EF4-FFF2-40B4-BE49-F238E27FC236}">
                <a16:creationId xmlns:a16="http://schemas.microsoft.com/office/drawing/2014/main" id="{77217971-0FFD-5F45-1577-8C33ECC9383E}"/>
              </a:ext>
            </a:extLst>
          </p:cNvPr>
          <p:cNvCxnSpPr>
            <a:stCxn id="5" idx="2"/>
            <a:endCxn id="7" idx="0"/>
          </p:cNvCxnSpPr>
          <p:nvPr/>
        </p:nvCxnSpPr>
        <p:spPr>
          <a:xfrm>
            <a:off x="1744745" y="2649441"/>
            <a:ext cx="0" cy="40645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31" name="Straight Arrow Connector 30">
            <a:extLst>
              <a:ext uri="{FF2B5EF4-FFF2-40B4-BE49-F238E27FC236}">
                <a16:creationId xmlns:a16="http://schemas.microsoft.com/office/drawing/2014/main" id="{F56E42E0-B824-CE76-A6E0-37D82B3ABA2F}"/>
              </a:ext>
            </a:extLst>
          </p:cNvPr>
          <p:cNvCxnSpPr>
            <a:stCxn id="7" idx="2"/>
            <a:endCxn id="13" idx="0"/>
          </p:cNvCxnSpPr>
          <p:nvPr/>
        </p:nvCxnSpPr>
        <p:spPr>
          <a:xfrm>
            <a:off x="1744745" y="3527231"/>
            <a:ext cx="0" cy="40645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33" name="Connector: Elbow 32">
            <a:extLst>
              <a:ext uri="{FF2B5EF4-FFF2-40B4-BE49-F238E27FC236}">
                <a16:creationId xmlns:a16="http://schemas.microsoft.com/office/drawing/2014/main" id="{36618CD3-F4ED-9430-9355-2AC1C9E03A5B}"/>
              </a:ext>
            </a:extLst>
          </p:cNvPr>
          <p:cNvCxnSpPr>
            <a:stCxn id="6" idx="2"/>
            <a:endCxn id="8" idx="0"/>
          </p:cNvCxnSpPr>
          <p:nvPr/>
        </p:nvCxnSpPr>
        <p:spPr>
          <a:xfrm rot="5400000">
            <a:off x="5040828" y="1121669"/>
            <a:ext cx="406450" cy="3461994"/>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35" name="Connector: Elbow 34">
            <a:extLst>
              <a:ext uri="{FF2B5EF4-FFF2-40B4-BE49-F238E27FC236}">
                <a16:creationId xmlns:a16="http://schemas.microsoft.com/office/drawing/2014/main" id="{CA3715A6-6863-2155-16B4-4D983D64C41F}"/>
              </a:ext>
            </a:extLst>
          </p:cNvPr>
          <p:cNvCxnSpPr>
            <a:cxnSpLocks/>
            <a:stCxn id="6" idx="2"/>
            <a:endCxn id="9" idx="0"/>
          </p:cNvCxnSpPr>
          <p:nvPr/>
        </p:nvCxnSpPr>
        <p:spPr>
          <a:xfrm rot="5400000">
            <a:off x="6318734" y="2399575"/>
            <a:ext cx="406450" cy="906183"/>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38" name="Connector: Elbow 37">
            <a:extLst>
              <a:ext uri="{FF2B5EF4-FFF2-40B4-BE49-F238E27FC236}">
                <a16:creationId xmlns:a16="http://schemas.microsoft.com/office/drawing/2014/main" id="{17067CE6-A9E3-B76B-3A57-4C15986CD0BA}"/>
              </a:ext>
            </a:extLst>
          </p:cNvPr>
          <p:cNvCxnSpPr>
            <a:stCxn id="6" idx="2"/>
            <a:endCxn id="10" idx="0"/>
          </p:cNvCxnSpPr>
          <p:nvPr/>
        </p:nvCxnSpPr>
        <p:spPr>
          <a:xfrm rot="16200000" flipH="1">
            <a:off x="8172180" y="1452311"/>
            <a:ext cx="406450" cy="2800710"/>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40" name="Straight Arrow Connector 39">
            <a:extLst>
              <a:ext uri="{FF2B5EF4-FFF2-40B4-BE49-F238E27FC236}">
                <a16:creationId xmlns:a16="http://schemas.microsoft.com/office/drawing/2014/main" id="{8963D45E-18FA-A002-CF5A-280A294A4700}"/>
              </a:ext>
            </a:extLst>
          </p:cNvPr>
          <p:cNvCxnSpPr>
            <a:stCxn id="8" idx="2"/>
            <a:endCxn id="12" idx="0"/>
          </p:cNvCxnSpPr>
          <p:nvPr/>
        </p:nvCxnSpPr>
        <p:spPr>
          <a:xfrm flipH="1">
            <a:off x="3513055" y="3527231"/>
            <a:ext cx="1" cy="40645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2" name="Connector: Elbow 41">
            <a:extLst>
              <a:ext uri="{FF2B5EF4-FFF2-40B4-BE49-F238E27FC236}">
                <a16:creationId xmlns:a16="http://schemas.microsoft.com/office/drawing/2014/main" id="{2ACDADFC-7328-BE82-04BF-9545C190920A}"/>
              </a:ext>
            </a:extLst>
          </p:cNvPr>
          <p:cNvCxnSpPr>
            <a:stCxn id="9" idx="2"/>
            <a:endCxn id="11" idx="0"/>
          </p:cNvCxnSpPr>
          <p:nvPr/>
        </p:nvCxnSpPr>
        <p:spPr>
          <a:xfrm rot="5400000">
            <a:off x="5294944" y="3159758"/>
            <a:ext cx="406450" cy="1141396"/>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44" name="Connector: Elbow 43">
            <a:extLst>
              <a:ext uri="{FF2B5EF4-FFF2-40B4-BE49-F238E27FC236}">
                <a16:creationId xmlns:a16="http://schemas.microsoft.com/office/drawing/2014/main" id="{9A4C1442-31ED-06D8-7709-E20776E25631}"/>
              </a:ext>
            </a:extLst>
          </p:cNvPr>
          <p:cNvCxnSpPr>
            <a:cxnSpLocks/>
            <a:stCxn id="9" idx="2"/>
            <a:endCxn id="14" idx="0"/>
          </p:cNvCxnSpPr>
          <p:nvPr/>
        </p:nvCxnSpPr>
        <p:spPr>
          <a:xfrm rot="16200000" flipH="1">
            <a:off x="5867229" y="3728868"/>
            <a:ext cx="406450" cy="3175"/>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46" name="Connector: Elbow 45">
            <a:extLst>
              <a:ext uri="{FF2B5EF4-FFF2-40B4-BE49-F238E27FC236}">
                <a16:creationId xmlns:a16="http://schemas.microsoft.com/office/drawing/2014/main" id="{8F175A26-655D-0E8F-A82C-38B25584CDDF}"/>
              </a:ext>
            </a:extLst>
          </p:cNvPr>
          <p:cNvCxnSpPr>
            <a:stCxn id="9" idx="2"/>
            <a:endCxn id="15" idx="0"/>
          </p:cNvCxnSpPr>
          <p:nvPr/>
        </p:nvCxnSpPr>
        <p:spPr>
          <a:xfrm rot="16200000" flipH="1">
            <a:off x="6439515" y="3156583"/>
            <a:ext cx="406450" cy="1147746"/>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50" name="Connector: Elbow 49">
            <a:extLst>
              <a:ext uri="{FF2B5EF4-FFF2-40B4-BE49-F238E27FC236}">
                <a16:creationId xmlns:a16="http://schemas.microsoft.com/office/drawing/2014/main" id="{1A7596EE-57B3-1852-C64B-E4BF5E3D93BC}"/>
              </a:ext>
            </a:extLst>
          </p:cNvPr>
          <p:cNvCxnSpPr>
            <a:stCxn id="10" idx="2"/>
            <a:endCxn id="16" idx="0"/>
          </p:cNvCxnSpPr>
          <p:nvPr/>
        </p:nvCxnSpPr>
        <p:spPr>
          <a:xfrm rot="5400000">
            <a:off x="8966980" y="3124901"/>
            <a:ext cx="406450" cy="1211110"/>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52" name="Connector: Elbow 51">
            <a:extLst>
              <a:ext uri="{FF2B5EF4-FFF2-40B4-BE49-F238E27FC236}">
                <a16:creationId xmlns:a16="http://schemas.microsoft.com/office/drawing/2014/main" id="{3FB4DB06-F11B-A18E-499F-70D4B48684F8}"/>
              </a:ext>
            </a:extLst>
          </p:cNvPr>
          <p:cNvCxnSpPr>
            <a:stCxn id="10" idx="2"/>
            <a:endCxn id="17" idx="0"/>
          </p:cNvCxnSpPr>
          <p:nvPr/>
        </p:nvCxnSpPr>
        <p:spPr>
          <a:xfrm rot="16200000" flipH="1">
            <a:off x="9574122" y="3728868"/>
            <a:ext cx="406450" cy="3175"/>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54" name="Connector: Elbow 53">
            <a:extLst>
              <a:ext uri="{FF2B5EF4-FFF2-40B4-BE49-F238E27FC236}">
                <a16:creationId xmlns:a16="http://schemas.microsoft.com/office/drawing/2014/main" id="{EDE6B91A-97D0-127A-9D56-4965177F0EF2}"/>
              </a:ext>
            </a:extLst>
          </p:cNvPr>
          <p:cNvCxnSpPr>
            <a:stCxn id="10" idx="2"/>
            <a:endCxn id="18" idx="0"/>
          </p:cNvCxnSpPr>
          <p:nvPr/>
        </p:nvCxnSpPr>
        <p:spPr>
          <a:xfrm rot="16200000" flipH="1">
            <a:off x="10181265" y="3121726"/>
            <a:ext cx="406450" cy="1217460"/>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56" name="Straight Arrow Connector 55">
            <a:extLst>
              <a:ext uri="{FF2B5EF4-FFF2-40B4-BE49-F238E27FC236}">
                <a16:creationId xmlns:a16="http://schemas.microsoft.com/office/drawing/2014/main" id="{77C69F80-D02C-3741-58D2-F7B273D16FCB}"/>
              </a:ext>
            </a:extLst>
          </p:cNvPr>
          <p:cNvCxnSpPr>
            <a:stCxn id="17" idx="2"/>
            <a:endCxn id="21" idx="0"/>
          </p:cNvCxnSpPr>
          <p:nvPr/>
        </p:nvCxnSpPr>
        <p:spPr>
          <a:xfrm>
            <a:off x="9778935" y="4405021"/>
            <a:ext cx="0" cy="40645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28" name="Straight Arrow Connector 127">
            <a:extLst>
              <a:ext uri="{FF2B5EF4-FFF2-40B4-BE49-F238E27FC236}">
                <a16:creationId xmlns:a16="http://schemas.microsoft.com/office/drawing/2014/main" id="{DFF75CF2-3C80-5164-F639-A47452F5F86C}"/>
              </a:ext>
            </a:extLst>
          </p:cNvPr>
          <p:cNvCxnSpPr>
            <a:cxnSpLocks/>
            <a:stCxn id="14" idx="2"/>
            <a:endCxn id="20" idx="0"/>
          </p:cNvCxnSpPr>
          <p:nvPr/>
        </p:nvCxnSpPr>
        <p:spPr>
          <a:xfrm>
            <a:off x="6072042" y="4405021"/>
            <a:ext cx="0" cy="40645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0" name="Rectangle 19">
            <a:extLst>
              <a:ext uri="{FF2B5EF4-FFF2-40B4-BE49-F238E27FC236}">
                <a16:creationId xmlns:a16="http://schemas.microsoft.com/office/drawing/2014/main" id="{591A3C9D-EE73-DC22-AF59-DD0D04C050B9}"/>
              </a:ext>
            </a:extLst>
          </p:cNvPr>
          <p:cNvSpPr/>
          <p:nvPr/>
        </p:nvSpPr>
        <p:spPr>
          <a:xfrm>
            <a:off x="5619555" y="4811472"/>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21" name="Rectangle 20">
            <a:extLst>
              <a:ext uri="{FF2B5EF4-FFF2-40B4-BE49-F238E27FC236}">
                <a16:creationId xmlns:a16="http://schemas.microsoft.com/office/drawing/2014/main" id="{83469914-DC67-12BA-B83A-7D97CF4932F8}"/>
              </a:ext>
            </a:extLst>
          </p:cNvPr>
          <p:cNvSpPr/>
          <p:nvPr/>
        </p:nvSpPr>
        <p:spPr>
          <a:xfrm>
            <a:off x="9326448" y="4811472"/>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130" name="Rectangle 129">
            <a:extLst>
              <a:ext uri="{FF2B5EF4-FFF2-40B4-BE49-F238E27FC236}">
                <a16:creationId xmlns:a16="http://schemas.microsoft.com/office/drawing/2014/main" id="{07CD03E6-AAF8-8DBF-11B2-66575E387494}"/>
              </a:ext>
            </a:extLst>
          </p:cNvPr>
          <p:cNvSpPr/>
          <p:nvPr/>
        </p:nvSpPr>
        <p:spPr>
          <a:xfrm>
            <a:off x="8178542" y="4811472"/>
            <a:ext cx="904973" cy="471340"/>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white"/>
                </a:solidFill>
                <a:effectLst/>
                <a:uLnTx/>
                <a:uFillTx/>
                <a:latin typeface="Trebuchet MS" panose="020B0603020202020204"/>
                <a:ea typeface="+mn-ea"/>
                <a:cs typeface="+mn-cs"/>
              </a:rPr>
              <a:t>href</a:t>
            </a:r>
            <a:endPar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cxnSp>
        <p:nvCxnSpPr>
          <p:cNvPr id="132" name="Connector: Elbow 131">
            <a:extLst>
              <a:ext uri="{FF2B5EF4-FFF2-40B4-BE49-F238E27FC236}">
                <a16:creationId xmlns:a16="http://schemas.microsoft.com/office/drawing/2014/main" id="{96D6EFE4-8DF5-200A-8559-0B5546FF09AB}"/>
              </a:ext>
            </a:extLst>
          </p:cNvPr>
          <p:cNvCxnSpPr>
            <a:stCxn id="17" idx="2"/>
            <a:endCxn id="130" idx="0"/>
          </p:cNvCxnSpPr>
          <p:nvPr/>
        </p:nvCxnSpPr>
        <p:spPr>
          <a:xfrm rot="5400000">
            <a:off x="9001757" y="4034293"/>
            <a:ext cx="406451" cy="1147906"/>
          </a:xfrm>
          <a:prstGeom prst="bentConnector3">
            <a:avLst/>
          </a:prstGeom>
          <a:ln>
            <a:tailEnd type="triangle"/>
          </a:ln>
        </p:spPr>
        <p:style>
          <a:lnRef idx="2">
            <a:schemeClr val="dk1"/>
          </a:lnRef>
          <a:fillRef idx="0">
            <a:schemeClr val="dk1"/>
          </a:fillRef>
          <a:effectRef idx="1">
            <a:schemeClr val="dk1"/>
          </a:effectRef>
          <a:fontRef idx="minor">
            <a:schemeClr val="tx1"/>
          </a:fontRef>
        </p:style>
      </p:cxnSp>
      <p:sp>
        <p:nvSpPr>
          <p:cNvPr id="147" name="Rectangle 146">
            <a:extLst>
              <a:ext uri="{FF2B5EF4-FFF2-40B4-BE49-F238E27FC236}">
                <a16:creationId xmlns:a16="http://schemas.microsoft.com/office/drawing/2014/main" id="{E80F3677-35FF-3066-3E9E-612B95E8B80A}"/>
              </a:ext>
            </a:extLst>
          </p:cNvPr>
          <p:cNvSpPr/>
          <p:nvPr/>
        </p:nvSpPr>
        <p:spPr>
          <a:xfrm>
            <a:off x="8178542" y="5689263"/>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cxnSp>
        <p:nvCxnSpPr>
          <p:cNvPr id="149" name="Straight Arrow Connector 148">
            <a:extLst>
              <a:ext uri="{FF2B5EF4-FFF2-40B4-BE49-F238E27FC236}">
                <a16:creationId xmlns:a16="http://schemas.microsoft.com/office/drawing/2014/main" id="{BA9F21ED-8F3E-B77A-ED0B-094DA250F508}"/>
              </a:ext>
            </a:extLst>
          </p:cNvPr>
          <p:cNvCxnSpPr>
            <a:cxnSpLocks/>
            <a:stCxn id="130" idx="2"/>
            <a:endCxn id="147" idx="0"/>
          </p:cNvCxnSpPr>
          <p:nvPr/>
        </p:nvCxnSpPr>
        <p:spPr>
          <a:xfrm>
            <a:off x="8631029" y="5282812"/>
            <a:ext cx="0" cy="40645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4410128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33687-24EF-5895-7673-2C727D3F231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C1A5E1B-FB32-25E6-00DE-BAA6015E188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5663299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C8E7B85-AB6C-987B-0479-A4D215884D90}"/>
              </a:ext>
            </a:extLst>
          </p:cNvPr>
          <p:cNvSpPr>
            <a:spLocks noGrp="1"/>
          </p:cNvSpPr>
          <p:nvPr>
            <p:ph type="title"/>
          </p:nvPr>
        </p:nvSpPr>
        <p:spPr/>
        <p:txBody>
          <a:bodyPr/>
          <a:lstStyle/>
          <a:p>
            <a:r>
              <a:rPr lang="en-US" dirty="0"/>
              <a:t>Beautiful Soup</a:t>
            </a:r>
          </a:p>
        </p:txBody>
      </p:sp>
      <p:sp>
        <p:nvSpPr>
          <p:cNvPr id="5" name="Text Placeholder 4">
            <a:extLst>
              <a:ext uri="{FF2B5EF4-FFF2-40B4-BE49-F238E27FC236}">
                <a16:creationId xmlns:a16="http://schemas.microsoft.com/office/drawing/2014/main" id="{CA0544B8-D710-3EDA-75CD-2B4CDEA1F00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0990809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724F4-A55D-FA0A-DC51-4054B731B4A5}"/>
              </a:ext>
            </a:extLst>
          </p:cNvPr>
          <p:cNvSpPr>
            <a:spLocks noGrp="1"/>
          </p:cNvSpPr>
          <p:nvPr>
            <p:ph type="title"/>
          </p:nvPr>
        </p:nvSpPr>
        <p:spPr/>
        <p:txBody>
          <a:bodyPr/>
          <a:lstStyle/>
          <a:p>
            <a:r>
              <a:rPr lang="en-US" dirty="0"/>
              <a:t>Beautiful Soup</a:t>
            </a:r>
          </a:p>
        </p:txBody>
      </p:sp>
      <p:sp>
        <p:nvSpPr>
          <p:cNvPr id="3" name="Content Placeholder 2">
            <a:extLst>
              <a:ext uri="{FF2B5EF4-FFF2-40B4-BE49-F238E27FC236}">
                <a16:creationId xmlns:a16="http://schemas.microsoft.com/office/drawing/2014/main" id="{8F08B54D-30E9-B84E-DC34-9B6876A8D291}"/>
              </a:ext>
            </a:extLst>
          </p:cNvPr>
          <p:cNvSpPr>
            <a:spLocks noGrp="1"/>
          </p:cNvSpPr>
          <p:nvPr>
            <p:ph idx="1"/>
          </p:nvPr>
        </p:nvSpPr>
        <p:spPr>
          <a:xfrm>
            <a:off x="677334" y="1930401"/>
            <a:ext cx="8596668" cy="4498974"/>
          </a:xfrm>
        </p:spPr>
        <p:txBody>
          <a:bodyPr>
            <a:normAutofit/>
          </a:bodyPr>
          <a:lstStyle/>
          <a:p>
            <a:r>
              <a:rPr lang="en-US" dirty="0"/>
              <a:t>The Beautiful Soup library is designed to make accessing the elements of the DOM easier for us as developers</a:t>
            </a:r>
          </a:p>
          <a:p>
            <a:r>
              <a:rPr lang="en-US" dirty="0"/>
              <a:t>To install the library:</a:t>
            </a:r>
          </a:p>
          <a:p>
            <a:endParaRPr lang="en-US" dirty="0"/>
          </a:p>
          <a:p>
            <a:r>
              <a:rPr lang="en-US" dirty="0"/>
              <a:t>To use the library, we import bs4</a:t>
            </a:r>
          </a:p>
          <a:p>
            <a:endParaRPr lang="en-US" dirty="0"/>
          </a:p>
          <a:p>
            <a:r>
              <a:rPr lang="en-US" dirty="0"/>
              <a:t>Beautiful Soup allows you to perform a lot of manipulations on the DOM but we're only going to be using it to read and extract data from our web pages.</a:t>
            </a:r>
          </a:p>
          <a:p>
            <a:r>
              <a:rPr lang="en-US" dirty="0"/>
              <a:t>The full documentation on the library can be found at </a:t>
            </a:r>
            <a:r>
              <a:rPr lang="en-US" dirty="0">
                <a:hlinkClick r:id="rId2"/>
              </a:rPr>
              <a:t>https://www.crummy.com/software/BeautifulSoup/bs4/doc/</a:t>
            </a:r>
            <a:endParaRPr lang="en-US" dirty="0"/>
          </a:p>
          <a:p>
            <a:endParaRPr lang="en-US" dirty="0"/>
          </a:p>
        </p:txBody>
      </p:sp>
      <p:sp>
        <p:nvSpPr>
          <p:cNvPr id="4" name="TextBox 3">
            <a:extLst>
              <a:ext uri="{FF2B5EF4-FFF2-40B4-BE49-F238E27FC236}">
                <a16:creationId xmlns:a16="http://schemas.microsoft.com/office/drawing/2014/main" id="{FE1F5C8E-3582-32EC-8DD7-CD3FA6A79F42}"/>
              </a:ext>
            </a:extLst>
          </p:cNvPr>
          <p:cNvSpPr txBox="1"/>
          <p:nvPr/>
        </p:nvSpPr>
        <p:spPr>
          <a:xfrm>
            <a:off x="1016700" y="3059668"/>
            <a:ext cx="8257302"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pip install beautifulsoup4</a:t>
            </a:r>
          </a:p>
        </p:txBody>
      </p:sp>
      <p:sp>
        <p:nvSpPr>
          <p:cNvPr id="5" name="TextBox 4">
            <a:extLst>
              <a:ext uri="{FF2B5EF4-FFF2-40B4-BE49-F238E27FC236}">
                <a16:creationId xmlns:a16="http://schemas.microsoft.com/office/drawing/2014/main" id="{9A9A77C6-4E02-9767-82D3-ABD8F84EF83A}"/>
              </a:ext>
            </a:extLst>
          </p:cNvPr>
          <p:cNvSpPr txBox="1"/>
          <p:nvPr/>
        </p:nvSpPr>
        <p:spPr>
          <a:xfrm>
            <a:off x="1016700" y="3985882"/>
            <a:ext cx="8257302"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import bs4</a:t>
            </a:r>
          </a:p>
        </p:txBody>
      </p:sp>
    </p:spTree>
    <p:extLst>
      <p:ext uri="{BB962C8B-B14F-4D97-AF65-F5344CB8AC3E}">
        <p14:creationId xmlns:p14="http://schemas.microsoft.com/office/powerpoint/2010/main" val="4266417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6A004-055B-5AC7-4A24-C11D35C3E296}"/>
              </a:ext>
            </a:extLst>
          </p:cNvPr>
          <p:cNvSpPr>
            <a:spLocks noGrp="1"/>
          </p:cNvSpPr>
          <p:nvPr>
            <p:ph type="title"/>
          </p:nvPr>
        </p:nvSpPr>
        <p:spPr/>
        <p:txBody>
          <a:bodyPr/>
          <a:lstStyle/>
          <a:p>
            <a:r>
              <a:rPr lang="en-US" dirty="0"/>
              <a:t>Tags</a:t>
            </a:r>
          </a:p>
        </p:txBody>
      </p:sp>
      <p:sp>
        <p:nvSpPr>
          <p:cNvPr id="3" name="Content Placeholder 2">
            <a:extLst>
              <a:ext uri="{FF2B5EF4-FFF2-40B4-BE49-F238E27FC236}">
                <a16:creationId xmlns:a16="http://schemas.microsoft.com/office/drawing/2014/main" id="{90CE7A25-CF19-2B24-71FC-E5A122375F59}"/>
              </a:ext>
            </a:extLst>
          </p:cNvPr>
          <p:cNvSpPr>
            <a:spLocks noGrp="1"/>
          </p:cNvSpPr>
          <p:nvPr>
            <p:ph idx="1"/>
          </p:nvPr>
        </p:nvSpPr>
        <p:spPr/>
        <p:txBody>
          <a:bodyPr/>
          <a:lstStyle/>
          <a:p>
            <a:r>
              <a:rPr lang="en-US" dirty="0"/>
              <a:t>The tags themselves are enclosed in "angle brackets" </a:t>
            </a:r>
            <a:r>
              <a:rPr lang="en-US" dirty="0">
                <a:sym typeface="Wingdings" panose="05000000000000000000" pitchFamily="2" charset="2"/>
              </a:rPr>
              <a:t> "&lt;" and "&gt;"</a:t>
            </a:r>
          </a:p>
          <a:p>
            <a:pPr lvl="1"/>
            <a:r>
              <a:rPr lang="en-US" dirty="0">
                <a:sym typeface="Wingdings" panose="05000000000000000000" pitchFamily="2" charset="2"/>
              </a:rPr>
              <a:t>&lt;head&gt;, &lt;body&gt;, etc.</a:t>
            </a:r>
          </a:p>
          <a:p>
            <a:r>
              <a:rPr lang="en-US" dirty="0">
                <a:sym typeface="Wingdings" panose="05000000000000000000" pitchFamily="2" charset="2"/>
              </a:rPr>
              <a:t>Closing tags include a forward slash (/) before the tag name:</a:t>
            </a:r>
          </a:p>
          <a:p>
            <a:pPr lvl="1"/>
            <a:r>
              <a:rPr lang="en-US" dirty="0">
                <a:sym typeface="Wingdings" panose="05000000000000000000" pitchFamily="2" charset="2"/>
              </a:rPr>
              <a:t>&lt;/head&gt;, &lt;/body&gt;, etc.</a:t>
            </a:r>
          </a:p>
          <a:p>
            <a:r>
              <a:rPr lang="en-US" dirty="0">
                <a:sym typeface="Wingdings" panose="05000000000000000000" pitchFamily="2" charset="2"/>
              </a:rPr>
              <a:t>A few tags stand alone and have the forward slash after the tag name inside the angle brackets, e.g.</a:t>
            </a:r>
          </a:p>
          <a:p>
            <a:pPr lvl="1"/>
            <a:r>
              <a:rPr lang="en-US" dirty="0">
                <a:sym typeface="Wingdings" panose="05000000000000000000" pitchFamily="2" charset="2"/>
              </a:rPr>
              <a:t>&lt;</a:t>
            </a:r>
            <a:r>
              <a:rPr lang="en-US" dirty="0" err="1">
                <a:sym typeface="Wingdings" panose="05000000000000000000" pitchFamily="2" charset="2"/>
              </a:rPr>
              <a:t>br</a:t>
            </a:r>
            <a:r>
              <a:rPr lang="en-US" dirty="0">
                <a:sym typeface="Wingdings" panose="05000000000000000000" pitchFamily="2" charset="2"/>
              </a:rPr>
              <a:t> /&gt; - line break</a:t>
            </a:r>
          </a:p>
          <a:p>
            <a:pPr lvl="1"/>
            <a:r>
              <a:rPr lang="en-US" dirty="0">
                <a:sym typeface="Wingdings" panose="05000000000000000000" pitchFamily="2" charset="2"/>
              </a:rPr>
              <a:t>&lt;</a:t>
            </a:r>
            <a:r>
              <a:rPr lang="en-US" dirty="0" err="1">
                <a:sym typeface="Wingdings" panose="05000000000000000000" pitchFamily="2" charset="2"/>
              </a:rPr>
              <a:t>hr</a:t>
            </a:r>
            <a:r>
              <a:rPr lang="en-US" dirty="0">
                <a:sym typeface="Wingdings" panose="05000000000000000000" pitchFamily="2" charset="2"/>
              </a:rPr>
              <a:t> /&gt; - horizontal rule (a line)</a:t>
            </a:r>
          </a:p>
          <a:p>
            <a:r>
              <a:rPr lang="en-US" dirty="0">
                <a:sym typeface="Wingdings" panose="05000000000000000000" pitchFamily="2" charset="2"/>
              </a:rPr>
              <a:t>Tag names are case insensitive</a:t>
            </a:r>
          </a:p>
          <a:p>
            <a:pPr lvl="1"/>
            <a:r>
              <a:rPr lang="en-US" dirty="0">
                <a:sym typeface="Wingdings" panose="05000000000000000000" pitchFamily="2" charset="2"/>
              </a:rPr>
              <a:t>&lt;HEAD&gt; and &lt;head&gt; are the same thing</a:t>
            </a:r>
          </a:p>
        </p:txBody>
      </p:sp>
    </p:spTree>
    <p:extLst>
      <p:ext uri="{BB962C8B-B14F-4D97-AF65-F5344CB8AC3E}">
        <p14:creationId xmlns:p14="http://schemas.microsoft.com/office/powerpoint/2010/main" val="3637421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3F676-529C-CB0F-66A4-EC0A3255C026}"/>
              </a:ext>
            </a:extLst>
          </p:cNvPr>
          <p:cNvSpPr>
            <a:spLocks noGrp="1"/>
          </p:cNvSpPr>
          <p:nvPr>
            <p:ph type="title"/>
          </p:nvPr>
        </p:nvSpPr>
        <p:spPr/>
        <p:txBody>
          <a:bodyPr/>
          <a:lstStyle/>
          <a:p>
            <a:r>
              <a:rPr lang="en-US" dirty="0"/>
              <a:t>Making Soup</a:t>
            </a:r>
          </a:p>
        </p:txBody>
      </p:sp>
      <p:sp>
        <p:nvSpPr>
          <p:cNvPr id="3" name="Content Placeholder 2">
            <a:extLst>
              <a:ext uri="{FF2B5EF4-FFF2-40B4-BE49-F238E27FC236}">
                <a16:creationId xmlns:a16="http://schemas.microsoft.com/office/drawing/2014/main" id="{2AEB1E9D-AF3F-99C4-8367-361BA72A511C}"/>
              </a:ext>
            </a:extLst>
          </p:cNvPr>
          <p:cNvSpPr>
            <a:spLocks noGrp="1"/>
          </p:cNvSpPr>
          <p:nvPr>
            <p:ph idx="1"/>
          </p:nvPr>
        </p:nvSpPr>
        <p:spPr/>
        <p:txBody>
          <a:bodyPr/>
          <a:lstStyle/>
          <a:p>
            <a:r>
              <a:rPr lang="en-US" dirty="0"/>
              <a:t>To allow us to work with the document tree, we first need to make a Beautiful Soup object.  </a:t>
            </a:r>
          </a:p>
          <a:p>
            <a:r>
              <a:rPr lang="en-US" dirty="0"/>
              <a:t>The constructor takes two inputs:</a:t>
            </a:r>
          </a:p>
          <a:p>
            <a:pPr lvl="1"/>
            <a:r>
              <a:rPr lang="en-US" dirty="0"/>
              <a:t>A string containing the HTML </a:t>
            </a:r>
          </a:p>
          <a:p>
            <a:pPr lvl="2"/>
            <a:r>
              <a:rPr lang="en-US" dirty="0"/>
              <a:t>This it the contents of the </a:t>
            </a:r>
            <a:r>
              <a:rPr lang="en-US" i="1" dirty="0"/>
              <a:t>.text </a:t>
            </a:r>
            <a:r>
              <a:rPr lang="en-US" dirty="0"/>
              <a:t>attribute from our request object</a:t>
            </a:r>
          </a:p>
          <a:p>
            <a:pPr lvl="1"/>
            <a:r>
              <a:rPr lang="en-US" dirty="0"/>
              <a:t>A parser that knows how to read the HTML</a:t>
            </a:r>
          </a:p>
          <a:p>
            <a:pPr lvl="2"/>
            <a:r>
              <a:rPr lang="en-US" dirty="0"/>
              <a:t>We can just use the built in Python parser called '</a:t>
            </a:r>
            <a:r>
              <a:rPr lang="en-US" i="1" dirty="0" err="1"/>
              <a:t>html.parser</a:t>
            </a:r>
            <a:r>
              <a:rPr lang="en-US" dirty="0"/>
              <a:t>'</a:t>
            </a:r>
          </a:p>
          <a:p>
            <a:pPr lvl="2"/>
            <a:endParaRPr lang="en-US" dirty="0"/>
          </a:p>
          <a:p>
            <a:r>
              <a:rPr lang="en-US" dirty="0"/>
              <a:t>With the Beautiful Soup object, we can start exploring the document tree</a:t>
            </a:r>
          </a:p>
          <a:p>
            <a:endParaRPr lang="en-US" dirty="0"/>
          </a:p>
        </p:txBody>
      </p:sp>
      <p:sp>
        <p:nvSpPr>
          <p:cNvPr id="4" name="TextBox 3">
            <a:extLst>
              <a:ext uri="{FF2B5EF4-FFF2-40B4-BE49-F238E27FC236}">
                <a16:creationId xmlns:a16="http://schemas.microsoft.com/office/drawing/2014/main" id="{BC1600A2-E898-E0C7-77C7-F36B8DA0DBF2}"/>
              </a:ext>
            </a:extLst>
          </p:cNvPr>
          <p:cNvSpPr txBox="1"/>
          <p:nvPr/>
        </p:nvSpPr>
        <p:spPr>
          <a:xfrm>
            <a:off x="1016700" y="4662157"/>
            <a:ext cx="8257302"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soup = bs4.BeautifulSoup(response.text,'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html.parser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p:txBody>
      </p:sp>
    </p:spTree>
    <p:extLst>
      <p:ext uri="{BB962C8B-B14F-4D97-AF65-F5344CB8AC3E}">
        <p14:creationId xmlns:p14="http://schemas.microsoft.com/office/powerpoint/2010/main" val="7544508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0C29D-FE4A-6AB3-9360-9548427C988A}"/>
              </a:ext>
            </a:extLst>
          </p:cNvPr>
          <p:cNvSpPr>
            <a:spLocks noGrp="1"/>
          </p:cNvSpPr>
          <p:nvPr>
            <p:ph type="title"/>
          </p:nvPr>
        </p:nvSpPr>
        <p:spPr/>
        <p:txBody>
          <a:bodyPr/>
          <a:lstStyle/>
          <a:p>
            <a:r>
              <a:rPr lang="en-US" dirty="0"/>
              <a:t>Finding Tags</a:t>
            </a:r>
          </a:p>
        </p:txBody>
      </p:sp>
      <p:sp>
        <p:nvSpPr>
          <p:cNvPr id="3" name="Content Placeholder 2">
            <a:extLst>
              <a:ext uri="{FF2B5EF4-FFF2-40B4-BE49-F238E27FC236}">
                <a16:creationId xmlns:a16="http://schemas.microsoft.com/office/drawing/2014/main" id="{A05BAF7D-5756-0D71-3EF2-D29DBB3A5BF5}"/>
              </a:ext>
            </a:extLst>
          </p:cNvPr>
          <p:cNvSpPr>
            <a:spLocks noGrp="1"/>
          </p:cNvSpPr>
          <p:nvPr>
            <p:ph idx="1"/>
          </p:nvPr>
        </p:nvSpPr>
        <p:spPr/>
        <p:txBody>
          <a:bodyPr/>
          <a:lstStyle/>
          <a:p>
            <a:r>
              <a:rPr lang="en-US" dirty="0"/>
              <a:t>Beautiful Soup generates Tag objects for every HTML tag found in the document.</a:t>
            </a:r>
          </a:p>
          <a:p>
            <a:r>
              <a:rPr lang="en-US" dirty="0"/>
              <a:t>Each tag appears as an attribute on the soup object:</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TextBox 3">
            <a:extLst>
              <a:ext uri="{FF2B5EF4-FFF2-40B4-BE49-F238E27FC236}">
                <a16:creationId xmlns:a16="http://schemas.microsoft.com/office/drawing/2014/main" id="{D108132A-49C2-4C26-00EE-2DB2649EC15C}"/>
              </a:ext>
            </a:extLst>
          </p:cNvPr>
          <p:cNvSpPr txBox="1"/>
          <p:nvPr/>
        </p:nvSpPr>
        <p:spPr>
          <a:xfrm>
            <a:off x="1016700" y="3059668"/>
            <a:ext cx="8257302"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soup.title</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soup.p</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soup.h1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soup.a</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23636148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0C29D-FE4A-6AB3-9360-9548427C988A}"/>
              </a:ext>
            </a:extLst>
          </p:cNvPr>
          <p:cNvSpPr>
            <a:spLocks noGrp="1"/>
          </p:cNvSpPr>
          <p:nvPr>
            <p:ph type="title"/>
          </p:nvPr>
        </p:nvSpPr>
        <p:spPr/>
        <p:txBody>
          <a:bodyPr/>
          <a:lstStyle/>
          <a:p>
            <a:r>
              <a:rPr lang="en-US" dirty="0"/>
              <a:t>Finding Tags</a:t>
            </a:r>
          </a:p>
        </p:txBody>
      </p:sp>
      <p:sp>
        <p:nvSpPr>
          <p:cNvPr id="3" name="Content Placeholder 2">
            <a:extLst>
              <a:ext uri="{FF2B5EF4-FFF2-40B4-BE49-F238E27FC236}">
                <a16:creationId xmlns:a16="http://schemas.microsoft.com/office/drawing/2014/main" id="{A05BAF7D-5756-0D71-3EF2-D29DBB3A5BF5}"/>
              </a:ext>
            </a:extLst>
          </p:cNvPr>
          <p:cNvSpPr>
            <a:spLocks noGrp="1"/>
          </p:cNvSpPr>
          <p:nvPr>
            <p:ph idx="1"/>
          </p:nvPr>
        </p:nvSpPr>
        <p:spPr/>
        <p:txBody>
          <a:bodyPr/>
          <a:lstStyle/>
          <a:p>
            <a:r>
              <a:rPr lang="en-US" dirty="0"/>
              <a:t>However, each of these tag names only returns the first instance of that tag in the document.  </a:t>
            </a:r>
          </a:p>
          <a:p>
            <a:r>
              <a:rPr lang="en-US" dirty="0"/>
              <a:t>If you want to get all of the instances, use the </a:t>
            </a:r>
            <a:r>
              <a:rPr lang="en-US" b="1" i="1" dirty="0" err="1"/>
              <a:t>find_all</a:t>
            </a:r>
            <a:r>
              <a:rPr lang="en-US" b="1" i="1" dirty="0"/>
              <a:t>()</a:t>
            </a:r>
            <a:r>
              <a:rPr lang="en-US" dirty="0"/>
              <a:t> method with the name of the tag you are looking for.</a:t>
            </a:r>
          </a:p>
          <a:p>
            <a:endParaRPr lang="en-US" dirty="0"/>
          </a:p>
          <a:p>
            <a:endParaRPr lang="en-US" dirty="0"/>
          </a:p>
          <a:p>
            <a:endParaRPr lang="en-US" sz="1400" dirty="0"/>
          </a:p>
          <a:p>
            <a:r>
              <a:rPr lang="en-US" dirty="0"/>
              <a:t>This returns a list with all the instances of the specified tag as its elements</a:t>
            </a:r>
          </a:p>
          <a:p>
            <a:pPr marL="0" indent="0">
              <a:buNone/>
            </a:pPr>
            <a:endParaRPr lang="en-US" dirty="0"/>
          </a:p>
          <a:p>
            <a:endParaRPr lang="en-US" dirty="0"/>
          </a:p>
          <a:p>
            <a:endParaRPr lang="en-US" dirty="0"/>
          </a:p>
          <a:p>
            <a:endParaRPr lang="en-US" dirty="0"/>
          </a:p>
          <a:p>
            <a:endParaRPr lang="en-US" dirty="0"/>
          </a:p>
          <a:p>
            <a:endParaRPr lang="en-US" dirty="0"/>
          </a:p>
        </p:txBody>
      </p:sp>
      <p:sp>
        <p:nvSpPr>
          <p:cNvPr id="4" name="TextBox 3">
            <a:extLst>
              <a:ext uri="{FF2B5EF4-FFF2-40B4-BE49-F238E27FC236}">
                <a16:creationId xmlns:a16="http://schemas.microsoft.com/office/drawing/2014/main" id="{D108132A-49C2-4C26-00EE-2DB2649EC15C}"/>
              </a:ext>
            </a:extLst>
          </p:cNvPr>
          <p:cNvSpPr txBox="1"/>
          <p:nvPr/>
        </p:nvSpPr>
        <p:spPr>
          <a:xfrm>
            <a:off x="1016700" y="3385717"/>
            <a:ext cx="9910380"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soup.find_all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[&lt;p&gt;This is a simple &lt;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&gt;Hello World&lt;/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&gt; web page.&lt;/p&gt;,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&lt;p&gt;This paragraph has a link to the &lt;a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href</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="https://cs111.byu.edu"&gt;CS 111 Homepage&lt;/a&gt; in it.&lt;/p&gt;]</a:t>
            </a:r>
          </a:p>
        </p:txBody>
      </p:sp>
    </p:spTree>
    <p:extLst>
      <p:ext uri="{BB962C8B-B14F-4D97-AF65-F5344CB8AC3E}">
        <p14:creationId xmlns:p14="http://schemas.microsoft.com/office/powerpoint/2010/main" val="16847613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ED05A-2C29-98DD-AAC0-E0DA1FAD6CCA}"/>
              </a:ext>
            </a:extLst>
          </p:cNvPr>
          <p:cNvSpPr>
            <a:spLocks noGrp="1"/>
          </p:cNvSpPr>
          <p:nvPr>
            <p:ph type="title"/>
          </p:nvPr>
        </p:nvSpPr>
        <p:spPr/>
        <p:txBody>
          <a:bodyPr/>
          <a:lstStyle/>
          <a:p>
            <a:r>
              <a:rPr lang="en-US" dirty="0"/>
              <a:t>Tag Attributes</a:t>
            </a:r>
          </a:p>
        </p:txBody>
      </p:sp>
      <p:sp>
        <p:nvSpPr>
          <p:cNvPr id="3" name="Content Placeholder 2">
            <a:extLst>
              <a:ext uri="{FF2B5EF4-FFF2-40B4-BE49-F238E27FC236}">
                <a16:creationId xmlns:a16="http://schemas.microsoft.com/office/drawing/2014/main" id="{8F0E52E6-A233-A516-662E-3FB00E2F3325}"/>
              </a:ext>
            </a:extLst>
          </p:cNvPr>
          <p:cNvSpPr>
            <a:spLocks noGrp="1"/>
          </p:cNvSpPr>
          <p:nvPr>
            <p:ph idx="1"/>
          </p:nvPr>
        </p:nvSpPr>
        <p:spPr>
          <a:xfrm>
            <a:off x="677334" y="1930400"/>
            <a:ext cx="8596668" cy="4679949"/>
          </a:xfrm>
        </p:spPr>
        <p:txBody>
          <a:bodyPr/>
          <a:lstStyle/>
          <a:p>
            <a:r>
              <a:rPr lang="en-US" dirty="0"/>
              <a:t>Each instance of a tag has a number of attributes:</a:t>
            </a:r>
          </a:p>
          <a:p>
            <a:pPr lvl="1"/>
            <a:r>
              <a:rPr lang="en-US" b="1" dirty="0"/>
              <a:t>.name </a:t>
            </a:r>
            <a:r>
              <a:rPr lang="en-US" dirty="0"/>
              <a:t>– the name of the tag</a:t>
            </a:r>
          </a:p>
          <a:p>
            <a:pPr lvl="1"/>
            <a:endParaRPr lang="en-US" sz="2800" dirty="0"/>
          </a:p>
          <a:p>
            <a:pPr lvl="1"/>
            <a:r>
              <a:rPr lang="en-US" b="1" dirty="0"/>
              <a:t>.</a:t>
            </a:r>
            <a:r>
              <a:rPr lang="en-US" b="1" dirty="0" err="1"/>
              <a:t>attrs</a:t>
            </a:r>
            <a:r>
              <a:rPr lang="en-US" b="1" dirty="0"/>
              <a:t> </a:t>
            </a:r>
            <a:r>
              <a:rPr lang="en-US" dirty="0"/>
              <a:t>– a dictionary of all the tags attributes with the attribute name as the key and its value as the value in the dictionary</a:t>
            </a:r>
          </a:p>
          <a:p>
            <a:pPr lvl="1"/>
            <a:endParaRPr lang="en-US" sz="3200" dirty="0"/>
          </a:p>
          <a:p>
            <a:pPr lvl="2"/>
            <a:r>
              <a:rPr lang="en-US" dirty="0"/>
              <a:t>These can be accessed like any dictionary using the key to get the value:</a:t>
            </a:r>
          </a:p>
          <a:p>
            <a:pPr lvl="2"/>
            <a:endParaRPr lang="en-US" dirty="0"/>
          </a:p>
          <a:p>
            <a:pPr lvl="2"/>
            <a:endParaRPr lang="en-US" dirty="0"/>
          </a:p>
          <a:p>
            <a:pPr lvl="1"/>
            <a:r>
              <a:rPr lang="en-US" dirty="0"/>
              <a:t>.string – the text contained within the tag</a:t>
            </a:r>
          </a:p>
        </p:txBody>
      </p:sp>
      <p:sp>
        <p:nvSpPr>
          <p:cNvPr id="4" name="TextBox 3">
            <a:extLst>
              <a:ext uri="{FF2B5EF4-FFF2-40B4-BE49-F238E27FC236}">
                <a16:creationId xmlns:a16="http://schemas.microsoft.com/office/drawing/2014/main" id="{7F52D96E-7F85-EC9D-FC17-90097165FB5B}"/>
              </a:ext>
            </a:extLst>
          </p:cNvPr>
          <p:cNvSpPr txBox="1"/>
          <p:nvPr/>
        </p:nvSpPr>
        <p:spPr>
          <a:xfrm>
            <a:off x="1476374" y="2700007"/>
            <a:ext cx="779762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soup.title.name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'title'</a:t>
            </a:r>
          </a:p>
        </p:txBody>
      </p:sp>
      <p:sp>
        <p:nvSpPr>
          <p:cNvPr id="5" name="TextBox 4">
            <a:extLst>
              <a:ext uri="{FF2B5EF4-FFF2-40B4-BE49-F238E27FC236}">
                <a16:creationId xmlns:a16="http://schemas.microsoft.com/office/drawing/2014/main" id="{A541D2FA-8450-8837-791E-368F036D9718}"/>
              </a:ext>
            </a:extLst>
          </p:cNvPr>
          <p:cNvSpPr txBox="1"/>
          <p:nvPr/>
        </p:nvSpPr>
        <p:spPr>
          <a:xfrm>
            <a:off x="1476374" y="3957307"/>
            <a:ext cx="779762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soup.a.attrs</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href</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'https://cs111.byu.edu'}</a:t>
            </a:r>
          </a:p>
        </p:txBody>
      </p:sp>
      <p:sp>
        <p:nvSpPr>
          <p:cNvPr id="6" name="TextBox 5">
            <a:extLst>
              <a:ext uri="{FF2B5EF4-FFF2-40B4-BE49-F238E27FC236}">
                <a16:creationId xmlns:a16="http://schemas.microsoft.com/office/drawing/2014/main" id="{02B8EF3C-0EED-B2AE-8A4A-8E3CE87535DC}"/>
              </a:ext>
            </a:extLst>
          </p:cNvPr>
          <p:cNvSpPr txBox="1"/>
          <p:nvPr/>
        </p:nvSpPr>
        <p:spPr>
          <a:xfrm>
            <a:off x="1476373" y="4999335"/>
            <a:ext cx="779762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soup.a.attrs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href</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'https://cs111.byu.edu'</a:t>
            </a:r>
          </a:p>
        </p:txBody>
      </p:sp>
      <p:sp>
        <p:nvSpPr>
          <p:cNvPr id="7" name="TextBox 6">
            <a:extLst>
              <a:ext uri="{FF2B5EF4-FFF2-40B4-BE49-F238E27FC236}">
                <a16:creationId xmlns:a16="http://schemas.microsoft.com/office/drawing/2014/main" id="{E473274A-44DB-E4A1-EA84-C6EE106B57F0}"/>
              </a:ext>
            </a:extLst>
          </p:cNvPr>
          <p:cNvSpPr txBox="1"/>
          <p:nvPr/>
        </p:nvSpPr>
        <p:spPr>
          <a:xfrm>
            <a:off x="1476373" y="6092107"/>
            <a:ext cx="779762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soup.a.string</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'CS 111 Homepage'</a:t>
            </a:r>
          </a:p>
        </p:txBody>
      </p:sp>
    </p:spTree>
    <p:extLst>
      <p:ext uri="{BB962C8B-B14F-4D97-AF65-F5344CB8AC3E}">
        <p14:creationId xmlns:p14="http://schemas.microsoft.com/office/powerpoint/2010/main" val="3985160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55C63-A995-2AA4-2C27-190F364314F5}"/>
              </a:ext>
            </a:extLst>
          </p:cNvPr>
          <p:cNvSpPr>
            <a:spLocks noGrp="1"/>
          </p:cNvSpPr>
          <p:nvPr>
            <p:ph type="title"/>
          </p:nvPr>
        </p:nvSpPr>
        <p:spPr/>
        <p:txBody>
          <a:bodyPr/>
          <a:lstStyle/>
          <a:p>
            <a:r>
              <a:rPr lang="en-US" dirty="0"/>
              <a:t>Accessing a Tag's Children</a:t>
            </a:r>
          </a:p>
        </p:txBody>
      </p:sp>
      <p:sp>
        <p:nvSpPr>
          <p:cNvPr id="3" name="Content Placeholder 2">
            <a:extLst>
              <a:ext uri="{FF2B5EF4-FFF2-40B4-BE49-F238E27FC236}">
                <a16:creationId xmlns:a16="http://schemas.microsoft.com/office/drawing/2014/main" id="{D296D1CA-5FB8-9D59-37E5-2A202327668E}"/>
              </a:ext>
            </a:extLst>
          </p:cNvPr>
          <p:cNvSpPr>
            <a:spLocks noGrp="1"/>
          </p:cNvSpPr>
          <p:nvPr>
            <p:ph idx="1"/>
          </p:nvPr>
        </p:nvSpPr>
        <p:spPr/>
        <p:txBody>
          <a:bodyPr/>
          <a:lstStyle/>
          <a:p>
            <a:r>
              <a:rPr lang="en-US" dirty="0"/>
              <a:t>If a tag has children, we can access them through the </a:t>
            </a:r>
            <a:r>
              <a:rPr lang="en-US" i="1" dirty="0"/>
              <a:t>.contents </a:t>
            </a:r>
            <a:r>
              <a:rPr lang="en-US" dirty="0"/>
              <a:t>and </a:t>
            </a:r>
            <a:r>
              <a:rPr lang="en-US" i="1" dirty="0"/>
              <a:t>.children </a:t>
            </a:r>
            <a:r>
              <a:rPr lang="en-US" dirty="0"/>
              <a:t>attributes</a:t>
            </a:r>
          </a:p>
          <a:p>
            <a:pPr lvl="1"/>
            <a:r>
              <a:rPr lang="en-US" i="1" dirty="0"/>
              <a:t>.contents </a:t>
            </a:r>
            <a:r>
              <a:rPr lang="en-US" dirty="0"/>
              <a:t>is simply a list of all the child elements</a:t>
            </a:r>
          </a:p>
          <a:p>
            <a:pPr lvl="1"/>
            <a:r>
              <a:rPr lang="en-US" i="1" dirty="0"/>
              <a:t>.children </a:t>
            </a:r>
            <a:r>
              <a:rPr lang="en-US" dirty="0"/>
              <a:t>is an iterator that allows you to iterate through the child elements</a:t>
            </a:r>
          </a:p>
          <a:p>
            <a:endParaRPr lang="en-US" dirty="0"/>
          </a:p>
        </p:txBody>
      </p:sp>
      <p:sp>
        <p:nvSpPr>
          <p:cNvPr id="4" name="TextBox 3">
            <a:extLst>
              <a:ext uri="{FF2B5EF4-FFF2-40B4-BE49-F238E27FC236}">
                <a16:creationId xmlns:a16="http://schemas.microsoft.com/office/drawing/2014/main" id="{796BE595-D282-7948-FB27-69EEE3CBE06E}"/>
              </a:ext>
            </a:extLst>
          </p:cNvPr>
          <p:cNvSpPr txBox="1"/>
          <p:nvPr/>
        </p:nvSpPr>
        <p:spPr>
          <a:xfrm>
            <a:off x="1016700" y="3684640"/>
            <a:ext cx="8257302" cy="2585323"/>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for item in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soup.body.children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print(type(item))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'bs4.element.NavigableString'&gt;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'bs4.element.Tag'&gt;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'bs4.element.NavigableString'&gt;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'bs4.element.Tag'&gt;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'bs4.element.NavigableString'&gt;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'bs4.element.Tag'&gt;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'bs4.element.NavigableString'&gt;</a:t>
            </a:r>
          </a:p>
        </p:txBody>
      </p:sp>
    </p:spTree>
    <p:extLst>
      <p:ext uri="{BB962C8B-B14F-4D97-AF65-F5344CB8AC3E}">
        <p14:creationId xmlns:p14="http://schemas.microsoft.com/office/powerpoint/2010/main" val="202626212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0F952-4756-0B85-AE6B-230C41D3EA7E}"/>
              </a:ext>
            </a:extLst>
          </p:cNvPr>
          <p:cNvSpPr>
            <a:spLocks noGrp="1"/>
          </p:cNvSpPr>
          <p:nvPr>
            <p:ph type="title"/>
          </p:nvPr>
        </p:nvSpPr>
        <p:spPr/>
        <p:txBody>
          <a:bodyPr/>
          <a:lstStyle/>
          <a:p>
            <a:r>
              <a:rPr lang="en-US" dirty="0"/>
              <a:t>Accessing at Tag's Parent</a:t>
            </a:r>
          </a:p>
        </p:txBody>
      </p:sp>
      <p:sp>
        <p:nvSpPr>
          <p:cNvPr id="3" name="Content Placeholder 2">
            <a:extLst>
              <a:ext uri="{FF2B5EF4-FFF2-40B4-BE49-F238E27FC236}">
                <a16:creationId xmlns:a16="http://schemas.microsoft.com/office/drawing/2014/main" id="{89D31EC4-1BAE-A1BE-0C3E-2EFE45EE68D3}"/>
              </a:ext>
            </a:extLst>
          </p:cNvPr>
          <p:cNvSpPr>
            <a:spLocks noGrp="1"/>
          </p:cNvSpPr>
          <p:nvPr>
            <p:ph idx="1"/>
          </p:nvPr>
        </p:nvSpPr>
        <p:spPr/>
        <p:txBody>
          <a:bodyPr/>
          <a:lstStyle/>
          <a:p>
            <a:r>
              <a:rPr lang="en-US" dirty="0"/>
              <a:t>Just like you can find a tag's children, you can also find it's parent</a:t>
            </a:r>
          </a:p>
          <a:p>
            <a:r>
              <a:rPr lang="en-US" dirty="0"/>
              <a:t>The </a:t>
            </a:r>
            <a:r>
              <a:rPr lang="en-US" i="1" dirty="0"/>
              <a:t>.parent </a:t>
            </a:r>
            <a:r>
              <a:rPr lang="en-US" dirty="0"/>
              <a:t>attribute give you the tag that is the current tag's parent.</a:t>
            </a:r>
          </a:p>
          <a:p>
            <a:endParaRPr lang="en-US" dirty="0"/>
          </a:p>
          <a:p>
            <a:endParaRPr lang="en-US" dirty="0"/>
          </a:p>
          <a:p>
            <a:r>
              <a:rPr lang="en-US" dirty="0"/>
              <a:t>The </a:t>
            </a:r>
            <a:r>
              <a:rPr lang="en-US" i="1" dirty="0"/>
              <a:t>.parents </a:t>
            </a:r>
            <a:r>
              <a:rPr lang="en-US" dirty="0"/>
              <a:t>attribute is an iterator that allows you to iterate through all of a tag's ancestors back to the document root.</a:t>
            </a:r>
          </a:p>
        </p:txBody>
      </p:sp>
      <p:sp>
        <p:nvSpPr>
          <p:cNvPr id="5" name="TextBox 4">
            <a:extLst>
              <a:ext uri="{FF2B5EF4-FFF2-40B4-BE49-F238E27FC236}">
                <a16:creationId xmlns:a16="http://schemas.microsoft.com/office/drawing/2014/main" id="{CFA4FC68-81A1-F79C-190F-6DC28995320A}"/>
              </a:ext>
            </a:extLst>
          </p:cNvPr>
          <p:cNvSpPr txBox="1"/>
          <p:nvPr/>
        </p:nvSpPr>
        <p:spPr>
          <a:xfrm>
            <a:off x="1016700" y="2756978"/>
            <a:ext cx="8257302"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soup.a.parent</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&lt;p&gt;This paragraph has a link to the &lt;a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href</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="https://cs111.byu.edu"&gt;CS 111 Homepage&lt;/a&gt; in it.&lt;/p&gt;</a:t>
            </a:r>
          </a:p>
        </p:txBody>
      </p:sp>
      <p:sp>
        <p:nvSpPr>
          <p:cNvPr id="6" name="TextBox 5">
            <a:extLst>
              <a:ext uri="{FF2B5EF4-FFF2-40B4-BE49-F238E27FC236}">
                <a16:creationId xmlns:a16="http://schemas.microsoft.com/office/drawing/2014/main" id="{8B621DAC-4C77-4278-5780-D061D440684F}"/>
              </a:ext>
            </a:extLst>
          </p:cNvPr>
          <p:cNvSpPr txBox="1"/>
          <p:nvPr/>
        </p:nvSpPr>
        <p:spPr>
          <a:xfrm>
            <a:off x="1016700" y="4338128"/>
            <a:ext cx="8257302"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for parent in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soup.a.parents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print(parent.name)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p</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body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html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[document]</a:t>
            </a:r>
          </a:p>
        </p:txBody>
      </p:sp>
    </p:spTree>
    <p:extLst>
      <p:ext uri="{BB962C8B-B14F-4D97-AF65-F5344CB8AC3E}">
        <p14:creationId xmlns:p14="http://schemas.microsoft.com/office/powerpoint/2010/main" val="13338748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3D087-3954-EDF9-8BAD-A64A575A84D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1563941-6ECF-F8D9-5476-374A7903267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5697655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5632F9-794F-D845-4572-E017262AB444}"/>
              </a:ext>
            </a:extLst>
          </p:cNvPr>
          <p:cNvSpPr>
            <a:spLocks noGrp="1"/>
          </p:cNvSpPr>
          <p:nvPr>
            <p:ph type="title"/>
          </p:nvPr>
        </p:nvSpPr>
        <p:spPr/>
        <p:txBody>
          <a:bodyPr/>
          <a:lstStyle/>
          <a:p>
            <a:r>
              <a:rPr lang="en-US" dirty="0"/>
              <a:t>Search Filters</a:t>
            </a:r>
          </a:p>
        </p:txBody>
      </p:sp>
      <p:sp>
        <p:nvSpPr>
          <p:cNvPr id="5" name="Text Placeholder 4">
            <a:extLst>
              <a:ext uri="{FF2B5EF4-FFF2-40B4-BE49-F238E27FC236}">
                <a16:creationId xmlns:a16="http://schemas.microsoft.com/office/drawing/2014/main" id="{91AAD27F-2EEA-D8E1-A99A-C9AB7F32B5F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495793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7FCC8-BB0B-2A93-A6B9-BB6B66787020}"/>
              </a:ext>
            </a:extLst>
          </p:cNvPr>
          <p:cNvSpPr>
            <a:spLocks noGrp="1"/>
          </p:cNvSpPr>
          <p:nvPr>
            <p:ph type="title"/>
          </p:nvPr>
        </p:nvSpPr>
        <p:spPr/>
        <p:txBody>
          <a:bodyPr/>
          <a:lstStyle/>
          <a:p>
            <a:r>
              <a:rPr lang="en-US" dirty="0"/>
              <a:t>Search Filters</a:t>
            </a:r>
          </a:p>
        </p:txBody>
      </p:sp>
      <p:sp>
        <p:nvSpPr>
          <p:cNvPr id="3" name="Content Placeholder 2">
            <a:extLst>
              <a:ext uri="{FF2B5EF4-FFF2-40B4-BE49-F238E27FC236}">
                <a16:creationId xmlns:a16="http://schemas.microsoft.com/office/drawing/2014/main" id="{420D5712-C12C-D16F-87F9-066EE7BA3991}"/>
              </a:ext>
            </a:extLst>
          </p:cNvPr>
          <p:cNvSpPr>
            <a:spLocks noGrp="1"/>
          </p:cNvSpPr>
          <p:nvPr>
            <p:ph idx="1"/>
          </p:nvPr>
        </p:nvSpPr>
        <p:spPr/>
        <p:txBody>
          <a:bodyPr>
            <a:normAutofit/>
          </a:bodyPr>
          <a:lstStyle/>
          <a:p>
            <a:r>
              <a:rPr lang="en-US" dirty="0"/>
              <a:t>Earlier we showed you the </a:t>
            </a:r>
            <a:r>
              <a:rPr lang="en-US" i="1" dirty="0" err="1"/>
              <a:t>find_all</a:t>
            </a:r>
            <a:r>
              <a:rPr lang="en-US" i="1" dirty="0"/>
              <a:t>() </a:t>
            </a:r>
            <a:r>
              <a:rPr lang="en-US" dirty="0"/>
              <a:t>method and passed in a tag name as the thing to find.</a:t>
            </a:r>
          </a:p>
          <a:p>
            <a:r>
              <a:rPr lang="en-US" dirty="0"/>
              <a:t>There are other options as well:</a:t>
            </a:r>
          </a:p>
          <a:p>
            <a:pPr lvl="1"/>
            <a:r>
              <a:rPr lang="en-US" b="1" dirty="0"/>
              <a:t>A regular expression </a:t>
            </a:r>
            <a:r>
              <a:rPr lang="en-US" dirty="0"/>
              <a:t>– this will find all the tags whose name matches the regular expression provided</a:t>
            </a:r>
          </a:p>
          <a:p>
            <a:pPr lvl="1"/>
            <a:r>
              <a:rPr lang="en-US" b="1" dirty="0"/>
              <a:t>A list </a:t>
            </a:r>
            <a:r>
              <a:rPr lang="en-US" dirty="0"/>
              <a:t>– this will find all the tags that match anything in the list</a:t>
            </a:r>
          </a:p>
          <a:p>
            <a:pPr lvl="1"/>
            <a:r>
              <a:rPr lang="en-US" b="1" dirty="0"/>
              <a:t>True </a:t>
            </a:r>
            <a:r>
              <a:rPr lang="en-US" dirty="0"/>
              <a:t>– This returns all the tags</a:t>
            </a:r>
          </a:p>
          <a:p>
            <a:pPr lvl="1"/>
            <a:r>
              <a:rPr lang="en-US" b="1" dirty="0"/>
              <a:t>A function </a:t>
            </a:r>
            <a:r>
              <a:rPr lang="en-US" dirty="0"/>
              <a:t>– You can pass in a function that takes a tag as its argument and returns </a:t>
            </a:r>
            <a:r>
              <a:rPr lang="en-US" i="1" dirty="0"/>
              <a:t>True</a:t>
            </a:r>
            <a:r>
              <a:rPr lang="en-US" dirty="0"/>
              <a:t> if the tag matches any criteria you define in the function.  </a:t>
            </a:r>
            <a:r>
              <a:rPr lang="en-US" i="1" dirty="0" err="1"/>
              <a:t>find_all</a:t>
            </a:r>
            <a:r>
              <a:rPr lang="en-US" i="1" dirty="0"/>
              <a:t>() </a:t>
            </a:r>
            <a:r>
              <a:rPr lang="en-US" dirty="0"/>
              <a:t>will return any tag that gives a </a:t>
            </a:r>
            <a:r>
              <a:rPr lang="en-US" i="1" dirty="0"/>
              <a:t>True</a:t>
            </a:r>
            <a:r>
              <a:rPr lang="en-US" dirty="0"/>
              <a:t> result from the function.</a:t>
            </a:r>
          </a:p>
        </p:txBody>
      </p:sp>
    </p:spTree>
    <p:extLst>
      <p:ext uri="{BB962C8B-B14F-4D97-AF65-F5344CB8AC3E}">
        <p14:creationId xmlns:p14="http://schemas.microsoft.com/office/powerpoint/2010/main" val="2588719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9B1B2-A947-8D85-1BDF-6199010A7414}"/>
              </a:ext>
            </a:extLst>
          </p:cNvPr>
          <p:cNvSpPr>
            <a:spLocks noGrp="1"/>
          </p:cNvSpPr>
          <p:nvPr>
            <p:ph type="title"/>
          </p:nvPr>
        </p:nvSpPr>
        <p:spPr/>
        <p:txBody>
          <a:bodyPr/>
          <a:lstStyle/>
          <a:p>
            <a:r>
              <a:rPr lang="en-US" dirty="0"/>
              <a:t>Searching Strings</a:t>
            </a:r>
          </a:p>
        </p:txBody>
      </p:sp>
      <p:sp>
        <p:nvSpPr>
          <p:cNvPr id="3" name="Content Placeholder 2">
            <a:extLst>
              <a:ext uri="{FF2B5EF4-FFF2-40B4-BE49-F238E27FC236}">
                <a16:creationId xmlns:a16="http://schemas.microsoft.com/office/drawing/2014/main" id="{E9F8A7CA-8CE5-E7C1-FD7F-0A2F814DDA98}"/>
              </a:ext>
            </a:extLst>
          </p:cNvPr>
          <p:cNvSpPr>
            <a:spLocks noGrp="1"/>
          </p:cNvSpPr>
          <p:nvPr>
            <p:ph idx="1"/>
          </p:nvPr>
        </p:nvSpPr>
        <p:spPr/>
        <p:txBody>
          <a:bodyPr/>
          <a:lstStyle/>
          <a:p>
            <a:r>
              <a:rPr lang="en-US" dirty="0"/>
              <a:t>By default, </a:t>
            </a:r>
            <a:r>
              <a:rPr lang="en-US" dirty="0" err="1"/>
              <a:t>find_all</a:t>
            </a:r>
            <a:r>
              <a:rPr lang="en-US" dirty="0"/>
              <a:t>() searches for tags that match the input criteria.</a:t>
            </a:r>
          </a:p>
          <a:p>
            <a:r>
              <a:rPr lang="en-US" dirty="0"/>
              <a:t>Sometimes, you want to search the strings in a document for something.  </a:t>
            </a:r>
          </a:p>
          <a:p>
            <a:r>
              <a:rPr lang="en-US" dirty="0"/>
              <a:t>To do this you use the </a:t>
            </a:r>
            <a:r>
              <a:rPr lang="en-US" b="1" i="1" dirty="0"/>
              <a:t>string</a:t>
            </a:r>
            <a:r>
              <a:rPr lang="en-US" dirty="0"/>
              <a:t> parameter to the </a:t>
            </a:r>
            <a:r>
              <a:rPr lang="en-US" dirty="0" err="1"/>
              <a:t>find_all</a:t>
            </a:r>
            <a:r>
              <a:rPr lang="en-US" dirty="0"/>
              <a:t>() method.</a:t>
            </a:r>
          </a:p>
          <a:p>
            <a:r>
              <a:rPr lang="en-US" dirty="0"/>
              <a:t>It can take the same filters as searching tags, i.e. strings, regular expressions, etc.</a:t>
            </a:r>
          </a:p>
          <a:p>
            <a:endParaRPr lang="en-US" dirty="0"/>
          </a:p>
        </p:txBody>
      </p:sp>
      <p:sp>
        <p:nvSpPr>
          <p:cNvPr id="4" name="TextBox 3">
            <a:extLst>
              <a:ext uri="{FF2B5EF4-FFF2-40B4-BE49-F238E27FC236}">
                <a16:creationId xmlns:a16="http://schemas.microsoft.com/office/drawing/2014/main" id="{C380C474-D9B6-A529-194D-D4CCD9B6A791}"/>
              </a:ext>
            </a:extLst>
          </p:cNvPr>
          <p:cNvSpPr txBox="1"/>
          <p:nvPr/>
        </p:nvSpPr>
        <p:spPr>
          <a:xfrm>
            <a:off x="1016700" y="4287037"/>
            <a:ext cx="8257302"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soup.find_all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(string=</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re.compile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Hh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ello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'Hello world!'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'Hello world!'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'Hello World'</a:t>
            </a:r>
          </a:p>
        </p:txBody>
      </p:sp>
    </p:spTree>
    <p:extLst>
      <p:ext uri="{BB962C8B-B14F-4D97-AF65-F5344CB8AC3E}">
        <p14:creationId xmlns:p14="http://schemas.microsoft.com/office/powerpoint/2010/main" val="3258675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5718B-68FB-C93D-81E1-44407238921C}"/>
              </a:ext>
            </a:extLst>
          </p:cNvPr>
          <p:cNvSpPr>
            <a:spLocks noGrp="1"/>
          </p:cNvSpPr>
          <p:nvPr>
            <p:ph type="title"/>
          </p:nvPr>
        </p:nvSpPr>
        <p:spPr/>
        <p:txBody>
          <a:bodyPr/>
          <a:lstStyle/>
          <a:p>
            <a:r>
              <a:rPr lang="en-US" dirty="0"/>
              <a:t>Tags</a:t>
            </a:r>
          </a:p>
        </p:txBody>
      </p:sp>
      <p:sp>
        <p:nvSpPr>
          <p:cNvPr id="3" name="Content Placeholder 2">
            <a:extLst>
              <a:ext uri="{FF2B5EF4-FFF2-40B4-BE49-F238E27FC236}">
                <a16:creationId xmlns:a16="http://schemas.microsoft.com/office/drawing/2014/main" id="{A56C8D45-FAAB-1796-8DFF-7FA20A5A0F0E}"/>
              </a:ext>
            </a:extLst>
          </p:cNvPr>
          <p:cNvSpPr>
            <a:spLocks noGrp="1"/>
          </p:cNvSpPr>
          <p:nvPr>
            <p:ph idx="1"/>
          </p:nvPr>
        </p:nvSpPr>
        <p:spPr/>
        <p:txBody>
          <a:bodyPr/>
          <a:lstStyle/>
          <a:p>
            <a:r>
              <a:rPr lang="en-US" dirty="0"/>
              <a:t>HTML is very forgiving/permissive.</a:t>
            </a:r>
          </a:p>
          <a:p>
            <a:pPr lvl="1"/>
            <a:r>
              <a:rPr lang="en-US" dirty="0"/>
              <a:t>So much so that Tim Berners-Lee and the World Wide Web Consortium (W3C) he created tried to supplant it with a stricter XHTML based on XML (Extensible Markup Language) but failed</a:t>
            </a:r>
          </a:p>
          <a:p>
            <a:r>
              <a:rPr lang="en-US" dirty="0"/>
              <a:t>Many of the tags that are recommended are not strictly required and pages will render and work properly if they are missing.</a:t>
            </a:r>
          </a:p>
          <a:p>
            <a:r>
              <a:rPr lang="en-US" dirty="0"/>
              <a:t>However, using them better defines the semantics of the page and you should try to use them properly.</a:t>
            </a:r>
          </a:p>
          <a:p>
            <a:r>
              <a:rPr lang="en-US" dirty="0"/>
              <a:t>A useful reference for all the HTML tags is the W3Schools website: </a:t>
            </a:r>
            <a:r>
              <a:rPr lang="en-US" dirty="0">
                <a:hlinkClick r:id="rId2"/>
              </a:rPr>
              <a:t>https://www.w3schools.com/html</a:t>
            </a:r>
            <a:r>
              <a:rPr lang="en-US" dirty="0"/>
              <a:t>.  </a:t>
            </a:r>
          </a:p>
          <a:p>
            <a:endParaRPr lang="en-US" dirty="0"/>
          </a:p>
        </p:txBody>
      </p:sp>
    </p:spTree>
    <p:extLst>
      <p:ext uri="{BB962C8B-B14F-4D97-AF65-F5344CB8AC3E}">
        <p14:creationId xmlns:p14="http://schemas.microsoft.com/office/powerpoint/2010/main" val="1061836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88DA4-CC68-7046-7438-707E542A5831}"/>
              </a:ext>
            </a:extLst>
          </p:cNvPr>
          <p:cNvSpPr>
            <a:spLocks noGrp="1"/>
          </p:cNvSpPr>
          <p:nvPr>
            <p:ph type="title"/>
          </p:nvPr>
        </p:nvSpPr>
        <p:spPr/>
        <p:txBody>
          <a:bodyPr/>
          <a:lstStyle/>
          <a:p>
            <a:r>
              <a:rPr lang="en-US" dirty="0"/>
              <a:t>Searching only part of the document</a:t>
            </a:r>
          </a:p>
        </p:txBody>
      </p:sp>
      <p:sp>
        <p:nvSpPr>
          <p:cNvPr id="3" name="Content Placeholder 2">
            <a:extLst>
              <a:ext uri="{FF2B5EF4-FFF2-40B4-BE49-F238E27FC236}">
                <a16:creationId xmlns:a16="http://schemas.microsoft.com/office/drawing/2014/main" id="{B6297EBE-4500-668F-6312-017CA584F0AB}"/>
              </a:ext>
            </a:extLst>
          </p:cNvPr>
          <p:cNvSpPr>
            <a:spLocks noGrp="1"/>
          </p:cNvSpPr>
          <p:nvPr>
            <p:ph idx="1"/>
          </p:nvPr>
        </p:nvSpPr>
        <p:spPr/>
        <p:txBody>
          <a:bodyPr/>
          <a:lstStyle/>
          <a:p>
            <a:r>
              <a:rPr lang="en-US" dirty="0"/>
              <a:t>Not only can </a:t>
            </a:r>
            <a:r>
              <a:rPr lang="en-US" dirty="0" err="1"/>
              <a:t>find_all</a:t>
            </a:r>
            <a:r>
              <a:rPr lang="en-US" dirty="0"/>
              <a:t>() be called on the entire document, it can be called on a specific tag to only search for the items in that tag and its children</a:t>
            </a:r>
          </a:p>
        </p:txBody>
      </p:sp>
      <p:sp>
        <p:nvSpPr>
          <p:cNvPr id="4" name="TextBox 3">
            <a:extLst>
              <a:ext uri="{FF2B5EF4-FFF2-40B4-BE49-F238E27FC236}">
                <a16:creationId xmlns:a16="http://schemas.microsoft.com/office/drawing/2014/main" id="{445CCA6F-1772-6766-0B25-E37C5A6BCFD7}"/>
              </a:ext>
            </a:extLst>
          </p:cNvPr>
          <p:cNvSpPr txBox="1"/>
          <p:nvPr/>
        </p:nvSpPr>
        <p:spPr>
          <a:xfrm>
            <a:off x="1016700" y="2953537"/>
            <a:ext cx="8257302"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soup.body.find_all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(string=</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re.compile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Hh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ello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'Hello world!'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'Hello World'</a:t>
            </a:r>
          </a:p>
        </p:txBody>
      </p:sp>
    </p:spTree>
    <p:extLst>
      <p:ext uri="{BB962C8B-B14F-4D97-AF65-F5344CB8AC3E}">
        <p14:creationId xmlns:p14="http://schemas.microsoft.com/office/powerpoint/2010/main" val="368306510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E696D-CD9E-F1D3-712B-3A9D17C19B4E}"/>
              </a:ext>
            </a:extLst>
          </p:cNvPr>
          <p:cNvSpPr>
            <a:spLocks noGrp="1"/>
          </p:cNvSpPr>
          <p:nvPr>
            <p:ph type="title"/>
          </p:nvPr>
        </p:nvSpPr>
        <p:spPr/>
        <p:txBody>
          <a:bodyPr/>
          <a:lstStyle/>
          <a:p>
            <a:r>
              <a:rPr lang="en-US" dirty="0"/>
              <a:t>prettify()</a:t>
            </a:r>
          </a:p>
        </p:txBody>
      </p:sp>
      <p:sp>
        <p:nvSpPr>
          <p:cNvPr id="3" name="Content Placeholder 2">
            <a:extLst>
              <a:ext uri="{FF2B5EF4-FFF2-40B4-BE49-F238E27FC236}">
                <a16:creationId xmlns:a16="http://schemas.microsoft.com/office/drawing/2014/main" id="{BD803394-9E69-9B1D-78CC-276D5E09BECF}"/>
              </a:ext>
            </a:extLst>
          </p:cNvPr>
          <p:cNvSpPr>
            <a:spLocks noGrp="1"/>
          </p:cNvSpPr>
          <p:nvPr>
            <p:ph idx="1"/>
          </p:nvPr>
        </p:nvSpPr>
        <p:spPr/>
        <p:txBody>
          <a:bodyPr/>
          <a:lstStyle/>
          <a:p>
            <a:r>
              <a:rPr lang="en-US" dirty="0"/>
              <a:t>If you want to see the contents of a tag in a slightly easier to read format you can use the </a:t>
            </a:r>
            <a:r>
              <a:rPr lang="en-US" i="1" dirty="0"/>
              <a:t>prettify() </a:t>
            </a:r>
            <a:r>
              <a:rPr lang="en-US" dirty="0"/>
              <a:t>method</a:t>
            </a:r>
          </a:p>
          <a:p>
            <a:r>
              <a:rPr lang="en-US" dirty="0"/>
              <a:t>It prints out one tag or string per line indenting them by one space per level of the document tree they appear on.</a:t>
            </a:r>
          </a:p>
          <a:p>
            <a:endParaRPr lang="en-US" dirty="0"/>
          </a:p>
        </p:txBody>
      </p:sp>
      <p:sp>
        <p:nvSpPr>
          <p:cNvPr id="4" name="TextBox 3">
            <a:extLst>
              <a:ext uri="{FF2B5EF4-FFF2-40B4-BE49-F238E27FC236}">
                <a16:creationId xmlns:a16="http://schemas.microsoft.com/office/drawing/2014/main" id="{B36347C0-754D-81BF-8B74-15694B516277}"/>
              </a:ext>
            </a:extLst>
          </p:cNvPr>
          <p:cNvSpPr txBox="1"/>
          <p:nvPr/>
        </p:nvSpPr>
        <p:spPr>
          <a:xfrm>
            <a:off x="1016700" y="3385717"/>
            <a:ext cx="8257302" cy="286232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soup.p</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&lt;p&gt;This is a simple &lt;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&gt;hello world&lt;/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&gt; web page.&lt;/p&gt;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soup.p.prettify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&lt;p&gt;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This is a simple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&lt;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hello world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&lt;/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web page.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&lt;/p&gt;</a:t>
            </a:r>
          </a:p>
        </p:txBody>
      </p:sp>
    </p:spTree>
    <p:extLst>
      <p:ext uri="{BB962C8B-B14F-4D97-AF65-F5344CB8AC3E}">
        <p14:creationId xmlns:p14="http://schemas.microsoft.com/office/powerpoint/2010/main" val="360843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86090-8BB7-53A4-46E3-390C92FBB95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EA76701-2EAD-1965-92DB-FA4E27EDB96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792855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0FDDD-3877-443F-41D0-7C5194D9C75A}"/>
              </a:ext>
            </a:extLst>
          </p:cNvPr>
          <p:cNvSpPr>
            <a:spLocks noGrp="1"/>
          </p:cNvSpPr>
          <p:nvPr>
            <p:ph type="title"/>
          </p:nvPr>
        </p:nvSpPr>
        <p:spPr/>
        <p:txBody>
          <a:bodyPr/>
          <a:lstStyle/>
          <a:p>
            <a:r>
              <a:rPr lang="en-US" dirty="0"/>
              <a:t>The &lt;html&gt; tag</a:t>
            </a:r>
          </a:p>
        </p:txBody>
      </p:sp>
      <p:sp>
        <p:nvSpPr>
          <p:cNvPr id="3" name="Content Placeholder 2">
            <a:extLst>
              <a:ext uri="{FF2B5EF4-FFF2-40B4-BE49-F238E27FC236}">
                <a16:creationId xmlns:a16="http://schemas.microsoft.com/office/drawing/2014/main" id="{FF525599-33DF-9A1A-357A-CE403EDEC90F}"/>
              </a:ext>
            </a:extLst>
          </p:cNvPr>
          <p:cNvSpPr>
            <a:spLocks noGrp="1"/>
          </p:cNvSpPr>
          <p:nvPr>
            <p:ph idx="1"/>
          </p:nvPr>
        </p:nvSpPr>
        <p:spPr/>
        <p:txBody>
          <a:bodyPr/>
          <a:lstStyle/>
          <a:p>
            <a:r>
              <a:rPr lang="en-US" dirty="0"/>
              <a:t>The &lt;html&gt; tag (and it's closing &lt;/html&gt; tag) are the first and last tags in the document.</a:t>
            </a:r>
          </a:p>
          <a:p>
            <a:r>
              <a:rPr lang="en-US" dirty="0"/>
              <a:t>They surround everything and indicate that the text inside them should be interpreted as HTML.</a:t>
            </a:r>
          </a:p>
        </p:txBody>
      </p:sp>
    </p:spTree>
    <p:extLst>
      <p:ext uri="{BB962C8B-B14F-4D97-AF65-F5344CB8AC3E}">
        <p14:creationId xmlns:p14="http://schemas.microsoft.com/office/powerpoint/2010/main" val="3637072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84FA8-75FC-6E6C-83E1-F1F1089B26A0}"/>
              </a:ext>
            </a:extLst>
          </p:cNvPr>
          <p:cNvSpPr>
            <a:spLocks noGrp="1"/>
          </p:cNvSpPr>
          <p:nvPr>
            <p:ph type="title"/>
          </p:nvPr>
        </p:nvSpPr>
        <p:spPr/>
        <p:txBody>
          <a:bodyPr/>
          <a:lstStyle/>
          <a:p>
            <a:r>
              <a:rPr lang="en-US" dirty="0"/>
              <a:t>The &lt;head&gt; tag</a:t>
            </a:r>
          </a:p>
        </p:txBody>
      </p:sp>
      <p:sp>
        <p:nvSpPr>
          <p:cNvPr id="3" name="Content Placeholder 2">
            <a:extLst>
              <a:ext uri="{FF2B5EF4-FFF2-40B4-BE49-F238E27FC236}">
                <a16:creationId xmlns:a16="http://schemas.microsoft.com/office/drawing/2014/main" id="{A65F69FA-019D-008E-F801-A9DF779D9B38}"/>
              </a:ext>
            </a:extLst>
          </p:cNvPr>
          <p:cNvSpPr>
            <a:spLocks noGrp="1"/>
          </p:cNvSpPr>
          <p:nvPr>
            <p:ph idx="1"/>
          </p:nvPr>
        </p:nvSpPr>
        <p:spPr>
          <a:xfrm>
            <a:off x="677334" y="1930400"/>
            <a:ext cx="8596668" cy="4847471"/>
          </a:xfrm>
        </p:spPr>
        <p:txBody>
          <a:bodyPr/>
          <a:lstStyle/>
          <a:p>
            <a:r>
              <a:rPr lang="en-US" dirty="0"/>
              <a:t>The &lt;head&gt; (and &lt;/head) tag denotes the header information for the page.</a:t>
            </a:r>
          </a:p>
          <a:p>
            <a:r>
              <a:rPr lang="en-US" dirty="0"/>
              <a:t>The contents of this section are typically not meant to be directly rendered on the page and contain information about the page and its contents</a:t>
            </a:r>
          </a:p>
          <a:p>
            <a:pPr lvl="1"/>
            <a:r>
              <a:rPr lang="en-US" dirty="0"/>
              <a:t>Like the Pirate's Code, that is merely a suggestion, if you put </a:t>
            </a:r>
            <a:r>
              <a:rPr lang="en-US" dirty="0" err="1"/>
              <a:t>renderable</a:t>
            </a:r>
            <a:r>
              <a:rPr lang="en-US" dirty="0"/>
              <a:t> content here, it will be displayed on the page</a:t>
            </a:r>
          </a:p>
          <a:p>
            <a:r>
              <a:rPr lang="en-US" dirty="0"/>
              <a:t>One of the most common contents of this section is the &lt;title&gt; tag</a:t>
            </a:r>
          </a:p>
          <a:p>
            <a:r>
              <a:rPr lang="en-US" dirty="0"/>
              <a:t>Most HTML documents should have a &lt;head&gt; tag</a:t>
            </a:r>
          </a:p>
          <a:p>
            <a:endParaRPr lang="en-US" dirty="0"/>
          </a:p>
        </p:txBody>
      </p:sp>
      <p:pic>
        <p:nvPicPr>
          <p:cNvPr id="5" name="Picture 4" descr="Two men in pirate clothing&#10;&#10;Description automatically generated">
            <a:extLst>
              <a:ext uri="{FF2B5EF4-FFF2-40B4-BE49-F238E27FC236}">
                <a16:creationId xmlns:a16="http://schemas.microsoft.com/office/drawing/2014/main" id="{354EA0BD-3F4E-F962-B9E4-52DB56D87C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86850" y="2814637"/>
            <a:ext cx="3105150" cy="1935252"/>
          </a:xfrm>
          <a:prstGeom prst="rect">
            <a:avLst/>
          </a:prstGeom>
        </p:spPr>
      </p:pic>
    </p:spTree>
    <p:extLst>
      <p:ext uri="{BB962C8B-B14F-4D97-AF65-F5344CB8AC3E}">
        <p14:creationId xmlns:p14="http://schemas.microsoft.com/office/powerpoint/2010/main" val="1524099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84FA8-75FC-6E6C-83E1-F1F1089B26A0}"/>
              </a:ext>
            </a:extLst>
          </p:cNvPr>
          <p:cNvSpPr>
            <a:spLocks noGrp="1"/>
          </p:cNvSpPr>
          <p:nvPr>
            <p:ph type="title"/>
          </p:nvPr>
        </p:nvSpPr>
        <p:spPr/>
        <p:txBody>
          <a:bodyPr/>
          <a:lstStyle/>
          <a:p>
            <a:r>
              <a:rPr lang="en-US" dirty="0"/>
              <a:t>The &lt;footer&gt; tags</a:t>
            </a:r>
          </a:p>
        </p:txBody>
      </p:sp>
      <p:sp>
        <p:nvSpPr>
          <p:cNvPr id="3" name="Content Placeholder 2">
            <a:extLst>
              <a:ext uri="{FF2B5EF4-FFF2-40B4-BE49-F238E27FC236}">
                <a16:creationId xmlns:a16="http://schemas.microsoft.com/office/drawing/2014/main" id="{A65F69FA-019D-008E-F801-A9DF779D9B38}"/>
              </a:ext>
            </a:extLst>
          </p:cNvPr>
          <p:cNvSpPr>
            <a:spLocks noGrp="1"/>
          </p:cNvSpPr>
          <p:nvPr>
            <p:ph idx="1"/>
          </p:nvPr>
        </p:nvSpPr>
        <p:spPr>
          <a:xfrm>
            <a:off x="677334" y="1930400"/>
            <a:ext cx="8596668" cy="4847471"/>
          </a:xfrm>
        </p:spPr>
        <p:txBody>
          <a:bodyPr/>
          <a:lstStyle/>
          <a:p>
            <a:r>
              <a:rPr lang="en-US" dirty="0"/>
              <a:t>The &lt;footer&gt; (and &lt;/footer&gt;) tag denotes a section of content that is typically rendered at the bottom of the page.</a:t>
            </a:r>
          </a:p>
          <a:p>
            <a:pPr lvl="1"/>
            <a:r>
              <a:rPr lang="en-US" dirty="0"/>
              <a:t>HTML doesn't force it to the bottom however, you have to physically place it last in the document.</a:t>
            </a:r>
          </a:p>
          <a:p>
            <a:r>
              <a:rPr lang="en-US" dirty="0"/>
              <a:t>It typically contains things like</a:t>
            </a:r>
          </a:p>
          <a:p>
            <a:pPr lvl="1"/>
            <a:r>
              <a:rPr lang="en-US" dirty="0"/>
              <a:t>authorship, copyright, and contact information</a:t>
            </a:r>
          </a:p>
          <a:p>
            <a:pPr lvl="1"/>
            <a:r>
              <a:rPr lang="en-US" dirty="0"/>
              <a:t>links to related documents</a:t>
            </a:r>
          </a:p>
          <a:p>
            <a:pPr lvl="1"/>
            <a:r>
              <a:rPr lang="en-US" dirty="0"/>
              <a:t>etc.</a:t>
            </a:r>
          </a:p>
          <a:p>
            <a:endParaRPr lang="en-US" dirty="0"/>
          </a:p>
        </p:txBody>
      </p:sp>
    </p:spTree>
    <p:extLst>
      <p:ext uri="{BB962C8B-B14F-4D97-AF65-F5344CB8AC3E}">
        <p14:creationId xmlns:p14="http://schemas.microsoft.com/office/powerpoint/2010/main" val="2013304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4A553-F0C5-31A9-6911-9BBFCD89BBD5}"/>
              </a:ext>
            </a:extLst>
          </p:cNvPr>
          <p:cNvSpPr>
            <a:spLocks noGrp="1"/>
          </p:cNvSpPr>
          <p:nvPr>
            <p:ph type="title"/>
          </p:nvPr>
        </p:nvSpPr>
        <p:spPr/>
        <p:txBody>
          <a:bodyPr/>
          <a:lstStyle/>
          <a:p>
            <a:r>
              <a:rPr lang="en-US" dirty="0"/>
              <a:t>The &lt;title&gt; tag</a:t>
            </a:r>
          </a:p>
        </p:txBody>
      </p:sp>
      <p:sp>
        <p:nvSpPr>
          <p:cNvPr id="3" name="Content Placeholder 2">
            <a:extLst>
              <a:ext uri="{FF2B5EF4-FFF2-40B4-BE49-F238E27FC236}">
                <a16:creationId xmlns:a16="http://schemas.microsoft.com/office/drawing/2014/main" id="{5F71F5E8-F216-BBB7-8FC8-D9CFC2EDA97D}"/>
              </a:ext>
            </a:extLst>
          </p:cNvPr>
          <p:cNvSpPr>
            <a:spLocks noGrp="1"/>
          </p:cNvSpPr>
          <p:nvPr>
            <p:ph idx="1"/>
          </p:nvPr>
        </p:nvSpPr>
        <p:spPr/>
        <p:txBody>
          <a:bodyPr/>
          <a:lstStyle/>
          <a:p>
            <a:r>
              <a:rPr lang="en-US" dirty="0"/>
              <a:t>The &lt;title&gt; tag is placed inside the &lt;head&gt; tagged section of the document and is designed to specify the title for the entire document.</a:t>
            </a:r>
          </a:p>
          <a:p>
            <a:endParaRPr lang="en-US" dirty="0"/>
          </a:p>
          <a:p>
            <a:r>
              <a:rPr lang="en-US" dirty="0"/>
              <a:t>The contents of this tag are not rendered on the web page itself</a:t>
            </a:r>
          </a:p>
          <a:p>
            <a:r>
              <a:rPr lang="en-US" dirty="0"/>
              <a:t>In older browsers, the title would be rendered in the bar at the top of the window.</a:t>
            </a:r>
          </a:p>
          <a:p>
            <a:r>
              <a:rPr lang="en-US" dirty="0"/>
              <a:t>In modern browsers, it is rendered in the tab the page is being displayed in.</a:t>
            </a:r>
          </a:p>
          <a:p>
            <a:r>
              <a:rPr lang="en-US" dirty="0"/>
              <a:t>This is also the default text that will be grabbed for the name of a web page if you try to bookmark it.</a:t>
            </a:r>
          </a:p>
        </p:txBody>
      </p:sp>
      <p:sp>
        <p:nvSpPr>
          <p:cNvPr id="4" name="TextBox 3">
            <a:extLst>
              <a:ext uri="{FF2B5EF4-FFF2-40B4-BE49-F238E27FC236}">
                <a16:creationId xmlns:a16="http://schemas.microsoft.com/office/drawing/2014/main" id="{09138166-69B2-0AE1-92D7-D2802A2C3675}"/>
              </a:ext>
            </a:extLst>
          </p:cNvPr>
          <p:cNvSpPr txBox="1"/>
          <p:nvPr/>
        </p:nvSpPr>
        <p:spPr>
          <a:xfrm>
            <a:off x="1000542" y="2646837"/>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&lt;title&gt;CS 111 Homepage&lt;/title&gt;</a:t>
            </a:r>
          </a:p>
        </p:txBody>
      </p:sp>
    </p:spTree>
    <p:extLst>
      <p:ext uri="{BB962C8B-B14F-4D97-AF65-F5344CB8AC3E}">
        <p14:creationId xmlns:p14="http://schemas.microsoft.com/office/powerpoint/2010/main" val="1657276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2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ppt/theme/theme2.xml><?xml version="1.0" encoding="utf-8"?>
<a:theme xmlns:a="http://schemas.openxmlformats.org/drawingml/2006/main" name="3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lnDef>
      <a:spPr>
        <a:ln>
          <a:tailEnd type="triangle"/>
        </a:ln>
      </a:spPr>
      <a:bodyPr/>
      <a:lstStyle/>
      <a:style>
        <a:lnRef idx="2">
          <a:schemeClr val="dk1"/>
        </a:lnRef>
        <a:fillRef idx="0">
          <a:schemeClr val="dk1"/>
        </a:fillRef>
        <a:effectRef idx="1">
          <a:schemeClr val="dk1"/>
        </a:effectRef>
        <a:fontRef idx="minor">
          <a:schemeClr val="tx1"/>
        </a:fontRef>
      </a:style>
    </a:lnDef>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CS111-Template</Template>
  <TotalTime>535</TotalTime>
  <Words>3635</Words>
  <Application>Microsoft Office PowerPoint</Application>
  <PresentationFormat>Widescreen</PresentationFormat>
  <Paragraphs>368</Paragraphs>
  <Slides>52</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52</vt:i4>
      </vt:variant>
    </vt:vector>
  </HeadingPairs>
  <TitlesOfParts>
    <vt:vector size="60" baseType="lpstr">
      <vt:lpstr>Aptos</vt:lpstr>
      <vt:lpstr>Arial</vt:lpstr>
      <vt:lpstr>Courier New</vt:lpstr>
      <vt:lpstr>Trebuchet MS</vt:lpstr>
      <vt:lpstr>Wingdings</vt:lpstr>
      <vt:lpstr>Wingdings 3</vt:lpstr>
      <vt:lpstr>2_Facet</vt:lpstr>
      <vt:lpstr>3_Facet</vt:lpstr>
      <vt:lpstr>PowerPoint Presentation</vt:lpstr>
      <vt:lpstr>Tags</vt:lpstr>
      <vt:lpstr>Tags</vt:lpstr>
      <vt:lpstr>Tags</vt:lpstr>
      <vt:lpstr>Tags</vt:lpstr>
      <vt:lpstr>The &lt;html&gt; tag</vt:lpstr>
      <vt:lpstr>The &lt;head&gt; tag</vt:lpstr>
      <vt:lpstr>The &lt;footer&gt; tags</vt:lpstr>
      <vt:lpstr>The &lt;title&gt; tag</vt:lpstr>
      <vt:lpstr>The &lt;body&gt; tag</vt:lpstr>
      <vt:lpstr>Headers</vt:lpstr>
      <vt:lpstr>The &lt;p&gt; tag</vt:lpstr>
      <vt:lpstr>Lists</vt:lpstr>
      <vt:lpstr>Miscellaneous simple tags</vt:lpstr>
      <vt:lpstr>PowerPoint Presentation</vt:lpstr>
      <vt:lpstr>Attributes</vt:lpstr>
      <vt:lpstr>Attributes</vt:lpstr>
      <vt:lpstr>Images</vt:lpstr>
      <vt:lpstr>Images</vt:lpstr>
      <vt:lpstr>Links</vt:lpstr>
      <vt:lpstr>Tables</vt:lpstr>
      <vt:lpstr>PowerPoint Presentation</vt:lpstr>
      <vt:lpstr>CSS, Requests, &amp;  Beautiful Soup</vt:lpstr>
      <vt:lpstr>Cascading Style Sheets</vt:lpstr>
      <vt:lpstr>Cascading Style Sheets</vt:lpstr>
      <vt:lpstr>The Power of CSS</vt:lpstr>
      <vt:lpstr>PowerPoint Presentation</vt:lpstr>
      <vt:lpstr>Requests</vt:lpstr>
      <vt:lpstr>The Requests Library</vt:lpstr>
      <vt:lpstr>A basic request</vt:lpstr>
      <vt:lpstr>Checking the response code</vt:lpstr>
      <vt:lpstr>Response Content</vt:lpstr>
      <vt:lpstr>PowerPoint Presentation</vt:lpstr>
      <vt:lpstr> HTML Document Structure</vt:lpstr>
      <vt:lpstr>A simple HTML document</vt:lpstr>
      <vt:lpstr>A Tree!</vt:lpstr>
      <vt:lpstr>PowerPoint Presentation</vt:lpstr>
      <vt:lpstr>Beautiful Soup</vt:lpstr>
      <vt:lpstr>Beautiful Soup</vt:lpstr>
      <vt:lpstr>Making Soup</vt:lpstr>
      <vt:lpstr>Finding Tags</vt:lpstr>
      <vt:lpstr>Finding Tags</vt:lpstr>
      <vt:lpstr>Tag Attributes</vt:lpstr>
      <vt:lpstr>Accessing a Tag's Children</vt:lpstr>
      <vt:lpstr>Accessing at Tag's Parent</vt:lpstr>
      <vt:lpstr>PowerPoint Presentation</vt:lpstr>
      <vt:lpstr>Search Filters</vt:lpstr>
      <vt:lpstr>Search Filters</vt:lpstr>
      <vt:lpstr>Searching Strings</vt:lpstr>
      <vt:lpstr>Searching only part of the document</vt:lpstr>
      <vt:lpstr>prettify()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Tom Stephens</dc:creator>
  <cp:lastModifiedBy>Tom Stephens</cp:lastModifiedBy>
  <cp:revision>27</cp:revision>
  <dcterms:created xsi:type="dcterms:W3CDTF">2024-12-10T20:52:29Z</dcterms:created>
  <dcterms:modified xsi:type="dcterms:W3CDTF">2025-06-09T16:57:30Z</dcterms:modified>
</cp:coreProperties>
</file>