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50"/>
  </p:notesMasterIdLst>
  <p:sldIdLst>
    <p:sldId id="4015" r:id="rId2"/>
    <p:sldId id="1114" r:id="rId3"/>
    <p:sldId id="1115" r:id="rId4"/>
    <p:sldId id="1116" r:id="rId5"/>
    <p:sldId id="1117" r:id="rId6"/>
    <p:sldId id="1118" r:id="rId7"/>
    <p:sldId id="1119" r:id="rId8"/>
    <p:sldId id="1120" r:id="rId9"/>
    <p:sldId id="1121" r:id="rId10"/>
    <p:sldId id="1122" r:id="rId11"/>
    <p:sldId id="1123" r:id="rId12"/>
    <p:sldId id="1124" r:id="rId13"/>
    <p:sldId id="1125" r:id="rId14"/>
    <p:sldId id="4014" r:id="rId15"/>
    <p:sldId id="299" r:id="rId16"/>
    <p:sldId id="814" r:id="rId17"/>
    <p:sldId id="815" r:id="rId18"/>
    <p:sldId id="300" r:id="rId19"/>
    <p:sldId id="816" r:id="rId20"/>
    <p:sldId id="817" r:id="rId21"/>
    <p:sldId id="818" r:id="rId22"/>
    <p:sldId id="819" r:id="rId23"/>
    <p:sldId id="820" r:id="rId24"/>
    <p:sldId id="821" r:id="rId25"/>
    <p:sldId id="822" r:id="rId26"/>
    <p:sldId id="298" r:id="rId27"/>
    <p:sldId id="1061" r:id="rId28"/>
    <p:sldId id="1062" r:id="rId29"/>
    <p:sldId id="474" r:id="rId30"/>
    <p:sldId id="1063" r:id="rId31"/>
    <p:sldId id="467" r:id="rId32"/>
    <p:sldId id="1064" r:id="rId33"/>
    <p:sldId id="1065" r:id="rId34"/>
    <p:sldId id="481" r:id="rId35"/>
    <p:sldId id="482" r:id="rId36"/>
    <p:sldId id="1066" r:id="rId37"/>
    <p:sldId id="1067" r:id="rId38"/>
    <p:sldId id="1068" r:id="rId39"/>
    <p:sldId id="1069" r:id="rId40"/>
    <p:sldId id="484" r:id="rId41"/>
    <p:sldId id="1070" r:id="rId42"/>
    <p:sldId id="1071" r:id="rId43"/>
    <p:sldId id="1072" r:id="rId44"/>
    <p:sldId id="471" r:id="rId45"/>
    <p:sldId id="472" r:id="rId46"/>
    <p:sldId id="475" r:id="rId47"/>
    <p:sldId id="476" r:id="rId48"/>
    <p:sldId id="485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dictionary slides need to move to an earlier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DDAFC-A01D-41D4-9296-ACAF20422A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233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 this should go up with errors?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C628F-D91A-465E-9D46-6AE0B5B82E4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in an example of easier to read i.e. code with lots of if statements vs try/except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C628F-D91A-465E-9D46-6AE0B5B82E46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9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268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2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25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61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6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4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3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5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5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reference/reference.html#pytest-appro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exceptions.html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try%3A%0A%20%20%20%20quot%20%3D%2010/0%0Aexcept%20ZeroDivisionError%20as%20e%3A%0A%20%20%20%20print%28'handling%20a',%20type%28e%29%29%0A%20%20%20%20quot%20%3D%200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def%20div_numbers%28dividend,%20divisor%29%3A%0A%20%20%20%20try%3A%0A%20%20%20%20%20%20%20%20quotient%20%3D%20dividend/divisor%0A%20%20%20%20except%20ZeroDivisionError%3A%0A%20%20%20%20%20%20%20%20print%28%22Function%20was%20called%20with%200%20as%20divisor%22%29%0A%20%20%20%20%20%20%20%20quotient%20%3D%200%0A%20%20%20%20return%20quotient%0A%0Adiv_numbers%2810,%202%29%0Adiv_numbers%2810,%200%29%0Adiv_numbers%2810,%20-1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how-to/usage.html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3BC6C-D399-42EA-0EEC-7F5D603634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Testing, Dictionaries, Tuples, &amp; Exceptions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3272A-791C-EE0D-FD2D-0F80E4CF1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3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128-09C3-05C8-210C-BC3965F4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complicated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6A58-25AE-D637-1A8F-EC5639F5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multiple asserts, all must pass for the test to pass</a:t>
            </a:r>
          </a:p>
          <a:p>
            <a:r>
              <a:rPr lang="en-US" dirty="0"/>
              <a:t>The test will stop on the first failure.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96B73-B5D5-6744-3ED1-AFEC119858E1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test_grid_constructions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grid = Grid(2,2)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grid.width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for x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grid.width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for y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x,y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== None</a:t>
            </a:r>
          </a:p>
        </p:txBody>
      </p:sp>
    </p:spTree>
    <p:extLst>
      <p:ext uri="{BB962C8B-B14F-4D97-AF65-F5344CB8AC3E}">
        <p14:creationId xmlns:p14="http://schemas.microsoft.com/office/powerpoint/2010/main" val="2473289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DC77-F0BF-B3ED-CFE1-AA4AD19F7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for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3A5D-83F5-3AE9-F2EA-3CF18CCF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assertion is the most common thing we do in the tests, </a:t>
            </a:r>
            <a:r>
              <a:rPr lang="en-US" dirty="0" err="1"/>
              <a:t>pytest</a:t>
            </a:r>
            <a:r>
              <a:rPr lang="en-US" dirty="0"/>
              <a:t> provides a number of other checks we can make</a:t>
            </a:r>
          </a:p>
          <a:p>
            <a:r>
              <a:rPr lang="en-US" dirty="0"/>
              <a:t>A common one is to see if an exception is raised where it is expected</a:t>
            </a:r>
          </a:p>
          <a:p>
            <a:r>
              <a:rPr lang="en-US" dirty="0"/>
              <a:t>This uses the raises() function from </a:t>
            </a:r>
            <a:r>
              <a:rPr lang="en-US" dirty="0" err="1"/>
              <a:t>pytest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A38F7-2544-5328-7784-FCD681BB047F}"/>
              </a:ext>
            </a:extLst>
          </p:cNvPr>
          <p:cNvSpPr txBox="1"/>
          <p:nvPr/>
        </p:nvSpPr>
        <p:spPr>
          <a:xfrm>
            <a:off x="1000542" y="346250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square_root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("Negative numbers not allowed")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sqrt(x)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test_square_root_raises_exception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with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pytest.raises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square_root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(-4)</a:t>
            </a:r>
          </a:p>
        </p:txBody>
      </p:sp>
    </p:spTree>
    <p:extLst>
      <p:ext uri="{BB962C8B-B14F-4D97-AF65-F5344CB8AC3E}">
        <p14:creationId xmlns:p14="http://schemas.microsoft.com/office/powerpoint/2010/main" val="1698507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406" cy="4645497"/>
          </a:xfrm>
        </p:spPr>
        <p:txBody>
          <a:bodyPr>
            <a:normAutofit/>
          </a:bodyPr>
          <a:lstStyle/>
          <a:p>
            <a:r>
              <a:rPr lang="en-US" dirty="0"/>
              <a:t>What happens if we run the following in the Python interpreter?</a:t>
            </a:r>
          </a:p>
          <a:p>
            <a:endParaRPr lang="en-US" dirty="0"/>
          </a:p>
          <a:p>
            <a:r>
              <a:rPr lang="en-US" dirty="0"/>
              <a:t>Surprisingly, we get </a:t>
            </a:r>
            <a:r>
              <a:rPr lang="en-US" i="1" dirty="0"/>
              <a:t>False</a:t>
            </a:r>
          </a:p>
          <a:p>
            <a:r>
              <a:rPr lang="en-US" dirty="0"/>
              <a:t>This is due to the imprecision of floating-point number representation in computers</a:t>
            </a:r>
          </a:p>
          <a:p>
            <a:pPr lvl="1"/>
            <a:r>
              <a:rPr lang="en-US" dirty="0"/>
              <a:t>You may have already seen this a few times this semester, noticeably on Homework 1</a:t>
            </a:r>
          </a:p>
          <a:p>
            <a:r>
              <a:rPr lang="en-US" dirty="0"/>
              <a:t>To make comparisons like this safely, we have to do something like this:</a:t>
            </a:r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val1</a:t>
            </a:r>
            <a:r>
              <a:rPr lang="en-US" dirty="0"/>
              <a:t> (0.1+0.2 from above) and </a:t>
            </a:r>
            <a:r>
              <a:rPr lang="en-US" i="1" dirty="0"/>
              <a:t>val2</a:t>
            </a:r>
            <a:r>
              <a:rPr lang="en-US" dirty="0"/>
              <a:t> (0.3 from above) are the values we ant to compare and </a:t>
            </a:r>
            <a:r>
              <a:rPr lang="en-US" i="1" dirty="0"/>
              <a:t>tolerance</a:t>
            </a:r>
            <a:r>
              <a:rPr lang="en-US" dirty="0"/>
              <a:t> is some small value like 1e-6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0AE3A-CA1A-BF38-2341-A87717206004}"/>
              </a:ext>
            </a:extLst>
          </p:cNvPr>
          <p:cNvSpPr txBox="1"/>
          <p:nvPr/>
        </p:nvSpPr>
        <p:spPr>
          <a:xfrm>
            <a:off x="1000542" y="2323952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0.1 + 0.2 == 0.3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75120" y="5063910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abs(val1 – val2) &lt; tolerance</a:t>
            </a:r>
          </a:p>
        </p:txBody>
      </p:sp>
    </p:spTree>
    <p:extLst>
      <p:ext uri="{BB962C8B-B14F-4D97-AF65-F5344CB8AC3E}">
        <p14:creationId xmlns:p14="http://schemas.microsoft.com/office/powerpoint/2010/main" val="128940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797406" cy="4733046"/>
          </a:xfrm>
        </p:spPr>
        <p:txBody>
          <a:bodyPr>
            <a:normAutofit/>
          </a:bodyPr>
          <a:lstStyle/>
          <a:p>
            <a:r>
              <a:rPr lang="en-US" dirty="0"/>
              <a:t>But that's a pain to write</a:t>
            </a:r>
          </a:p>
          <a:p>
            <a:r>
              <a:rPr lang="en-US" dirty="0" err="1"/>
              <a:t>pytest</a:t>
            </a:r>
            <a:r>
              <a:rPr lang="en-US" dirty="0"/>
              <a:t> gives us an </a:t>
            </a:r>
            <a:r>
              <a:rPr lang="en-US" dirty="0" err="1"/>
              <a:t>approx</a:t>
            </a:r>
            <a:r>
              <a:rPr lang="en-US" dirty="0"/>
              <a:t>() method that allows us to write this more cleanly: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This would </a:t>
            </a:r>
            <a:r>
              <a:rPr lang="en-US"/>
              <a:t>return True.</a:t>
            </a:r>
            <a:endParaRPr lang="en-US" dirty="0"/>
          </a:p>
          <a:p>
            <a:r>
              <a:rPr lang="en-US" dirty="0"/>
              <a:t>If you want to change the tolerance, for example when working with large or small numbers, there are additional parameters to </a:t>
            </a:r>
            <a:r>
              <a:rPr lang="en-US" i="1" dirty="0" err="1"/>
              <a:t>approx</a:t>
            </a:r>
            <a:r>
              <a:rPr lang="en-US" i="1" dirty="0"/>
              <a:t>() </a:t>
            </a:r>
            <a:r>
              <a:rPr lang="en-US" dirty="0"/>
              <a:t>that you can set.</a:t>
            </a:r>
          </a:p>
          <a:p>
            <a:r>
              <a:rPr lang="en-US" dirty="0"/>
              <a:t>The full documentation is here: </a:t>
            </a:r>
            <a:r>
              <a:rPr lang="en-US" dirty="0">
                <a:hlinkClick r:id="rId2"/>
              </a:rPr>
              <a:t>https://docs.pytest.org/en/7.4.x/reference/reference.html#pytest-approx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00542" y="3028890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val1 ==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approx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(val2)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i.e.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0.1 + 0.2 ==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approx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(0.3)</a:t>
            </a:r>
          </a:p>
        </p:txBody>
      </p:sp>
    </p:spTree>
    <p:extLst>
      <p:ext uri="{BB962C8B-B14F-4D97-AF65-F5344CB8AC3E}">
        <p14:creationId xmlns:p14="http://schemas.microsoft.com/office/powerpoint/2010/main" val="11039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C77E-ED66-E3E5-433C-747DDC176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DA0DC-CC11-B06E-3E2F-E0F614C9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2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78F1C0-5C5E-CD21-DD3F-B972D85B0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61F85C-785A-8601-1D38-D7C2A0C91A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01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AB747-7F54-60CB-69EB-22355ED1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2588"/>
            <a:ext cx="8596668" cy="1320800"/>
          </a:xfrm>
        </p:spPr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847C-A3BE-FD43-F378-4E065C28F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tuple</a:t>
            </a:r>
            <a:r>
              <a:rPr lang="en-US" dirty="0"/>
              <a:t> is an immutable sequence. It's like a list, but no mutation allowed!</a:t>
            </a:r>
          </a:p>
          <a:p>
            <a:r>
              <a:rPr lang="en-US" dirty="0"/>
              <a:t>An empty tuple: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multiple elements: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a single element: 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9E6124-1396-FF0C-844A-09ECAAF6AF79}"/>
              </a:ext>
            </a:extLst>
          </p:cNvPr>
          <p:cNvSpPr txBox="1"/>
          <p:nvPr/>
        </p:nvSpPr>
        <p:spPr>
          <a:xfrm>
            <a:off x="1000542" y="30659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empty = tuple()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CBCAA7-BC94-9110-4D62-E39011EFD4CB}"/>
              </a:ext>
            </a:extLst>
          </p:cNvPr>
          <p:cNvSpPr txBox="1"/>
          <p:nvPr/>
        </p:nvSpPr>
        <p:spPr>
          <a:xfrm>
            <a:off x="1000542" y="43495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('rain', 'shine')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'rain', 'shine'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3FC248-0192-0C5B-8C0F-E183DCFAC322}"/>
              </a:ext>
            </a:extLst>
          </p:cNvPr>
          <p:cNvSpPr txBox="1"/>
          <p:nvPr/>
        </p:nvSpPr>
        <p:spPr>
          <a:xfrm>
            <a:off x="1000542" y="564556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oogly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(61,)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oogly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61,</a:t>
            </a:r>
          </a:p>
        </p:txBody>
      </p:sp>
    </p:spTree>
    <p:extLst>
      <p:ext uri="{BB962C8B-B14F-4D97-AF65-F5344CB8AC3E}">
        <p14:creationId xmlns:p14="http://schemas.microsoft.com/office/powerpoint/2010/main" val="148021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7614-671F-C2D9-273A-41964F9E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tuple from another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A5EDD-A92A-6C1E-399D-E1305730B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the list() function creates a list from an </a:t>
            </a:r>
            <a:r>
              <a:rPr lang="en-US" dirty="0" err="1"/>
              <a:t>iterable</a:t>
            </a:r>
            <a:r>
              <a:rPr lang="en-US" dirty="0"/>
              <a:t> sequence (like a list or string), the </a:t>
            </a:r>
            <a:r>
              <a:rPr lang="en-US" b="1" i="1" dirty="0"/>
              <a:t>tuple() </a:t>
            </a:r>
            <a:r>
              <a:rPr lang="en-US" dirty="0"/>
              <a:t>functions creates a tuple from an </a:t>
            </a:r>
            <a:r>
              <a:rPr lang="en-US" dirty="0" err="1"/>
              <a:t>iterable</a:t>
            </a:r>
            <a:r>
              <a:rPr lang="en-US" dirty="0"/>
              <a:t> sequence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653AA-4556-3DC2-9BBF-095056BF5E27}"/>
              </a:ext>
            </a:extLst>
          </p:cNvPr>
          <p:cNvSpPr txBox="1"/>
          <p:nvPr/>
        </p:nvSpPr>
        <p:spPr>
          <a:xfrm>
            <a:off x="1091982" y="3003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digit_list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[0,1,2,3,4,5,6,7,8,9]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digit_tuple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tuple(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digit_list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8AB79-BC76-A6B7-38C8-FE942D158B77}"/>
              </a:ext>
            </a:extLst>
          </p:cNvPr>
          <p:cNvSpPr txBox="1"/>
          <p:nvPr/>
        </p:nvSpPr>
        <p:spPr>
          <a:xfrm>
            <a:off x="5885805" y="3280054"/>
            <a:ext cx="347963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(0,1,2,3,4,5,6,7,8,9)</a:t>
            </a:r>
          </a:p>
        </p:txBody>
      </p:sp>
    </p:spTree>
    <p:extLst>
      <p:ext uri="{BB962C8B-B14F-4D97-AF65-F5344CB8AC3E}">
        <p14:creationId xmlns:p14="http://schemas.microsoft.com/office/powerpoint/2010/main" val="399247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4B011-8511-EA5D-894D-969E746F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C391C-9F2A-0854-E0ED-8A1816DC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a list's read-only operations work on tuples.</a:t>
            </a:r>
          </a:p>
          <a:p>
            <a:r>
              <a:rPr lang="en-US" dirty="0"/>
              <a:t>Combining tuples into a new tuple:</a:t>
            </a:r>
          </a:p>
          <a:p>
            <a:endParaRPr lang="en-US" dirty="0"/>
          </a:p>
          <a:p>
            <a:r>
              <a:rPr lang="en-US" dirty="0"/>
              <a:t>Checking containment:</a:t>
            </a:r>
          </a:p>
          <a:p>
            <a:endParaRPr lang="en-US" dirty="0"/>
          </a:p>
          <a:p>
            <a:r>
              <a:rPr lang="en-US" dirty="0"/>
              <a:t>Accessing elements: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Slicing: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2F2BCA-D3EB-0C22-F232-4CEBA3D896FC}"/>
              </a:ext>
            </a:extLst>
          </p:cNvPr>
          <p:cNvSpPr txBox="1"/>
          <p:nvPr/>
        </p:nvSpPr>
        <p:spPr>
          <a:xfrm>
            <a:off x="1000542" y="27299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('come', '☂') + ('or', '☼')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07354-1D75-B61E-0DD1-9EA970DAFE70}"/>
              </a:ext>
            </a:extLst>
          </p:cNvPr>
          <p:cNvSpPr txBox="1"/>
          <p:nvPr/>
        </p:nvSpPr>
        <p:spPr>
          <a:xfrm>
            <a:off x="1000542" y="363715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 in ('wall-e', 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wallace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', 'waldo')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F2ABD-743E-15DF-E3FC-00F80C1CBAAA}"/>
              </a:ext>
            </a:extLst>
          </p:cNvPr>
          <p:cNvSpPr txBox="1"/>
          <p:nvPr/>
        </p:nvSpPr>
        <p:spPr>
          <a:xfrm>
            <a:off x="4975668" y="2729965"/>
            <a:ext cx="429833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('come', '☂', 'or', '☼')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B5590-5868-8CD5-BF1C-9790E9F2B5EC}"/>
              </a:ext>
            </a:extLst>
          </p:cNvPr>
          <p:cNvSpPr txBox="1"/>
          <p:nvPr/>
        </p:nvSpPr>
        <p:spPr>
          <a:xfrm>
            <a:off x="7006987" y="363715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E9B7BB-655B-BD90-4C4E-5285F05FF740}"/>
              </a:ext>
            </a:extLst>
          </p:cNvPr>
          <p:cNvSpPr txBox="1"/>
          <p:nvPr/>
        </p:nvSpPr>
        <p:spPr>
          <a:xfrm>
            <a:off x="1000542" y="4506856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('rain', 'shine')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conditions[1]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BD30FB-807F-96D1-95E4-39AE81CFE08B}"/>
              </a:ext>
            </a:extLst>
          </p:cNvPr>
          <p:cNvSpPr txBox="1"/>
          <p:nvPr/>
        </p:nvSpPr>
        <p:spPr>
          <a:xfrm>
            <a:off x="7006987" y="4783855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'shine'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C87E56-D458-9478-7EAD-C3789CDA224A}"/>
              </a:ext>
            </a:extLst>
          </p:cNvPr>
          <p:cNvSpPr txBox="1"/>
          <p:nvPr/>
        </p:nvSpPr>
        <p:spPr>
          <a:xfrm>
            <a:off x="1000542" y="5663959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digits = (0,1,2,3,4,5,6,7,8,9)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digits[3:8]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E3A9DD-FA8E-41AA-8BCA-F1342E917A2E}"/>
              </a:ext>
            </a:extLst>
          </p:cNvPr>
          <p:cNvSpPr txBox="1"/>
          <p:nvPr/>
        </p:nvSpPr>
        <p:spPr>
          <a:xfrm>
            <a:off x="7006987" y="5922216"/>
            <a:ext cx="217850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(3,4,5,6,7)</a:t>
            </a:r>
          </a:p>
        </p:txBody>
      </p:sp>
    </p:spTree>
    <p:extLst>
      <p:ext uri="{BB962C8B-B14F-4D97-AF65-F5344CB8AC3E}">
        <p14:creationId xmlns:p14="http://schemas.microsoft.com/office/powerpoint/2010/main" val="383898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0662-0050-628B-72BA-0E5A887FA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D0A3B-3C7A-03AC-5E82-C1E93FB7E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BB1FA4-B0A7-28B7-8679-C1DE2BEF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D311-405F-7895-4FBC-692A4599A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14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58703-D376-EE79-28DA-6227FA47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5A0A7-E3FC-A802-4438-67ACD0CD47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8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4ED5-4820-77DB-E07E-AE135640E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337C2-C27C-94B1-CA69-F993C2EF6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dict</a:t>
            </a:r>
            <a:r>
              <a:rPr lang="en-US" dirty="0"/>
              <a:t> is a mapping of key-value pairs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206B1-6CE5-14B6-C780-0AFE9BB46EEA}"/>
              </a:ext>
            </a:extLst>
          </p:cNvPr>
          <p:cNvSpPr txBox="1"/>
          <p:nvPr/>
        </p:nvSpPr>
        <p:spPr>
          <a:xfrm>
            <a:off x="1000542" y="2305615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states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"CA": "California",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"DE": "Delaware",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"NY": "New York",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"TX": "Texas",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"WY": "Wyoming"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F103C-A44E-C0C5-C04D-1A1828B0A0C9}"/>
              </a:ext>
            </a:extLst>
          </p:cNvPr>
          <p:cNvSpPr txBox="1"/>
          <p:nvPr/>
        </p:nvSpPr>
        <p:spPr>
          <a:xfrm>
            <a:off x="1000542" y="450732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(states)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FA72F4-338E-7B8D-49BA-6C34A1B008DD}"/>
              </a:ext>
            </a:extLst>
          </p:cNvPr>
          <p:cNvSpPr txBox="1"/>
          <p:nvPr/>
        </p:nvSpPr>
        <p:spPr>
          <a:xfrm>
            <a:off x="1000542" y="5274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"CA" in states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4D29E-7476-D5C8-1433-7DF3CC469C79}"/>
              </a:ext>
            </a:extLst>
          </p:cNvPr>
          <p:cNvSpPr txBox="1"/>
          <p:nvPr/>
        </p:nvSpPr>
        <p:spPr>
          <a:xfrm>
            <a:off x="1000542" y="604078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"ZZ" in states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50127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7EEE2-46DD-B453-00A6-303FAF81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7E01-AFD5-40E4-605B-F51676F4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84617"/>
            <a:ext cx="8596668" cy="2756745"/>
          </a:xfrm>
        </p:spPr>
        <p:txBody>
          <a:bodyPr/>
          <a:lstStyle/>
          <a:p>
            <a:r>
              <a:rPr lang="en-US" dirty="0"/>
              <a:t>Select a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90CA0-C0DA-AC2B-C9AC-60FDEB6C3465}"/>
              </a:ext>
            </a:extLst>
          </p:cNvPr>
          <p:cNvSpPr txBox="1"/>
          <p:nvPr/>
        </p:nvSpPr>
        <p:spPr>
          <a:xfrm>
            <a:off x="1000542" y="1930400"/>
            <a:ext cx="8273460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words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más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"more",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"other",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"water"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87E166-44DB-A7E3-26EB-4936410BE04B}"/>
              </a:ext>
            </a:extLst>
          </p:cNvPr>
          <p:cNvSpPr txBox="1"/>
          <p:nvPr/>
        </p:nvSpPr>
        <p:spPr>
          <a:xfrm>
            <a:off x="1000542" y="3670481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'other'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EE000-4071-1273-012B-8F0F44D46A6C}"/>
              </a:ext>
            </a:extLst>
          </p:cNvPr>
          <p:cNvSpPr txBox="1"/>
          <p:nvPr/>
        </p:nvSpPr>
        <p:spPr>
          <a:xfrm>
            <a:off x="1000542" y="4339784"/>
            <a:ext cx="8273460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first_word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first_word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'water'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78147D-08DB-C7F7-6C49-81D99FEF8685}"/>
              </a:ext>
            </a:extLst>
          </p:cNvPr>
          <p:cNvSpPr txBox="1"/>
          <p:nvPr/>
        </p:nvSpPr>
        <p:spPr>
          <a:xfrm>
            <a:off x="1000542" y="5286086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KeyError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0BB67F-BDBD-C528-026D-FAED36D6A203}"/>
              </a:ext>
            </a:extLst>
          </p:cNvPr>
          <p:cNvSpPr txBox="1"/>
          <p:nvPr/>
        </p:nvSpPr>
        <p:spPr>
          <a:xfrm>
            <a:off x="1000542" y="5956012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words.get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"🤔")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'🤔'</a:t>
            </a:r>
          </a:p>
        </p:txBody>
      </p:sp>
    </p:spTree>
    <p:extLst>
      <p:ext uri="{BB962C8B-B14F-4D97-AF65-F5344CB8AC3E}">
        <p14:creationId xmlns:p14="http://schemas.microsoft.com/office/powerpoint/2010/main" val="340120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7D1C8-572B-D32B-BB42-32006D5E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69C07-050F-7EF6-97FC-F398EFC4E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key </a:t>
            </a:r>
            <a:r>
              <a:rPr lang="en-US" b="1" dirty="0"/>
              <a:t>cannot</a:t>
            </a:r>
            <a:r>
              <a:rPr lang="en-US" dirty="0"/>
              <a:t> be a list or dictionary (or any mutable type)</a:t>
            </a:r>
          </a:p>
          <a:p>
            <a:r>
              <a:rPr lang="en-US" dirty="0"/>
              <a:t>All keys in a dictionary are distinct (there can only be one value per key)</a:t>
            </a:r>
          </a:p>
          <a:p>
            <a:r>
              <a:rPr lang="en-US" dirty="0"/>
              <a:t>The values can be any type, however!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32E871-3DA0-A67A-C944-3F2D624A2AD9}"/>
              </a:ext>
            </a:extLst>
          </p:cNvPr>
          <p:cNvSpPr txBox="1"/>
          <p:nvPr/>
        </p:nvSpPr>
        <p:spPr>
          <a:xfrm>
            <a:off x="1000542" y="349134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spiders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smeringopus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"name": "Pale Daddy Long-leg",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"length":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},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holocnemus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pluchei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"name": "Marbled cellar spider",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"length": (5,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4105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7E5FC-AF0E-967D-DABC-FAFAF2A7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7E3F0-271E-74BC-300E-2CA251ABE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53731"/>
            <a:ext cx="8596668" cy="3187632"/>
          </a:xfrm>
        </p:spPr>
        <p:txBody>
          <a:bodyPr/>
          <a:lstStyle/>
          <a:p>
            <a:r>
              <a:rPr lang="en-US" dirty="0"/>
              <a:t>What will be the order of items?</a:t>
            </a:r>
          </a:p>
          <a:p>
            <a:endParaRPr lang="en-US" dirty="0"/>
          </a:p>
          <a:p>
            <a:r>
              <a:rPr lang="en-US" dirty="0"/>
              <a:t> Keys are iterated over in the order they are first added.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F81D4-01B3-E949-BAB3-1048588E2D98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insects = {"spiders": 8, "centipedes": 100, "bees": 6}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name in insects: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print(insects[name])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0A8161-BA1B-3BE7-1E04-9CF1BA352FDE}"/>
              </a:ext>
            </a:extLst>
          </p:cNvPr>
          <p:cNvSpPr txBox="1"/>
          <p:nvPr/>
        </p:nvSpPr>
        <p:spPr>
          <a:xfrm>
            <a:off x="1000542" y="327198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8 100 6</a:t>
            </a:r>
          </a:p>
        </p:txBody>
      </p:sp>
    </p:spTree>
    <p:extLst>
      <p:ext uri="{BB962C8B-B14F-4D97-AF65-F5344CB8AC3E}">
        <p14:creationId xmlns:p14="http://schemas.microsoft.com/office/powerpoint/2010/main" val="365973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FCBF-7C6F-3BF2-966B-103483F0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comprehensions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98959-2A96-6C50-5F7E-A666EA290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syntax</a:t>
            </a:r>
          </a:p>
          <a:p>
            <a:endParaRPr lang="en-US" sz="1600" dirty="0"/>
          </a:p>
          <a:p>
            <a:pPr lvl="1"/>
            <a:r>
              <a:rPr lang="en-US" dirty="0"/>
              <a:t>Notice the curly braces {} instead of brackets []</a:t>
            </a:r>
          </a:p>
          <a:p>
            <a:pPr lvl="1"/>
            <a:r>
              <a:rPr lang="en-US" dirty="0"/>
              <a:t>There are two items before the for keyword: the key and the value separated by a colon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72ABE-01CD-27FC-E5CD-027CC1907009}"/>
              </a:ext>
            </a:extLst>
          </p:cNvPr>
          <p:cNvSpPr txBox="1"/>
          <p:nvPr/>
        </p:nvSpPr>
        <p:spPr>
          <a:xfrm>
            <a:off x="1000542" y="462239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{x: x*x for x in range(3,6)}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47FAE0-F7EF-2E43-4609-4C7C1EBD6DB7}"/>
              </a:ext>
            </a:extLst>
          </p:cNvPr>
          <p:cNvSpPr txBox="1"/>
          <p:nvPr/>
        </p:nvSpPr>
        <p:spPr>
          <a:xfrm>
            <a:off x="1000542" y="23333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{key: value for &lt;name&gt; in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exp&gt;}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5A2BB0-92A2-3C3E-249A-2C7F44BEB15C}"/>
              </a:ext>
            </a:extLst>
          </p:cNvPr>
          <p:cNvSpPr txBox="1"/>
          <p:nvPr/>
        </p:nvSpPr>
        <p:spPr>
          <a:xfrm>
            <a:off x="5954730" y="4624012"/>
            <a:ext cx="331927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{3: 9, 4: 16, 5: 25}</a:t>
            </a:r>
          </a:p>
        </p:txBody>
      </p:sp>
    </p:spTree>
    <p:extLst>
      <p:ext uri="{BB962C8B-B14F-4D97-AF65-F5344CB8AC3E}">
        <p14:creationId xmlns:p14="http://schemas.microsoft.com/office/powerpoint/2010/main" val="313922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3BF22-A36A-3687-8E7B-4FD5E4A7F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844CD-66C8-8595-4F5D-D1AA8F4DC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086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24DF05-AADF-FE0C-0C13-F3C8F24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5CE20-6729-68D9-94E3-E828B40F2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832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329BF-32A5-F4D6-C716-71B5002A2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A5AAF-56AD-31E0-EF0E-235CAD24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/>
          <a:lstStyle/>
          <a:p>
            <a:r>
              <a:rPr lang="en-US" dirty="0"/>
              <a:t>Sometimes, computer programs behave in non-standard ways.</a:t>
            </a:r>
          </a:p>
          <a:p>
            <a:pPr lvl="1"/>
            <a:r>
              <a:rPr lang="en-US" dirty="0"/>
              <a:t>A function receives an argument value of an improper type</a:t>
            </a:r>
          </a:p>
          <a:p>
            <a:pPr lvl="1"/>
            <a:r>
              <a:rPr lang="en-US" dirty="0"/>
              <a:t>Some resource (such as a file) is not available</a:t>
            </a:r>
          </a:p>
          <a:p>
            <a:pPr lvl="1"/>
            <a:r>
              <a:rPr lang="en-US" dirty="0"/>
              <a:t>A network connection is lost in the middle of data transmission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Moth found in a Mark II Computer (Grace Hopper's Notebook, 1947)</a:t>
            </a:r>
          </a:p>
        </p:txBody>
      </p:sp>
      <p:pic>
        <p:nvPicPr>
          <p:cNvPr id="5" name="Picture 4" descr="A close-up of a piece of paper&#10;&#10;Description automatically generated">
            <a:extLst>
              <a:ext uri="{FF2B5EF4-FFF2-40B4-BE49-F238E27FC236}">
                <a16:creationId xmlns:a16="http://schemas.microsoft.com/office/drawing/2014/main" id="{56F8EA07-E756-C6DF-8486-024F3B042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50" y="3540777"/>
            <a:ext cx="6598616" cy="259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67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21590-D3AE-4770-2A7A-4C5AC8A1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Err is Human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2DFEE-94F1-2E2C-8008-CBC013E4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do with an error:</a:t>
            </a:r>
          </a:p>
          <a:p>
            <a:pPr lvl="1"/>
            <a:r>
              <a:rPr lang="en-US" dirty="0"/>
              <a:t>Return a special value.</a:t>
            </a:r>
          </a:p>
          <a:p>
            <a:pPr lvl="1"/>
            <a:r>
              <a:rPr lang="en-US" dirty="0"/>
              <a:t>Use a Boolean return value to indicate success or failure.</a:t>
            </a:r>
          </a:p>
          <a:p>
            <a:pPr lvl="1"/>
            <a:r>
              <a:rPr lang="en-US" dirty="0"/>
              <a:t>Set a global variable.</a:t>
            </a:r>
          </a:p>
          <a:p>
            <a:pPr lvl="1"/>
            <a:r>
              <a:rPr lang="en-US" dirty="0"/>
              <a:t>Print an error message.</a:t>
            </a:r>
          </a:p>
          <a:p>
            <a:pPr lvl="1"/>
            <a:r>
              <a:rPr lang="en-US" dirty="0"/>
              <a:t>Print an error message and exit the program.</a:t>
            </a:r>
          </a:p>
          <a:p>
            <a:pPr lvl="1"/>
            <a:r>
              <a:rPr lang="en-US" dirty="0"/>
              <a:t>Put an input or output stream in a fail state.</a:t>
            </a:r>
          </a:p>
          <a:p>
            <a:r>
              <a:rPr lang="en-US" dirty="0"/>
              <a:t>The first three options allow the user of a function to respond to the error</a:t>
            </a:r>
          </a:p>
        </p:txBody>
      </p:sp>
    </p:spTree>
    <p:extLst>
      <p:ext uri="{BB962C8B-B14F-4D97-AF65-F5344CB8AC3E}">
        <p14:creationId xmlns:p14="http://schemas.microsoft.com/office/powerpoint/2010/main" val="231607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8A7B-42DB-9330-4416-AEFBC9C5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pytest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5BEE4-290E-EC2B-9EB5-C22CDEB36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</a:t>
            </a:r>
            <a:r>
              <a:rPr lang="en-US" dirty="0" err="1"/>
              <a:t>pytest</a:t>
            </a:r>
            <a:r>
              <a:rPr lang="en-US" dirty="0"/>
              <a:t>, you first need to install the </a:t>
            </a:r>
            <a:r>
              <a:rPr lang="en-US" dirty="0" err="1"/>
              <a:t>pytest</a:t>
            </a:r>
            <a:r>
              <a:rPr lang="en-US" dirty="0"/>
              <a:t> library as it is not part of the standard Python installation</a:t>
            </a:r>
          </a:p>
          <a:p>
            <a:endParaRPr lang="en-US" dirty="0"/>
          </a:p>
          <a:p>
            <a:r>
              <a:rPr lang="en-US" dirty="0"/>
              <a:t>However, you've already installed it as it was installed when you installed the </a:t>
            </a:r>
            <a:r>
              <a:rPr lang="en-US" dirty="0" err="1"/>
              <a:t>byu_pytest_utils</a:t>
            </a:r>
            <a:r>
              <a:rPr lang="en-US" dirty="0"/>
              <a:t> library.</a:t>
            </a:r>
          </a:p>
          <a:p>
            <a:r>
              <a:rPr lang="en-US" dirty="0"/>
              <a:t>Full documentation on the </a:t>
            </a:r>
            <a:r>
              <a:rPr lang="en-US" dirty="0" err="1"/>
              <a:t>pytest</a:t>
            </a:r>
            <a:r>
              <a:rPr lang="en-US" dirty="0"/>
              <a:t> library can be found at </a:t>
            </a:r>
            <a:r>
              <a:rPr lang="en-US" dirty="0">
                <a:hlinkClick r:id="rId2"/>
              </a:rPr>
              <a:t>https://docs.pytest.org</a:t>
            </a:r>
            <a:endParaRPr lang="en-US" dirty="0"/>
          </a:p>
          <a:p>
            <a:r>
              <a:rPr lang="en-US" dirty="0" err="1"/>
              <a:t>pytest</a:t>
            </a:r>
            <a:r>
              <a:rPr lang="en-US" dirty="0"/>
              <a:t> provides a more versatile and powerful set of tools than are available from </a:t>
            </a:r>
            <a:r>
              <a:rPr lang="en-US" dirty="0" err="1"/>
              <a:t>doctests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32859-B07C-818C-D2B4-518864715C11}"/>
              </a:ext>
            </a:extLst>
          </p:cNvPr>
          <p:cNvSpPr txBox="1"/>
          <p:nvPr/>
        </p:nvSpPr>
        <p:spPr>
          <a:xfrm>
            <a:off x="1000542" y="26175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pip install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75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46D8-6429-584E-07A3-6EB2F150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48D0-1DD4-EF98-45AE-9472D8C10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exception</a:t>
            </a:r>
            <a:r>
              <a:rPr lang="en-US" dirty="0"/>
              <a:t> is a built-in mechanism in a programming language to declare and respond to "exceptional" conditions.</a:t>
            </a:r>
          </a:p>
          <a:p>
            <a:r>
              <a:rPr lang="en-US" dirty="0"/>
              <a:t>A program raises an exception when an error occurs.</a:t>
            </a:r>
          </a:p>
          <a:p>
            <a:r>
              <a:rPr lang="en-US" dirty="0"/>
              <a:t>If the exception is not handled, the program will stop running entirely.</a:t>
            </a:r>
          </a:p>
          <a:p>
            <a:r>
              <a:rPr lang="en-US" dirty="0"/>
              <a:t>But if a programmer can anticipate when exceptions might happen, they can include code for </a:t>
            </a:r>
            <a:r>
              <a:rPr lang="en-US" b="1" dirty="0"/>
              <a:t>handling the exception</a:t>
            </a:r>
            <a:r>
              <a:rPr lang="en-US" dirty="0"/>
              <a:t>, so that the program continues running.</a:t>
            </a:r>
          </a:p>
          <a:p>
            <a:r>
              <a:rPr lang="en-US" dirty="0"/>
              <a:t>Many languages include exception handling: C++, Java, Python, JavaScript, C#, etc.</a:t>
            </a:r>
          </a:p>
        </p:txBody>
      </p:sp>
    </p:spTree>
    <p:extLst>
      <p:ext uri="{BB962C8B-B14F-4D97-AF65-F5344CB8AC3E}">
        <p14:creationId xmlns:p14="http://schemas.microsoft.com/office/powerpoint/2010/main" val="15038533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DF5E-717A-D2F3-EDD9-58B79B5B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5DC4-8AA1-B86E-5A2D-37C3565E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exceptions are not caught and handled, they will cause the program to crash.</a:t>
            </a:r>
          </a:p>
          <a:p>
            <a:r>
              <a:rPr lang="en-US" dirty="0"/>
              <a:t>If we catch an exception, we can decide what to do about it</a:t>
            </a:r>
          </a:p>
          <a:p>
            <a:pPr lvl="1"/>
            <a:r>
              <a:rPr lang="en-US" dirty="0"/>
              <a:t>Record it - log it to a file, print it out, send an e-mail, page someone, etc.</a:t>
            </a:r>
          </a:p>
          <a:p>
            <a:pPr lvl="1"/>
            <a:r>
              <a:rPr lang="en-US" dirty="0"/>
              <a:t>Rethrow it so another part of the program can address it as well</a:t>
            </a:r>
          </a:p>
          <a:p>
            <a:pPr lvl="1"/>
            <a:r>
              <a:rPr lang="en-US" dirty="0"/>
              <a:t>Retry the operation that caused the failure</a:t>
            </a:r>
          </a:p>
          <a:p>
            <a:pPr lvl="1"/>
            <a:r>
              <a:rPr lang="en-US" dirty="0"/>
              <a:t>Ignore it and not pass it on (not a good idea) – called swallowing the exception</a:t>
            </a:r>
          </a:p>
        </p:txBody>
      </p:sp>
    </p:spTree>
    <p:extLst>
      <p:ext uri="{BB962C8B-B14F-4D97-AF65-F5344CB8AC3E}">
        <p14:creationId xmlns:p14="http://schemas.microsoft.com/office/powerpoint/2010/main" val="322265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31144-FF77-8B9B-4EB2-57CEC8D9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3DB57-64FF-6024-6E35-41D3F5D31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raises an exception whenever a runtime error occurs.</a:t>
            </a:r>
          </a:p>
          <a:p>
            <a:r>
              <a:rPr lang="en-US" dirty="0"/>
              <a:t>How an unhandled exception is reported: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an exception is not handled, the program stops executing immediately.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9D9EF-3BDC-A74E-2AE5-E6962C073346}"/>
              </a:ext>
            </a:extLst>
          </p:cNvPr>
          <p:cNvSpPr txBox="1"/>
          <p:nvPr/>
        </p:nvSpPr>
        <p:spPr>
          <a:xfrm>
            <a:off x="1000542" y="278555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10/0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Traceback (most recent call last):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File "&lt;stdin&gt;", line 1, in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23916342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D8CC-70DB-65CE-2137-F145FAF3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772A-3762-0E1F-FC2F-1846114C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few exception types and examples of buggy code: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See full list in the </a:t>
            </a:r>
            <a:r>
              <a:rPr lang="en-US" dirty="0">
                <a:hlinkClick r:id="rId2"/>
              </a:rPr>
              <a:t>exceptions docs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589D02-E69F-BC92-02B6-EC2D6BCEEBBB}"/>
              </a:ext>
            </a:extLst>
          </p:cNvPr>
          <p:cNvGraphicFramePr>
            <a:graphicFrameLocks noGrp="1"/>
          </p:cNvGraphicFramePr>
          <p:nvPr/>
        </p:nvGraphicFramePr>
        <p:xfrm>
          <a:off x="1061039" y="2520185"/>
          <a:ext cx="8128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853360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0180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Exception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0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OverflowError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pow(2.12, 1000)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4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'hello'[1] = 'j'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53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IndexError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'hello'[7]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10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+= 5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9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FileNotFoundError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open('dsfdfd.txt')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851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400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310C-112E-C79F-86D2-F025D0291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A48AC-B79D-E558-9761-733939057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54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B4D346-AE97-D5FE-3F34-91E4E0FA9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9892D-5649-B735-8CCE-F840CD1346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13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2671-222E-2751-E2D5-14520135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4FDB-5A3C-93AC-70BE-C7CC40BEC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handle an exception (keep the program running), use a </a:t>
            </a:r>
            <a:r>
              <a:rPr lang="en-US" b="1" i="1" dirty="0"/>
              <a:t>try</a:t>
            </a:r>
            <a:r>
              <a:rPr lang="en-US" dirty="0"/>
              <a:t> statement.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&lt;try suite&gt; </a:t>
            </a:r>
            <a:r>
              <a:rPr lang="en-US" dirty="0"/>
              <a:t>is executed first. If, during the course of executing the </a:t>
            </a:r>
            <a:r>
              <a:rPr lang="en-US" i="1" dirty="0"/>
              <a:t>&lt;try suite&gt;,</a:t>
            </a:r>
            <a:r>
              <a:rPr lang="en-US" dirty="0"/>
              <a:t> an exception is raised that is not handled otherwise, and If the class of the exception inherits from &lt;exception class&gt;, then the </a:t>
            </a:r>
            <a:r>
              <a:rPr lang="en-US" i="1" dirty="0"/>
              <a:t>&lt;except suite&gt; </a:t>
            </a:r>
            <a:r>
              <a:rPr lang="en-US" dirty="0"/>
              <a:t>is executed, with </a:t>
            </a:r>
            <a:r>
              <a:rPr lang="en-US" i="1" dirty="0"/>
              <a:t>&lt;name&gt; </a:t>
            </a:r>
            <a:r>
              <a:rPr lang="en-US" dirty="0"/>
              <a:t>bound to the exception.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F3FC1E-4044-7325-16A9-6030DE3EB7B7}"/>
              </a:ext>
            </a:extLst>
          </p:cNvPr>
          <p:cNvSpPr txBox="1"/>
          <p:nvPr/>
        </p:nvSpPr>
        <p:spPr>
          <a:xfrm>
            <a:off x="1000542" y="2612396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&lt;try suite&gt;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&lt;exception class&gt; as &lt;name&gt;: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&lt;except suite&gt;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...</a:t>
            </a:r>
          </a:p>
        </p:txBody>
      </p:sp>
    </p:spTree>
    <p:extLst>
      <p:ext uri="{BB962C8B-B14F-4D97-AF65-F5344CB8AC3E}">
        <p14:creationId xmlns:p14="http://schemas.microsoft.com/office/powerpoint/2010/main" val="2320224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statement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quot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10/0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print('handling a', type(e))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quot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4252737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inside a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52150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(dividend, divisor):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quotient = dividend/divisor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print("Function was called with 0 as divisor")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quotient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quotient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-1)</a:t>
            </a:r>
          </a:p>
        </p:txBody>
      </p:sp>
    </p:spTree>
    <p:extLst>
      <p:ext uri="{BB962C8B-B14F-4D97-AF65-F5344CB8AC3E}">
        <p14:creationId xmlns:p14="http://schemas.microsoft.com/office/powerpoint/2010/main" val="1718552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Python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273175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invert(x):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inverse = 1/x # Raises 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x is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print('Never printed if x is 0')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inverse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invert(x)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print('Handled', 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2611F-D76F-D153-366E-DB29CBD4C613}"/>
              </a:ext>
            </a:extLst>
          </p:cNvPr>
          <p:cNvSpPr txBox="1"/>
          <p:nvPr/>
        </p:nvSpPr>
        <p:spPr>
          <a:xfrm>
            <a:off x="1000542" y="448945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(1/0)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4A0C58-735F-4183-E50C-B24BAF0656E1}"/>
              </a:ext>
            </a:extLst>
          </p:cNvPr>
          <p:cNvSpPr txBox="1"/>
          <p:nvPr/>
        </p:nvSpPr>
        <p:spPr>
          <a:xfrm>
            <a:off x="1000542" y="493573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print('Handled!')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70A33-4EE6-9BCD-53DF-F2170CA343D9}"/>
              </a:ext>
            </a:extLst>
          </p:cNvPr>
          <p:cNvSpPr txBox="1"/>
          <p:nvPr/>
        </p:nvSpPr>
        <p:spPr>
          <a:xfrm>
            <a:off x="1000542" y="621301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inverrrrt_safe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(1/0)</a:t>
            </a:r>
          </a:p>
        </p:txBody>
      </p:sp>
    </p:spTree>
    <p:extLst>
      <p:ext uri="{BB962C8B-B14F-4D97-AF65-F5344CB8AC3E}">
        <p14:creationId xmlns:p14="http://schemas.microsoft.com/office/powerpoint/2010/main" val="212408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6B7A-B984-2A6F-7DE3-CA39188B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pytests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ECB-415F-20D7-3771-9B560299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9505"/>
          </a:xfrm>
        </p:spPr>
        <p:txBody>
          <a:bodyPr/>
          <a:lstStyle/>
          <a:p>
            <a:r>
              <a:rPr lang="en-US" dirty="0"/>
              <a:t>If you've run the tests we've provided for the assignments, you've seen the basic way to invoke </a:t>
            </a:r>
            <a:r>
              <a:rPr lang="en-US" dirty="0" err="1"/>
              <a:t>pytest</a:t>
            </a:r>
            <a:r>
              <a:rPr lang="en-US" dirty="0"/>
              <a:t> that runs all tests in the directory: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additionally just have </a:t>
            </a:r>
            <a:r>
              <a:rPr lang="en-US" dirty="0" err="1"/>
              <a:t>pytest</a:t>
            </a:r>
            <a:r>
              <a:rPr lang="en-US" dirty="0"/>
              <a:t> run a single test file by giving the name of the file you want it to run</a:t>
            </a:r>
          </a:p>
          <a:p>
            <a:endParaRPr lang="en-US" dirty="0"/>
          </a:p>
          <a:p>
            <a:r>
              <a:rPr lang="en-US" dirty="0"/>
              <a:t>You can also have it run just a single test within the file by giving it the name of the test function after the filename separated by "</a:t>
            </a:r>
            <a:r>
              <a:rPr lang="en-US" i="1" dirty="0"/>
              <a:t>::</a:t>
            </a:r>
            <a:r>
              <a:rPr lang="en-US" dirty="0"/>
              <a:t>"</a:t>
            </a:r>
          </a:p>
          <a:p>
            <a:endParaRPr lang="en-US" dirty="0"/>
          </a:p>
          <a:p>
            <a:r>
              <a:rPr lang="en-US" dirty="0"/>
              <a:t>For other ways to invoke </a:t>
            </a:r>
            <a:r>
              <a:rPr lang="en-US" dirty="0" err="1"/>
              <a:t>pytest</a:t>
            </a:r>
            <a:r>
              <a:rPr lang="en-US" dirty="0"/>
              <a:t>, see the documentation at </a:t>
            </a:r>
            <a:r>
              <a:rPr lang="en-US" dirty="0">
                <a:hlinkClick r:id="rId2"/>
              </a:rPr>
              <a:t>https://docs.pytest.org/en/7.4.x/how-to/usage.html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5A5B2E-6640-C4DC-9AA3-B7BAA7E0BAE1}"/>
              </a:ext>
            </a:extLst>
          </p:cNvPr>
          <p:cNvSpPr txBox="1"/>
          <p:nvPr/>
        </p:nvSpPr>
        <p:spPr>
          <a:xfrm>
            <a:off x="1000542" y="262834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7AEC9-973C-7578-4161-667FFF2C2C03}"/>
              </a:ext>
            </a:extLst>
          </p:cNvPr>
          <p:cNvSpPr txBox="1"/>
          <p:nvPr/>
        </p:nvSpPr>
        <p:spPr>
          <a:xfrm>
            <a:off x="1000542" y="42514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1913B-E6B8-A3D8-E885-0846E0FF96FC}"/>
              </a:ext>
            </a:extLst>
          </p:cNvPr>
          <p:cNvSpPr txBox="1"/>
          <p:nvPr/>
        </p:nvSpPr>
        <p:spPr>
          <a:xfrm>
            <a:off x="1000542" y="540761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&lt;filename&gt;::&lt;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testname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8514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63E2D-01A5-ADB6-3839-D5748417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4677-397A-9706-C0D8-E6C72E45A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067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5787-DC1C-CE97-26CF-EB5F75DF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7F0E2-E294-7DFC-B386-9E9E970797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02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C22F-E1C1-0FA1-3082-6E5427E2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10180-6DB7-539F-F812-9D23B0DF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65367"/>
          </a:xfrm>
        </p:spPr>
        <p:txBody>
          <a:bodyPr/>
          <a:lstStyle/>
          <a:p>
            <a:r>
              <a:rPr lang="en-US" dirty="0"/>
              <a:t>Assert statements raise an exception of type </a:t>
            </a:r>
            <a:r>
              <a:rPr lang="en-US" b="1" i="1" dirty="0" err="1"/>
              <a:t>AssertionError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where </a:t>
            </a:r>
            <a:r>
              <a:rPr lang="en-US" i="1" dirty="0"/>
              <a:t>&lt;expression&gt; </a:t>
            </a:r>
            <a:r>
              <a:rPr lang="en-US" dirty="0"/>
              <a:t>should evaluate to </a:t>
            </a:r>
            <a:r>
              <a:rPr lang="en-US" i="1" dirty="0"/>
              <a:t>True</a:t>
            </a:r>
            <a:r>
              <a:rPr lang="en-US" dirty="0"/>
              <a:t> and if it doesn't, </a:t>
            </a:r>
            <a:r>
              <a:rPr lang="en-US" i="1" dirty="0"/>
              <a:t>&lt;string&gt; </a:t>
            </a:r>
            <a:r>
              <a:rPr lang="en-US" dirty="0"/>
              <a:t>is the message passed with the </a:t>
            </a:r>
            <a:r>
              <a:rPr lang="en-US" i="1" dirty="0" err="1"/>
              <a:t>AssertionError</a:t>
            </a:r>
            <a:endParaRPr lang="en-US" i="1" dirty="0"/>
          </a:p>
          <a:p>
            <a:r>
              <a:rPr lang="en-US" dirty="0"/>
              <a:t>Assertions are designed to be used liberally. They can be ignored to increase efficiency by running Python with the "-O" flag; "O" stands for optimized.</a:t>
            </a:r>
          </a:p>
          <a:p>
            <a:endParaRPr lang="en-US" dirty="0"/>
          </a:p>
          <a:p>
            <a:r>
              <a:rPr lang="en-US" dirty="0"/>
              <a:t>Put assertions in your code wherever your code is checking input or conditions that you as the programmer have control over.  If an assertion is raised, it means you have a bug that you can fix.</a:t>
            </a:r>
          </a:p>
          <a:p>
            <a:r>
              <a:rPr lang="en-US" dirty="0"/>
              <a:t>If you don't have control over the input, raise an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745653-EC0D-810B-3669-495393997F87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 &lt;expression&gt;, &lt;string&gt;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15C8F-C97B-5B50-48C9-D507CED8B5CF}"/>
              </a:ext>
            </a:extLst>
          </p:cNvPr>
          <p:cNvSpPr txBox="1"/>
          <p:nvPr/>
        </p:nvSpPr>
        <p:spPr>
          <a:xfrm>
            <a:off x="1000542" y="451722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python3 -O</a:t>
            </a:r>
          </a:p>
        </p:txBody>
      </p:sp>
    </p:spTree>
    <p:extLst>
      <p:ext uri="{BB962C8B-B14F-4D97-AF65-F5344CB8AC3E}">
        <p14:creationId xmlns:p14="http://schemas.microsoft.com/office/powerpoint/2010/main" val="36811965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3F19-349C-0F88-548B-23CCD5B2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Raise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D1B98-0A8B-32F4-54EE-95759EE4F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type of exception can be raised with a </a:t>
            </a:r>
            <a:r>
              <a:rPr lang="en-US" b="1" i="1" dirty="0"/>
              <a:t>raise</a:t>
            </a:r>
            <a:r>
              <a:rPr lang="en-US" dirty="0"/>
              <a:t> statement</a:t>
            </a:r>
          </a:p>
          <a:p>
            <a:endParaRPr lang="en-US" dirty="0"/>
          </a:p>
          <a:p>
            <a:r>
              <a:rPr lang="en-US" i="1" dirty="0"/>
              <a:t>&lt;expression&gt; </a:t>
            </a:r>
            <a:r>
              <a:rPr lang="en-US" dirty="0"/>
              <a:t>must evaluate to a subclass of </a:t>
            </a:r>
            <a:r>
              <a:rPr lang="en-US" b="1" i="1" dirty="0" err="1"/>
              <a:t>BaseException</a:t>
            </a:r>
            <a:r>
              <a:rPr lang="en-US" dirty="0"/>
              <a:t> or an instance of one</a:t>
            </a:r>
          </a:p>
          <a:p>
            <a:r>
              <a:rPr lang="en-US" dirty="0"/>
              <a:t>Exceptions are constructed like any other object. e.g.,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AC6FF-7E3F-D08C-3C79-A31DE70733D6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raise &lt;expression&gt;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FCEB6D-E6A8-86E4-99E8-620215C18ED5}"/>
              </a:ext>
            </a:extLst>
          </p:cNvPr>
          <p:cNvSpPr txBox="1"/>
          <p:nvPr/>
        </p:nvSpPr>
        <p:spPr>
          <a:xfrm>
            <a:off x="1000542" y="392532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TypeError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('Bad argument!')</a:t>
            </a:r>
          </a:p>
        </p:txBody>
      </p:sp>
    </p:spTree>
    <p:extLst>
      <p:ext uri="{BB962C8B-B14F-4D97-AF65-F5344CB8AC3E}">
        <p14:creationId xmlns:p14="http://schemas.microsoft.com/office/powerpoint/2010/main" val="19881690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not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an error event happens routinely and could be considered part of normal execution, handle without throwing exceptions.</a:t>
            </a:r>
          </a:p>
          <a:p>
            <a:pPr lvl="1"/>
            <a:r>
              <a:rPr lang="en-US" dirty="0"/>
              <a:t>Generate error codes or return values</a:t>
            </a:r>
          </a:p>
          <a:p>
            <a:pPr lvl="1"/>
            <a:r>
              <a:rPr lang="en-US" dirty="0"/>
              <a:t>Use if() statements to check and handle errors</a:t>
            </a:r>
          </a:p>
        </p:txBody>
      </p:sp>
    </p:spTree>
    <p:extLst>
      <p:ext uri="{BB962C8B-B14F-4D97-AF65-F5344CB8AC3E}">
        <p14:creationId xmlns:p14="http://schemas.microsoft.com/office/powerpoint/2010/main" val="1936837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don't have control of the input or processing state, we should use exceptions to report errors</a:t>
            </a:r>
          </a:p>
          <a:p>
            <a:r>
              <a:rPr lang="en-US" dirty="0"/>
              <a:t>Use try-except blocks</a:t>
            </a:r>
          </a:p>
          <a:p>
            <a:pPr lvl="1"/>
            <a:r>
              <a:rPr lang="en-US" dirty="0"/>
              <a:t>Around code that can potentially (and unexpectedly) generate an exception.</a:t>
            </a:r>
          </a:p>
          <a:p>
            <a:pPr lvl="1"/>
            <a:r>
              <a:rPr lang="en-US" dirty="0"/>
              <a:t>Prevent and recover from application crashes.</a:t>
            </a:r>
          </a:p>
          <a:p>
            <a:pPr lvl="1"/>
            <a:r>
              <a:rPr lang="en-US" dirty="0"/>
              <a:t>Raise an exception when your program can identify an </a:t>
            </a:r>
            <a:r>
              <a:rPr lang="en-US" b="1" dirty="0"/>
              <a:t>external</a:t>
            </a:r>
            <a:r>
              <a:rPr lang="en-US" dirty="0"/>
              <a:t> problem that prevents execution.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979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using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Compared to error reporting via return-codes and if statements, using try / except / raise is likely to result in code</a:t>
            </a:r>
          </a:p>
          <a:p>
            <a:pPr lvl="1"/>
            <a:r>
              <a:rPr lang="en-US" dirty="0"/>
              <a:t>that is easier to read,</a:t>
            </a:r>
          </a:p>
          <a:p>
            <a:pPr lvl="1"/>
            <a:r>
              <a:rPr lang="en-US" dirty="0"/>
              <a:t>that has fewer bugs,</a:t>
            </a:r>
          </a:p>
          <a:p>
            <a:pPr lvl="1"/>
            <a:r>
              <a:rPr lang="en-US" dirty="0"/>
              <a:t>is less expensive to develop,</a:t>
            </a:r>
          </a:p>
          <a:p>
            <a:pPr lvl="1"/>
            <a:r>
              <a:rPr lang="en-US" dirty="0"/>
              <a:t>and has faster time-to-market (time-to-submission for students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4252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C9BE-EF34-1C21-85F1-DB07E8FD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361E2-902E-9B35-12C2-DC02E95A6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Input validation is a form of </a:t>
            </a:r>
            <a:r>
              <a:rPr lang="en-US" b="1" dirty="0"/>
              <a:t>defensive programming</a:t>
            </a:r>
            <a:r>
              <a:rPr lang="en-US" dirty="0"/>
              <a:t>.</a:t>
            </a:r>
          </a:p>
          <a:p>
            <a:r>
              <a:rPr lang="en-US" dirty="0"/>
              <a:t>Whenever a function or method receives input from a user, it is a good practice to validate that the input provided is in the function's domain.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arguments are provided by the user, we should raise exceptions or return error codes.</a:t>
            </a:r>
          </a:p>
          <a:p>
            <a:r>
              <a:rPr lang="en-US" dirty="0"/>
              <a:t>If the arguments are provided by the developer, we should use assertions.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C508E-BD49-EA04-DA95-6E79C380D908}"/>
              </a:ext>
            </a:extLst>
          </p:cNvPr>
          <p:cNvSpPr txBox="1"/>
          <p:nvPr/>
        </p:nvSpPr>
        <p:spPr>
          <a:xfrm>
            <a:off x="1004907" y="3385717"/>
            <a:ext cx="84878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("Negative numbers not allowed.")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30713430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17379-240D-DC07-BC56-FA49907B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BF007-7BEB-429A-2BDC-025F895FE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9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A491-1607-0586-9468-47B31227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pytest</a:t>
            </a:r>
            <a:r>
              <a:rPr lang="en-US" dirty="0"/>
              <a:t> actually run?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E72B-2928-598F-9729-39C4C604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invoke </a:t>
            </a:r>
            <a:r>
              <a:rPr lang="en-US" dirty="0" err="1"/>
              <a:t>pytest</a:t>
            </a:r>
            <a:r>
              <a:rPr lang="en-US" dirty="0"/>
              <a:t> without a filename, it looks in the current directory for any files that match either of the following patterns</a:t>
            </a:r>
          </a:p>
          <a:p>
            <a:pPr lvl="1"/>
            <a:r>
              <a:rPr lang="en-US" dirty="0"/>
              <a:t>test_&lt;name&gt;.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&lt;name&gt;_test.py</a:t>
            </a:r>
          </a:p>
          <a:p>
            <a:r>
              <a:rPr lang="en-US" dirty="0"/>
              <a:t>If you invoke it with a filename, it just runs the file specified.</a:t>
            </a:r>
          </a:p>
          <a:p>
            <a:r>
              <a:rPr lang="en-US" dirty="0"/>
              <a:t>Within that file, it looks for functions of the form </a:t>
            </a:r>
            <a:r>
              <a:rPr lang="en-US" i="1" dirty="0"/>
              <a:t>test_&lt;name&gt;() </a:t>
            </a:r>
            <a:r>
              <a:rPr lang="en-US" dirty="0"/>
              <a:t>and runs each of those functions in turn.</a:t>
            </a:r>
          </a:p>
          <a:p>
            <a:pPr lvl="1"/>
            <a:r>
              <a:rPr lang="en-US" dirty="0"/>
              <a:t>These functions should take no arguments</a:t>
            </a:r>
          </a:p>
        </p:txBody>
      </p:sp>
    </p:spTree>
    <p:extLst>
      <p:ext uri="{BB962C8B-B14F-4D97-AF65-F5344CB8AC3E}">
        <p14:creationId xmlns:p14="http://schemas.microsoft.com/office/powerpoint/2010/main" val="293068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D9D6-CE79-EC5A-ED68-C16E4B0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579ED-1D45-5DB9-627F-D0AF849E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the tests pass, you'll see something like this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B798C-5473-1310-197B-A01F9D7427CB}"/>
              </a:ext>
            </a:extLst>
          </p:cNvPr>
          <p:cNvSpPr txBox="1"/>
          <p:nvPr/>
        </p:nvSpPr>
        <p:spPr>
          <a:xfrm>
            <a:off x="1000542" y="2355970"/>
            <a:ext cx="105141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 test session starts 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rootdir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C:\Users\dagor\PycharmProjects\demo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plugins: byu-pytest-utils-0.7.2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collected 2 item                                                                                                                                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 ..                                         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[100%]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=========================== 2 passed in 0.25s ===========================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C25414-B0B1-82E0-E013-8A3E527DBFD9}"/>
              </a:ext>
            </a:extLst>
          </p:cNvPr>
          <p:cNvSpPr txBox="1"/>
          <p:nvPr/>
        </p:nvSpPr>
        <p:spPr>
          <a:xfrm>
            <a:off x="7292425" y="3271383"/>
            <a:ext cx="2658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the tests ran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green means no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639FE-2AED-AAD9-D8E0-A766A7B42343}"/>
              </a:ext>
            </a:extLst>
          </p:cNvPr>
          <p:cNvSpPr/>
          <p:nvPr/>
        </p:nvSpPr>
        <p:spPr>
          <a:xfrm>
            <a:off x="10240476" y="4052944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16E63D-F6F8-E554-4054-8B085DB96006}"/>
              </a:ext>
            </a:extLst>
          </p:cNvPr>
          <p:cNvCxnSpPr>
            <a:cxnSpLocks/>
          </p:cNvCxnSpPr>
          <p:nvPr/>
        </p:nvCxnSpPr>
        <p:spPr>
          <a:xfrm>
            <a:off x="9951396" y="3739403"/>
            <a:ext cx="289080" cy="4472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5238513-D340-93FF-0A41-969880F5D448}"/>
              </a:ext>
            </a:extLst>
          </p:cNvPr>
          <p:cNvSpPr txBox="1"/>
          <p:nvPr/>
        </p:nvSpPr>
        <p:spPr>
          <a:xfrm>
            <a:off x="4143983" y="3739403"/>
            <a:ext cx="190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How long it took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50C4C-7C57-0DC9-2572-50919B6BCDA3}"/>
              </a:ext>
            </a:extLst>
          </p:cNvPr>
          <p:cNvSpPr/>
          <p:nvPr/>
        </p:nvSpPr>
        <p:spPr>
          <a:xfrm>
            <a:off x="6462332" y="4592077"/>
            <a:ext cx="830093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C262B-B3E6-BC74-D5FE-B4AF767E7A0A}"/>
              </a:ext>
            </a:extLst>
          </p:cNvPr>
          <p:cNvCxnSpPr>
            <a:cxnSpLocks/>
            <a:stCxn id="10" idx="3"/>
            <a:endCxn id="11" idx="0"/>
          </p:cNvCxnSpPr>
          <p:nvPr/>
        </p:nvCxnSpPr>
        <p:spPr>
          <a:xfrm>
            <a:off x="6046298" y="3924069"/>
            <a:ext cx="831081" cy="66800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94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75DD-3F05-136D-A3D4-587942BA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AE6D-32B2-7B61-DD4F-676757E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test fails, there is a bit more output: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9ADA8-8109-96CD-62E7-F3ACF7889486}"/>
              </a:ext>
            </a:extLst>
          </p:cNvPr>
          <p:cNvSpPr txBox="1"/>
          <p:nvPr/>
        </p:nvSpPr>
        <p:spPr>
          <a:xfrm>
            <a:off x="1000542" y="2355970"/>
            <a:ext cx="8273460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 test session starts 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rootdir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C:\Users\dagor\PycharmProjects\demo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plugins: byu-pytest-utils-0.7.2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collected 2 items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 .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                         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[100%]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=============================== FAILURES ===============================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______________________________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______________________________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       assert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       assert 4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        +  where 4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test_demo.py:9: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AssertionError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 short test summary info 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FAILED test_demo.py::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 assert 4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 1 failed,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1 passed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 0.18s 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B4B03-19E4-94F0-4546-85460BBD27E9}"/>
              </a:ext>
            </a:extLst>
          </p:cNvPr>
          <p:cNvSpPr txBox="1"/>
          <p:nvPr/>
        </p:nvSpPr>
        <p:spPr>
          <a:xfrm>
            <a:off x="5418914" y="3131806"/>
            <a:ext cx="209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the tests ran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red means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ACAE1-83E2-14DA-C770-BD957A0E2850}"/>
              </a:ext>
            </a:extLst>
          </p:cNvPr>
          <p:cNvSpPr/>
          <p:nvPr/>
        </p:nvSpPr>
        <p:spPr>
          <a:xfrm>
            <a:off x="7973931" y="3663838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7FA2D0-FEA4-914A-028B-7732B59A2ABE}"/>
              </a:ext>
            </a:extLst>
          </p:cNvPr>
          <p:cNvCxnSpPr>
            <a:cxnSpLocks/>
          </p:cNvCxnSpPr>
          <p:nvPr/>
        </p:nvCxnSpPr>
        <p:spPr>
          <a:xfrm>
            <a:off x="7443855" y="3617808"/>
            <a:ext cx="530076" cy="1797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1CA505-BC8B-0432-D8C5-9CBFF9698631}"/>
              </a:ext>
            </a:extLst>
          </p:cNvPr>
          <p:cNvSpPr txBox="1"/>
          <p:nvPr/>
        </p:nvSpPr>
        <p:spPr>
          <a:xfrm>
            <a:off x="3047094" y="3202173"/>
            <a:ext cx="2251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One entry per test: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= succuss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 = failure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78940-70FA-F81A-E35E-9E808553B92C}"/>
              </a:ext>
            </a:extLst>
          </p:cNvPr>
          <p:cNvSpPr/>
          <p:nvPr/>
        </p:nvSpPr>
        <p:spPr>
          <a:xfrm>
            <a:off x="2428865" y="3656558"/>
            <a:ext cx="415047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C0259D5-F124-01BD-4817-D36742E80C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2843912" y="3663838"/>
            <a:ext cx="203182" cy="114299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A7170F-E2BB-1420-77FA-5C689CBE9786}"/>
              </a:ext>
            </a:extLst>
          </p:cNvPr>
          <p:cNvSpPr txBox="1"/>
          <p:nvPr/>
        </p:nvSpPr>
        <p:spPr>
          <a:xfrm>
            <a:off x="4669190" y="4550219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Test that failed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6D7767-9793-8861-3FD4-645CD2326D4A}"/>
              </a:ext>
            </a:extLst>
          </p:cNvPr>
          <p:cNvSpPr/>
          <p:nvPr/>
        </p:nvSpPr>
        <p:spPr>
          <a:xfrm>
            <a:off x="1459149" y="4756825"/>
            <a:ext cx="1906621" cy="2148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42763E-70C3-1F80-2DB6-6D3A718D4518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flipH="1">
            <a:off x="3365770" y="4734885"/>
            <a:ext cx="1303420" cy="129381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06F6F15-E2E1-E740-37C8-BA065238D1FA}"/>
              </a:ext>
            </a:extLst>
          </p:cNvPr>
          <p:cNvSpPr txBox="1"/>
          <p:nvPr/>
        </p:nvSpPr>
        <p:spPr>
          <a:xfrm>
            <a:off x="5234646" y="4920795"/>
            <a:ext cx="258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Actual line that failed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C0B9C3-BBFE-D3C0-9847-6232B7406300}"/>
              </a:ext>
            </a:extLst>
          </p:cNvPr>
          <p:cNvSpPr/>
          <p:nvPr/>
        </p:nvSpPr>
        <p:spPr>
          <a:xfrm>
            <a:off x="1000542" y="4987008"/>
            <a:ext cx="3154783" cy="1818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AAD035-0110-E028-5AA8-BBD18B9F62E9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flipH="1" flipV="1">
            <a:off x="4155325" y="5077936"/>
            <a:ext cx="1079321" cy="275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8564B69-6BE5-0F5E-37C3-249B87CEAA53}"/>
              </a:ext>
            </a:extLst>
          </p:cNvPr>
          <p:cNvSpPr/>
          <p:nvPr/>
        </p:nvSpPr>
        <p:spPr>
          <a:xfrm>
            <a:off x="1017925" y="5822301"/>
            <a:ext cx="1559905" cy="2343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1AE36A-F4CE-6236-C8D6-2BA69696BFB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595213" y="5105461"/>
            <a:ext cx="2639433" cy="8669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B107B05-01A8-94CB-E9F9-B3CD0AA97C82}"/>
              </a:ext>
            </a:extLst>
          </p:cNvPr>
          <p:cNvSpPr txBox="1"/>
          <p:nvPr/>
        </p:nvSpPr>
        <p:spPr>
          <a:xfrm>
            <a:off x="5592231" y="5316025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Values that failed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3F09E39-3B97-E2DD-9FDE-D32D08048688}"/>
              </a:ext>
            </a:extLst>
          </p:cNvPr>
          <p:cNvSpPr/>
          <p:nvPr/>
        </p:nvSpPr>
        <p:spPr>
          <a:xfrm>
            <a:off x="1017926" y="5197867"/>
            <a:ext cx="3242989" cy="4272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F850966-A007-8942-BB75-572EFB286347}"/>
              </a:ext>
            </a:extLst>
          </p:cNvPr>
          <p:cNvCxnSpPr>
            <a:cxnSpLocks/>
            <a:stCxn id="37" idx="1"/>
            <a:endCxn id="38" idx="3"/>
          </p:cNvCxnSpPr>
          <p:nvPr/>
        </p:nvCxnSpPr>
        <p:spPr>
          <a:xfrm flipH="1" flipV="1">
            <a:off x="4260915" y="5411506"/>
            <a:ext cx="1331316" cy="8918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02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20" grpId="0"/>
      <p:bldP spid="21" grpId="0" animBg="1"/>
      <p:bldP spid="25" grpId="0"/>
      <p:bldP spid="26" grpId="0" animBg="1"/>
      <p:bldP spid="31" grpId="0" animBg="1"/>
      <p:bldP spid="37" grpId="0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8AA-3A04-768A-3711-2859045B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FE06-EA0E-299B-5329-8256870AF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our tests will go in a separate file and import the functions or classes we want to test</a:t>
            </a:r>
          </a:p>
          <a:p>
            <a:r>
              <a:rPr lang="en-US" dirty="0"/>
              <a:t>Inside that file, we write our test functions</a:t>
            </a:r>
          </a:p>
          <a:p>
            <a:pPr lvl="1"/>
            <a:r>
              <a:rPr lang="en-US" dirty="0"/>
              <a:t>Function names are of the form </a:t>
            </a:r>
            <a:r>
              <a:rPr lang="en-US" i="1" dirty="0"/>
              <a:t>test_&lt;name&gt;()</a:t>
            </a:r>
            <a:r>
              <a:rPr lang="en-US" dirty="0"/>
              <a:t> and take no parameters</a:t>
            </a:r>
          </a:p>
          <a:p>
            <a:pPr lvl="1"/>
            <a:r>
              <a:rPr lang="en-US" i="1" dirty="0"/>
              <a:t>&lt;name&gt; </a:t>
            </a:r>
            <a:r>
              <a:rPr lang="en-US" dirty="0"/>
              <a:t>should be something descriptive that makes clear what is being tested</a:t>
            </a:r>
          </a:p>
          <a:p>
            <a:pPr lvl="2"/>
            <a:r>
              <a:rPr lang="en-US" dirty="0" err="1"/>
              <a:t>test_square_returns_valid_value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test_sqrt_throws_exception_for_negative</a:t>
            </a:r>
            <a:r>
              <a:rPr lang="en-US" dirty="0"/>
              <a:t>()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89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A016-176A-3725-E6E1-404848B1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453D-118C-C27E-9AFB-68C7DEC0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goes inside our test functions?</a:t>
            </a:r>
          </a:p>
          <a:p>
            <a:pPr lvl="1"/>
            <a:r>
              <a:rPr lang="en-US" dirty="0"/>
              <a:t>Anything we want</a:t>
            </a:r>
          </a:p>
          <a:p>
            <a:r>
              <a:rPr lang="en-US" dirty="0"/>
              <a:t>The most common statement is an assertion</a:t>
            </a:r>
          </a:p>
          <a:p>
            <a:endParaRPr lang="en-US" dirty="0"/>
          </a:p>
          <a:p>
            <a:pPr lvl="1"/>
            <a:r>
              <a:rPr lang="en-US" dirty="0"/>
              <a:t>We call the function we are testing with known input values</a:t>
            </a:r>
          </a:p>
          <a:p>
            <a:pPr lvl="1"/>
            <a:r>
              <a:rPr lang="en-US" dirty="0"/>
              <a:t>We then assert that all we received all the expected outputs</a:t>
            </a:r>
          </a:p>
          <a:p>
            <a:pPr lvl="2"/>
            <a:r>
              <a:rPr lang="en-US" dirty="0"/>
              <a:t>For pure functions, we just need to check the return values</a:t>
            </a:r>
          </a:p>
          <a:p>
            <a:pPr lvl="2"/>
            <a:r>
              <a:rPr lang="en-US" dirty="0"/>
              <a:t>For non-pure functions, we also need to test the side effects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F6AFE8-27B8-DE8B-B37C-B572B4F6C569}"/>
              </a:ext>
            </a:extLst>
          </p:cNvPr>
          <p:cNvSpPr txBox="1"/>
          <p:nvPr/>
        </p:nvSpPr>
        <p:spPr>
          <a:xfrm>
            <a:off x="1000542" y="31693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 &lt;Boolean 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B5591-954F-E2EA-2114-5B104A79E1CD}"/>
              </a:ext>
            </a:extLst>
          </p:cNvPr>
          <p:cNvSpPr txBox="1"/>
          <p:nvPr/>
        </p:nvSpPr>
        <p:spPr>
          <a:xfrm>
            <a:off x="1000542" y="525846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test_square_valid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assert square(3) == 9</a:t>
            </a:r>
          </a:p>
        </p:txBody>
      </p:sp>
    </p:spTree>
    <p:extLst>
      <p:ext uri="{BB962C8B-B14F-4D97-AF65-F5344CB8AC3E}">
        <p14:creationId xmlns:p14="http://schemas.microsoft.com/office/powerpoint/2010/main" val="427368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16</TotalTime>
  <Words>2903</Words>
  <Application>Microsoft Office PowerPoint</Application>
  <PresentationFormat>Widescreen</PresentationFormat>
  <Paragraphs>421</Paragraphs>
  <Slides>48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Aptos</vt:lpstr>
      <vt:lpstr>Arial</vt:lpstr>
      <vt:lpstr>Calibri</vt:lpstr>
      <vt:lpstr>Courier New</vt:lpstr>
      <vt:lpstr>Trebuchet MS</vt:lpstr>
      <vt:lpstr>Wingdings</vt:lpstr>
      <vt:lpstr>Wingdings 3</vt:lpstr>
      <vt:lpstr>1_Facet</vt:lpstr>
      <vt:lpstr>Testing, Dictionaries, Tuples, &amp; Exceptions</vt:lpstr>
      <vt:lpstr>pytest</vt:lpstr>
      <vt:lpstr>The pytest library</vt:lpstr>
      <vt:lpstr>Running pytests</vt:lpstr>
      <vt:lpstr>What does pytest actually run?</vt:lpstr>
      <vt:lpstr>Pytest output - success</vt:lpstr>
      <vt:lpstr>Pytest output - failure</vt:lpstr>
      <vt:lpstr>Writing tests - naming</vt:lpstr>
      <vt:lpstr>Writing tests - content</vt:lpstr>
      <vt:lpstr>A more complicated example</vt:lpstr>
      <vt:lpstr>Checking for exceptions</vt:lpstr>
      <vt:lpstr>Checking floating point numbers</vt:lpstr>
      <vt:lpstr>Checking floating point numbers</vt:lpstr>
      <vt:lpstr>PowerPoint Presentation</vt:lpstr>
      <vt:lpstr>Tuples</vt:lpstr>
      <vt:lpstr>Tuples</vt:lpstr>
      <vt:lpstr>Creating a tuple from another sequence</vt:lpstr>
      <vt:lpstr>Tuple operations</vt:lpstr>
      <vt:lpstr>PowerPoint Presentation</vt:lpstr>
      <vt:lpstr>Dictionaries</vt:lpstr>
      <vt:lpstr>Dictionaries</vt:lpstr>
      <vt:lpstr>Dictionary selection</vt:lpstr>
      <vt:lpstr>Dictionary rules</vt:lpstr>
      <vt:lpstr>Dictionary iteration</vt:lpstr>
      <vt:lpstr>Dictionary comprehensions</vt:lpstr>
      <vt:lpstr>PowerPoint Presentation</vt:lpstr>
      <vt:lpstr>Exceptions</vt:lpstr>
      <vt:lpstr>Handling errors</vt:lpstr>
      <vt:lpstr>To Err is Human</vt:lpstr>
      <vt:lpstr>Exceptions</vt:lpstr>
      <vt:lpstr>Handling Exceptions</vt:lpstr>
      <vt:lpstr>Exceptions</vt:lpstr>
      <vt:lpstr>Types of exceptions</vt:lpstr>
      <vt:lpstr>PowerPoint Presentation</vt:lpstr>
      <vt:lpstr>The try Statement</vt:lpstr>
      <vt:lpstr>The try statement</vt:lpstr>
      <vt:lpstr>Try statement example</vt:lpstr>
      <vt:lpstr>Try inside a function</vt:lpstr>
      <vt:lpstr>What would Python do?</vt:lpstr>
      <vt:lpstr>PowerPoint Presentation</vt:lpstr>
      <vt:lpstr>Raising exceptions</vt:lpstr>
      <vt:lpstr>Assert statements</vt:lpstr>
      <vt:lpstr>Raise Statements</vt:lpstr>
      <vt:lpstr>When we should not use exceptions</vt:lpstr>
      <vt:lpstr>When we should use exceptions</vt:lpstr>
      <vt:lpstr>Advantages of using exceptions</vt:lpstr>
      <vt:lpstr>Input validation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6</cp:revision>
  <dcterms:created xsi:type="dcterms:W3CDTF">2024-12-10T20:52:29Z</dcterms:created>
  <dcterms:modified xsi:type="dcterms:W3CDTF">2024-12-10T21:09:17Z</dcterms:modified>
</cp:coreProperties>
</file>