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1" r:id="rId2"/>
  </p:sldMasterIdLst>
  <p:notesMasterIdLst>
    <p:notesMasterId r:id="rId40"/>
  </p:notesMasterIdLst>
  <p:sldIdLst>
    <p:sldId id="824" r:id="rId3"/>
    <p:sldId id="825" r:id="rId4"/>
    <p:sldId id="826" r:id="rId5"/>
    <p:sldId id="827" r:id="rId6"/>
    <p:sldId id="828" r:id="rId7"/>
    <p:sldId id="829" r:id="rId8"/>
    <p:sldId id="830" r:id="rId9"/>
    <p:sldId id="831" r:id="rId10"/>
    <p:sldId id="832" r:id="rId11"/>
    <p:sldId id="833" r:id="rId12"/>
    <p:sldId id="834" r:id="rId13"/>
    <p:sldId id="835" r:id="rId14"/>
    <p:sldId id="836" r:id="rId15"/>
    <p:sldId id="837" r:id="rId16"/>
    <p:sldId id="838" r:id="rId17"/>
    <p:sldId id="839" r:id="rId18"/>
    <p:sldId id="840" r:id="rId19"/>
    <p:sldId id="841" r:id="rId20"/>
    <p:sldId id="842" r:id="rId21"/>
    <p:sldId id="843" r:id="rId22"/>
    <p:sldId id="844" r:id="rId23"/>
    <p:sldId id="845" r:id="rId24"/>
    <p:sldId id="846" r:id="rId25"/>
    <p:sldId id="847" r:id="rId26"/>
    <p:sldId id="848" r:id="rId27"/>
    <p:sldId id="849" r:id="rId28"/>
    <p:sldId id="850" r:id="rId29"/>
    <p:sldId id="851" r:id="rId30"/>
    <p:sldId id="852" r:id="rId31"/>
    <p:sldId id="853" r:id="rId32"/>
    <p:sldId id="854" r:id="rId33"/>
    <p:sldId id="855" r:id="rId34"/>
    <p:sldId id="856" r:id="rId35"/>
    <p:sldId id="857" r:id="rId36"/>
    <p:sldId id="858" r:id="rId37"/>
    <p:sldId id="859" r:id="rId38"/>
    <p:sldId id="860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68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25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6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29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71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3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2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998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73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24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06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207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25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243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68026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549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204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453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745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48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739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6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4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CDB4-C464-44F4-AB40-ECD3797BAA20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2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func-tuple" TargetMode="External"/><Relationship Id="rId2" Type="http://schemas.openxmlformats.org/officeDocument/2006/relationships/hyperlink" Target="https://docs.python.org/3/library/functions.html#func-list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docs.python.org/3/library/functions.html#sorted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python.org/3/library/functions.html#filter" TargetMode="External"/><Relationship Id="rId3" Type="http://schemas.openxmlformats.org/officeDocument/2006/relationships/hyperlink" Target="http://pythontutor.com/visualize.html#code=chocolate_bars%20%3D%20%28%2290%25%22,%20%2270%25%22,%20%2255%25%22%29%0A%0Aworst_first%20%3D%20reversed%28chocolate_bars%29%0A%0Afor%20chocolate%20in%20worst_first%3A%0A%20%20%20%20print%28chocolate%29&amp;cumulative=true&amp;curInstr=0&amp;heapPrimitives=nevernest&amp;mode=display&amp;origin=opt-frontend.js&amp;py=3&amp;rawInputLstJSON=%5B%5D&amp;textReferences=false" TargetMode="External"/><Relationship Id="rId7" Type="http://schemas.openxmlformats.org/officeDocument/2006/relationships/hyperlink" Target="http://pythontutor.com/visualize.html#code=nums%20%3D%20%5B1,%202,%203,%204,%205%5D%0A%0A%23%20Map%20returns%20an%20iterator%0Asquares1%20%3D%20map%28lambda%20num%3A%20num%20**%202,%20nums%29%0A%0A%23%20Create%20a%20list%20of%20all%20the%20elements%20from%20the%20iterator%0Asquares1%20%3D%20list%28squares1%29%0A%0A%23%20Compare%20to...%0Asquares2%20%3D%20%5Bnum**2%20for%20num%20in%20nums%5D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hyperlink" Target="https://docs.python.org/3/library/functions.html#reversed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docs.python.org/3/library/functions.html#map" TargetMode="External"/><Relationship Id="rId5" Type="http://schemas.openxmlformats.org/officeDocument/2006/relationships/hyperlink" Target="http://pythontutor.com/composingprograms.html#code=eng_nums%20%3D%20%5B%22one%22,%20%22two%22,%20%22three%22%5D%0Aesp_nums%20%3D%20%5B%22uno%22,%20%22dos%22,%20%22tres%22%5D%0A%0Azip_iter%20%3D%20zip%28eng_nums,%20esp_nums%29%0Aeng,%20esp%20%3D%20next%28zip_iter%29%0Aprint%28eng,%20esp%29%0A%0Afor%20eng,%20esp%20in%20zip%28eng_nums,%20esp_nums%29%3A%0A%20%20%20%20print%28eng,%20esp%29&amp;cumulative=true&amp;curInstr=0&amp;mode=display&amp;origin=composingprograms.js&amp;py=3&amp;rawInputLstJSON=%5B%5D" TargetMode="External"/><Relationship Id="rId4" Type="http://schemas.openxmlformats.org/officeDocument/2006/relationships/hyperlink" Target="https://docs.python.org/3/library/functions.html#zip" TargetMode="External"/><Relationship Id="rId9" Type="http://schemas.openxmlformats.org/officeDocument/2006/relationships/hyperlink" Target="http://pythontutor.com/visualize.html#code=nums%20%3D%20%5B1,%202,%203,%204,%205%5D%0A%0A%23%20Filter%20returns%20an%20iterator%0Aeven1%20%3D%20filter%28lambda%20num%3A%20num%20%25%202%20%3D%3D%200,%20nums%29%0A%0A%23%20Create%20a%20list%20of%20all%20the%20elements%20from%20the%20iterator%0Aeven1%20%3D%20list%28even1%29%0A%0A%23%20Compare%20to...%0Aeven2%20%3D%20%5Bnum%20for%20num%20in%20nums%20if%20num%20%25%202%20%3D%3D%200%5D&amp;cumulative=true&amp;curInstr=0&amp;heapPrimitives=nevernest&amp;mode=display&amp;origin=opt-frontend.js&amp;py=3&amp;rawInputLstJSON=%5B%5D&amp;textReferences=false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Iterators &amp; 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40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CEB8-4E08-B3BD-9766-4252D8ED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used-up 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D3D09D-24AC-615C-36EE-B5F507BDD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61456"/>
            <a:ext cx="8596668" cy="2356637"/>
          </a:xfrm>
        </p:spPr>
        <p:txBody>
          <a:bodyPr/>
          <a:lstStyle/>
          <a:p>
            <a:r>
              <a:rPr lang="en-US" dirty="0"/>
              <a:t>Iterators are mutable! Once the iterator moves forward, it won't return the values that came before.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30C0-C45A-62D0-0DAD-2C5F5D7A8E2D}"/>
              </a:ext>
            </a:extLst>
          </p:cNvPr>
          <p:cNvSpPr txBox="1"/>
          <p:nvPr/>
        </p:nvSpPr>
        <p:spPr>
          <a:xfrm>
            <a:off x="1021463" y="160713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 = next(num_iter)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348F5-E9B0-2F19-B438-487F55BB6547}"/>
              </a:ext>
            </a:extLst>
          </p:cNvPr>
          <p:cNvSpPr txBox="1"/>
          <p:nvPr/>
        </p:nvSpPr>
        <p:spPr>
          <a:xfrm>
            <a:off x="1021463" y="4050149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+=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print(sum)</a:t>
            </a:r>
          </a:p>
        </p:txBody>
      </p:sp>
    </p:spTree>
    <p:extLst>
      <p:ext uri="{BB962C8B-B14F-4D97-AF65-F5344CB8AC3E}">
        <p14:creationId xmlns:p14="http://schemas.microsoft.com/office/powerpoint/2010/main" val="1147829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EE43-F0BE-C829-8A49-81C7F931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over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DED5-B61E-7288-E72C-43B745F4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all the items from start to finish, it's better to use a for-in loop.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4FE5A-DA90-3F4C-3BFE-E4F6107BF55D}"/>
              </a:ext>
            </a:extLst>
          </p:cNvPr>
          <p:cNvSpPr txBox="1"/>
          <p:nvPr/>
        </p:nvSpPr>
        <p:spPr>
          <a:xfrm>
            <a:off x="1040663" y="2693220"/>
            <a:ext cx="8596668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["Yuca Shepherds Pie",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Pão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de queijo",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Guaraná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item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print(item)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lowered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item.lower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for item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ranked_chocolates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("Dark", "Milk", "White")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chocolate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ranked_chocolates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print(chocolate)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letter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print(letter)</a:t>
            </a:r>
          </a:p>
        </p:txBody>
      </p:sp>
    </p:spTree>
    <p:extLst>
      <p:ext uri="{BB962C8B-B14F-4D97-AF65-F5344CB8AC3E}">
        <p14:creationId xmlns:p14="http://schemas.microsoft.com/office/powerpoint/2010/main" val="2353603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04C0-502B-0A02-E9D3-B3BCD6B3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using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0691-0379-798B-2117-E3F8CC8A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that processes an iterator using </a:t>
            </a:r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or </a:t>
            </a:r>
            <a:r>
              <a:rPr lang="en-US" i="1" dirty="0"/>
              <a:t>next() </a:t>
            </a:r>
            <a:r>
              <a:rPr lang="en-US" b="1" dirty="0"/>
              <a:t>makes few assumptions about the data itself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Changing the data storage from a list to a tuple, map, or </a:t>
            </a:r>
            <a:r>
              <a:rPr lang="en-US" dirty="0" err="1"/>
              <a:t>dict</a:t>
            </a:r>
            <a:r>
              <a:rPr lang="en-US" dirty="0"/>
              <a:t> doesn't require rewriting code.</a:t>
            </a:r>
          </a:p>
          <a:p>
            <a:pPr lvl="1"/>
            <a:r>
              <a:rPr lang="en-US" dirty="0"/>
              <a:t>Others are more likely to be able to use your code on their data.</a:t>
            </a:r>
          </a:p>
          <a:p>
            <a:r>
              <a:rPr lang="en-US" dirty="0"/>
              <a:t>An iterator </a:t>
            </a:r>
            <a:r>
              <a:rPr lang="en-US" b="1" dirty="0"/>
              <a:t>bundles together a sequence and a position </a:t>
            </a:r>
            <a:r>
              <a:rPr lang="en-US" dirty="0"/>
              <a:t>within the sequence in a single object.</a:t>
            </a:r>
          </a:p>
          <a:p>
            <a:pPr lvl="1"/>
            <a:r>
              <a:rPr lang="en-US" dirty="0"/>
              <a:t>Passing that iterator to another function always retains its position.</a:t>
            </a:r>
          </a:p>
          <a:p>
            <a:pPr lvl="1"/>
            <a:r>
              <a:rPr lang="en-US" dirty="0"/>
              <a:t>Ensures that each element of the sequence is only processed once.</a:t>
            </a:r>
          </a:p>
          <a:p>
            <a:pPr lvl="1"/>
            <a:r>
              <a:rPr lang="en-US" dirty="0"/>
              <a:t>Limits the operations that can be performed to only calling </a:t>
            </a:r>
            <a:r>
              <a:rPr lang="en-US" i="1" dirty="0"/>
              <a:t>next()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0290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F9A7-4FE5-2B45-DFCE-90EC18D5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16B6D-CB38-91CB-73EF-1CE8F0C90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2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869D8D-DF78-D008-8F25-A4D5DC28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built-in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BACB2-CB53-F5A7-55DF-FD05C165D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97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1840-758E-A621-BF80-A254936F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</a:t>
            </a:r>
            <a:r>
              <a:rPr lang="en-US" dirty="0" err="1"/>
              <a:t>iterables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F04E3E5-120E-BD73-D059-196EBAC3EAB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0372">
                  <a:extLst>
                    <a:ext uri="{9D8B030D-6E8A-4147-A177-3AD203B41FA5}">
                      <a16:colId xmlns:a16="http://schemas.microsoft.com/office/drawing/2014/main" val="733249839"/>
                    </a:ext>
                  </a:extLst>
                </a:gridCol>
                <a:gridCol w="5955940">
                  <a:extLst>
                    <a:ext uri="{9D8B030D-6E8A-4147-A177-3AD203B41FA5}">
                      <a16:colId xmlns:a16="http://schemas.microsoft.com/office/drawing/2014/main" val="2701007554"/>
                    </a:ext>
                  </a:extLst>
                </a:gridCol>
              </a:tblGrid>
              <a:tr h="33455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80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list(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92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tuple(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tuple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23146"/>
                  </a:ext>
                </a:extLst>
              </a:tr>
              <a:tr h="49495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sorted(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a sorted list containing all items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7771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52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B840-C54E-B4E6-683F-A833494E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iterators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25910A-A9FB-3F72-32C4-B67B824F00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85963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5037">
                  <a:extLst>
                    <a:ext uri="{9D8B030D-6E8A-4147-A177-3AD203B41FA5}">
                      <a16:colId xmlns:a16="http://schemas.microsoft.com/office/drawing/2014/main" val="4282443925"/>
                    </a:ext>
                  </a:extLst>
                </a:gridCol>
                <a:gridCol w="5121275">
                  <a:extLst>
                    <a:ext uri="{9D8B030D-6E8A-4147-A177-3AD203B41FA5}">
                      <a16:colId xmlns:a16="http://schemas.microsoft.com/office/drawing/2014/main" val="341290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24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reversed(sequence)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Iterate over item in sequence in reverse order 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/>
                        </a:rPr>
                        <a:t>(See example in PythonTutor)</a:t>
                      </a:r>
                      <a:r>
                        <a:rPr lang="en-US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4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zip(*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iterables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co-indexed tuples with elements from each of the </a:t>
                      </a:r>
                      <a:r>
                        <a:rPr lang="en-US" dirty="0" err="1">
                          <a:effectLst/>
                        </a:rPr>
                        <a:t>iterables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5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8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/>
                        </a:rPr>
                        <a:t>map(func, iterable, ...)</a:t>
                      </a:r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7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07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filter(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,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[x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9"/>
                        </a:rPr>
                        <a:t>(See example in PythonTutor)</a:t>
                      </a:r>
                      <a:endParaRPr lang="en-US" dirty="0">
                        <a:effectLst/>
                      </a:endParaRP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0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654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ACB4-1D14-6A8B-4CC5-49B03FBB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D9512-35A1-2E96-AA03-C2189DF4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03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D65C-7D3B-35D8-A4B0-13DB114D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3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evens()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evengen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 # ❌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StopIteration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❌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StopIteration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7039FE-CE43-6C1F-1D78-C2479C4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024D1-717E-B265-E835-10F532AFC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9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2: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 = evens()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next(gen)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next(gen)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evens(start, end):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num = start + (start %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num &lt; end: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num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num +=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evens(12, 60):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evens: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(filename, match):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matched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line in open(filename):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line.find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(match) &gt; -1: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matched.append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matched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('frankenstein.txt', "!")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matched_lines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(filename, match):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line in open(filename):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line.find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(match) &gt; -1: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yield line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find_matches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('frankenstein.txt', "!")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line_iter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c = countdown(3)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'blast off!'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c = countdown(3)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next(c)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'blast off!'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"""Compute the nth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number, for n &gt;= 1.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  # First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  # Second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k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k &lt; 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k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"""Generate the next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g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"""Generate the next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Virahanka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-Fibonacci number.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g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generate_virfib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next(g)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  # First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  # Second Fibonacci number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True: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 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prev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curr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642C-28A9-1EC1-A09A-FE258A4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76E28-A3D3-1872-AD0F-CE44E0C4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02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</a:t>
            </a:r>
            <a:r>
              <a:rPr lang="en-US" dirty="0" err="1"/>
              <a:t>Iterable</a:t>
            </a:r>
            <a:r>
              <a:rPr lang="en-US" dirty="0"/>
              <a:t> objects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last few lectures, while talking about for loops and list comprehensions, we mentioned the concept of an iterator and that an object can be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Today, we'll talk about how to use Python's iterators.  Later in the course we'll talk about how to make our objects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In Python, an object is </a:t>
            </a:r>
            <a:r>
              <a:rPr lang="en-US" i="1" dirty="0" err="1"/>
              <a:t>iterable</a:t>
            </a:r>
            <a:r>
              <a:rPr lang="en-US" dirty="0"/>
              <a:t> if it supports the capability to be processed one element at a time.</a:t>
            </a:r>
          </a:p>
          <a:p>
            <a:pPr lvl="1"/>
            <a:r>
              <a:rPr lang="en-US" dirty="0"/>
              <a:t>Lists and strings are </a:t>
            </a:r>
            <a:r>
              <a:rPr lang="en-US" dirty="0" err="1"/>
              <a:t>iterable</a:t>
            </a:r>
            <a:endParaRPr lang="en-US" dirty="0"/>
          </a:p>
          <a:p>
            <a:pPr lvl="1"/>
            <a:r>
              <a:rPr lang="en-US" dirty="0"/>
              <a:t>numbers are not</a:t>
            </a:r>
          </a:p>
          <a:p>
            <a:r>
              <a:rPr lang="en-US" dirty="0"/>
              <a:t>We use iterators to access the individual elements of an </a:t>
            </a:r>
            <a:r>
              <a:rPr lang="en-US" dirty="0" err="1"/>
              <a:t>iterable</a:t>
            </a:r>
            <a:r>
              <a:rPr lang="en-US" dirty="0"/>
              <a:t> object, one at a time and in order</a:t>
            </a:r>
          </a:p>
        </p:txBody>
      </p:sp>
    </p:spTree>
    <p:extLst>
      <p:ext uri="{BB962C8B-B14F-4D97-AF65-F5344CB8AC3E}">
        <p14:creationId xmlns:p14="http://schemas.microsoft.com/office/powerpoint/2010/main" val="12737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item in 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item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(a, b):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from 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from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a_then_b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countdown(k):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k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Calls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Executed Code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Bindings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Yields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c = countdown(3)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3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3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2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946B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2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1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&gt;&gt;&gt; next(c)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Def countdown(k):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if k &gt; 0: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yield from countdown(k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-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1)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k = 0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500" b="1" i="0" u="none" strike="noStrike" kern="1200" cap="none" spc="0" normalizeH="0" baseline="0" noProof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StopIteration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1A6A-5CF3-0B7C-B3AC-50E956E8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69E9F-B53D-4003-FF0B-3685EA1D3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077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list(f(2))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g(x):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+ 2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x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list(g(2))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 = yield from g(x)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yield y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list(h(2))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[2, 3, 4]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3CB0-C65C-7AAC-A85D-EA3253C5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762E-7CDD-8503-600F-7594BFC0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object that provides sequential access to values, one by one.</a:t>
            </a:r>
          </a:p>
          <a:p>
            <a:pPr lvl="1"/>
            <a:r>
              <a:rPr lang="en-US" b="1" i="1" dirty="0"/>
              <a:t>                              </a:t>
            </a:r>
            <a:r>
              <a:rPr lang="en-US" dirty="0"/>
              <a:t>returns an iterator over the elements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                             returns the next element in an iterator.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A9AE-8538-AFD2-2341-06DE714869BF}"/>
              </a:ext>
            </a:extLst>
          </p:cNvPr>
          <p:cNvSpPr txBox="1"/>
          <p:nvPr/>
        </p:nvSpPr>
        <p:spPr>
          <a:xfrm>
            <a:off x="1436741" y="2692115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iterable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FBF3-914F-B749-D4C1-C8C3003B78B7}"/>
              </a:ext>
            </a:extLst>
          </p:cNvPr>
          <p:cNvSpPr txBox="1"/>
          <p:nvPr/>
        </p:nvSpPr>
        <p:spPr>
          <a:xfrm>
            <a:off x="1436740" y="3065879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next(iterator)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A52C6-8993-3C07-CA0A-7892C229906E}"/>
              </a:ext>
            </a:extLst>
          </p:cNvPr>
          <p:cNvSpPr txBox="1"/>
          <p:nvPr/>
        </p:nvSpPr>
        <p:spPr>
          <a:xfrm>
            <a:off x="1077384" y="3653336"/>
            <a:ext cx="9562041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toppings = ["pineapple", "pepper", "mushroom", "roasted red pepper"]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(toppings)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topperator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77F4B-E8FD-6337-C628-31BD18D62438}"/>
              </a:ext>
            </a:extLst>
          </p:cNvPr>
          <p:cNvSpPr txBox="1"/>
          <p:nvPr/>
        </p:nvSpPr>
        <p:spPr>
          <a:xfrm>
            <a:off x="3566344" y="4484332"/>
            <a:ext cx="410128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'pineapple'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'pepper'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'mushroom'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'roasted red pepper'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❌ StopIteration exception</a:t>
            </a:r>
          </a:p>
        </p:txBody>
      </p:sp>
    </p:spTree>
    <p:extLst>
      <p:ext uri="{BB962C8B-B14F-4D97-AF65-F5344CB8AC3E}">
        <p14:creationId xmlns:p14="http://schemas.microsoft.com/office/powerpoint/2010/main" val="19565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8E26-F195-36B6-D48B-69B7A41D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17B8-513B-7AAF-2113-E99463C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</a:t>
            </a:r>
            <a:r>
              <a:rPr lang="en-US" i="1" dirty="0" err="1"/>
              <a:t>iter</a:t>
            </a:r>
            <a:r>
              <a:rPr lang="en-US" i="1" dirty="0"/>
              <a:t>()</a:t>
            </a:r>
            <a:r>
              <a:rPr lang="en-US" dirty="0"/>
              <a:t> on an iterator just returns the iterator: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81CDCE-51BD-0A3C-AE70-BFBF6383F0DF}"/>
              </a:ext>
            </a:extLst>
          </p:cNvPr>
          <p:cNvSpPr txBox="1"/>
          <p:nvPr/>
        </p:nvSpPr>
        <p:spPr>
          <a:xfrm>
            <a:off x="1105317" y="236694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一つ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", 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二つ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", "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三つ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メイリオ" panose="020B0604030504040204" pitchFamily="34" charset="-128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num_iter2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90F80-29D8-078D-76E0-8F3C08C53978}"/>
              </a:ext>
            </a:extLst>
          </p:cNvPr>
          <p:cNvSpPr txBox="1"/>
          <p:nvPr/>
        </p:nvSpPr>
        <p:spPr>
          <a:xfrm>
            <a:off x="4632096" y="3474937"/>
            <a:ext cx="15744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25623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F63B-C43F-F1B9-E66A-475F2460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with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553F-A818-56C4-4F02-36AD653C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used in a for loop, Python will call </a:t>
            </a:r>
            <a:r>
              <a:rPr lang="en-US" i="1" dirty="0"/>
              <a:t>next()</a:t>
            </a:r>
            <a:r>
              <a:rPr lang="en-US" dirty="0"/>
              <a:t> on the iterator in each iteration: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3DD9-C40F-EDB9-4CD4-5D3520A8A0C4}"/>
              </a:ext>
            </a:extLst>
          </p:cNvPr>
          <p:cNvSpPr txBox="1"/>
          <p:nvPr/>
        </p:nvSpPr>
        <p:spPr>
          <a:xfrm>
            <a:off x="1086845" y="269322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 = range(1,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num_iter = iter(nums)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num in num_iter: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288378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CA5E-364E-10A6-765F-CBBEC30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4EC5-5963-6B63-C5FC-EDF0F439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Lists, tuples, dictionaries, strings, and ranges are all </a:t>
            </a:r>
            <a:r>
              <a:rPr lang="en-US" b="1" dirty="0" err="1"/>
              <a:t>iterable</a:t>
            </a:r>
            <a:r>
              <a:rPr lang="en-US" dirty="0"/>
              <a:t> objects.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5D956-5713-7850-8423-FD8663B1763A}"/>
              </a:ext>
            </a:extLst>
          </p:cNvPr>
          <p:cNvSpPr txBox="1"/>
          <p:nvPr/>
        </p:nvSpPr>
        <p:spPr>
          <a:xfrm>
            <a:off x="1077385" y="2340827"/>
            <a:ext cx="909413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["Yuca Shepherds Pie",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Pão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de queijo",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Guaraná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scores = range(1, 21)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 = {"pineapple": 9.99, "pen": 2.99, "pineapple-pen": 19.99}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0FB-A79E-2FAF-4D97-9EF38FFC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41E4-D52E-1426-E7E7-5D7B30CF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can return an iterator for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D761-FC11-3382-CC62-D7BBC2FEC6F4}"/>
              </a:ext>
            </a:extLst>
          </p:cNvPr>
          <p:cNvSpPr txBox="1"/>
          <p:nvPr/>
        </p:nvSpPr>
        <p:spPr>
          <a:xfrm>
            <a:off x="1077385" y="2340827"/>
            <a:ext cx="8698211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my_order = ["Yuca Shepherds Pie", "Pão de queijo", "Guaraná"]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order_iter = iter(my_order)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next(order_iter)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best_topping = "pineapple"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topping_iter = iter(best_topping)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next(topping_iter)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scores = range(1, 21)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score_iter = iter(scores)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next(score_iter)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65DF7-1B95-3F8B-D824-1AF9C71A2270}"/>
              </a:ext>
            </a:extLst>
          </p:cNvPr>
          <p:cNvSpPr txBox="1"/>
          <p:nvPr/>
        </p:nvSpPr>
        <p:spPr>
          <a:xfrm>
            <a:off x="4625820" y="290925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"Yuca Shepherds Pie"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DCC91-A254-E487-C40C-B0413F93E047}"/>
              </a:ext>
            </a:extLst>
          </p:cNvPr>
          <p:cNvSpPr txBox="1"/>
          <p:nvPr/>
        </p:nvSpPr>
        <p:spPr>
          <a:xfrm>
            <a:off x="4625820" y="401003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D77D-6D8C-1C8B-25B8-AE684C2A9F31}"/>
              </a:ext>
            </a:extLst>
          </p:cNvPr>
          <p:cNvSpPr txBox="1"/>
          <p:nvPr/>
        </p:nvSpPr>
        <p:spPr>
          <a:xfrm>
            <a:off x="4625820" y="511081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</a:t>
            </a:r>
          </a:p>
        </p:txBody>
      </p:sp>
    </p:spTree>
    <p:extLst>
      <p:ext uri="{BB962C8B-B14F-4D97-AF65-F5344CB8AC3E}">
        <p14:creationId xmlns:p14="http://schemas.microsoft.com/office/powerpoint/2010/main" val="12153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DD42-8A0F-E423-CCDF-B97F389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FF66-45B2-1E2B-63B7-434AD489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3.6+, items in a </a:t>
            </a:r>
            <a:r>
              <a:rPr lang="en-US" dirty="0" err="1"/>
              <a:t>dict</a:t>
            </a:r>
            <a:r>
              <a:rPr lang="en-US" dirty="0"/>
              <a:t> are ordered according to when they were added.</a:t>
            </a:r>
          </a:p>
          <a:p>
            <a:endParaRPr lang="en-US" sz="1400" dirty="0"/>
          </a:p>
          <a:p>
            <a:r>
              <a:rPr lang="en-US" dirty="0"/>
              <a:t>An iterator for the keys:</a:t>
            </a:r>
          </a:p>
          <a:p>
            <a:endParaRPr lang="en-US" sz="3200" dirty="0"/>
          </a:p>
          <a:p>
            <a:r>
              <a:rPr lang="en-US" dirty="0"/>
              <a:t>An iterator for the values:</a:t>
            </a:r>
          </a:p>
          <a:p>
            <a:endParaRPr lang="en-US" sz="3200" dirty="0"/>
          </a:p>
          <a:p>
            <a:r>
              <a:rPr lang="en-US" dirty="0"/>
              <a:t>An iterator for key/value tuples: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6B52D-F911-347C-7F93-D59F9D8548C0}"/>
              </a:ext>
            </a:extLst>
          </p:cNvPr>
          <p:cNvSpPr txBox="1"/>
          <p:nvPr/>
        </p:nvSpPr>
        <p:spPr>
          <a:xfrm>
            <a:off x="1000541" y="2627984"/>
            <a:ext cx="91804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 = {"pineapple": 9.99, "pen": 2.99, "pineapple-pen": 19.99}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4DA66-53C6-2B48-A7B4-FF604F81DE96}"/>
              </a:ext>
            </a:extLst>
          </p:cNvPr>
          <p:cNvSpPr txBox="1"/>
          <p:nvPr/>
        </p:nvSpPr>
        <p:spPr>
          <a:xfrm>
            <a:off x="1000541" y="3381160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prices.keys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86CE4-A4D2-AEFB-E27C-344CE71B5639}"/>
              </a:ext>
            </a:extLst>
          </p:cNvPr>
          <p:cNvSpPr txBox="1"/>
          <p:nvPr/>
        </p:nvSpPr>
        <p:spPr>
          <a:xfrm>
            <a:off x="1000541" y="4420762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prices.values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F7C1-44D5-5AEA-92CA-649D6417CBEB}"/>
              </a:ext>
            </a:extLst>
          </p:cNvPr>
          <p:cNvSpPr txBox="1"/>
          <p:nvPr/>
        </p:nvSpPr>
        <p:spPr>
          <a:xfrm>
            <a:off x="1000540" y="5488645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prices.items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next(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price_iter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45066-1B0C-9FBC-E512-148011674BC7}"/>
              </a:ext>
            </a:extLst>
          </p:cNvPr>
          <p:cNvSpPr txBox="1"/>
          <p:nvPr/>
        </p:nvSpPr>
        <p:spPr>
          <a:xfrm>
            <a:off x="3438043" y="3655988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"pineapple"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FF405-063D-7BFE-2BC8-949F94315590}"/>
              </a:ext>
            </a:extLst>
          </p:cNvPr>
          <p:cNvSpPr txBox="1"/>
          <p:nvPr/>
        </p:nvSpPr>
        <p:spPr>
          <a:xfrm>
            <a:off x="3438043" y="4697761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9.99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4E6FE-BDA6-0FCA-D27C-795CCCD3CD87}"/>
              </a:ext>
            </a:extLst>
          </p:cNvPr>
          <p:cNvSpPr txBox="1"/>
          <p:nvPr/>
        </p:nvSpPr>
        <p:spPr>
          <a:xfrm>
            <a:off x="3438043" y="5765644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("pineapple", 9.99)</a:t>
            </a:r>
          </a:p>
        </p:txBody>
      </p:sp>
    </p:spTree>
    <p:extLst>
      <p:ext uri="{BB962C8B-B14F-4D97-AF65-F5344CB8AC3E}">
        <p14:creationId xmlns:p14="http://schemas.microsoft.com/office/powerpoint/2010/main" val="20655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17</TotalTime>
  <Words>2487</Words>
  <Application>Microsoft Office PowerPoint</Application>
  <PresentationFormat>Widescreen</PresentationFormat>
  <Paragraphs>425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Aptos</vt:lpstr>
      <vt:lpstr>Arial</vt:lpstr>
      <vt:lpstr>Courier New</vt:lpstr>
      <vt:lpstr>Trebuchet MS</vt:lpstr>
      <vt:lpstr>Wingdings 3</vt:lpstr>
      <vt:lpstr>1_Facet</vt:lpstr>
      <vt:lpstr>2_Facet</vt:lpstr>
      <vt:lpstr>Iterators &amp; Generators</vt:lpstr>
      <vt:lpstr>Iterators</vt:lpstr>
      <vt:lpstr>Iterators and Iterable objects</vt:lpstr>
      <vt:lpstr>Iterators</vt:lpstr>
      <vt:lpstr>A useful detail</vt:lpstr>
      <vt:lpstr>For loop with iterator</vt:lpstr>
      <vt:lpstr>Iterables</vt:lpstr>
      <vt:lpstr>Making iterators for iterables</vt:lpstr>
      <vt:lpstr>Making iterators for dictionaries</vt:lpstr>
      <vt:lpstr>For loops with used-up iterators</vt:lpstr>
      <vt:lpstr>Iterating over iterables</vt:lpstr>
      <vt:lpstr>Reasons for using iterators</vt:lpstr>
      <vt:lpstr>PowerPoint Presentation</vt:lpstr>
      <vt:lpstr>Useful built-in functions</vt:lpstr>
      <vt:lpstr>Functions that return iterables</vt:lpstr>
      <vt:lpstr>Functions that return iterators</vt:lpstr>
      <vt:lpstr>PowerPoint Presentation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PowerPoint Presentation</vt:lpstr>
      <vt:lpstr>Yield from</vt:lpstr>
      <vt:lpstr>Yielding from iterables</vt:lpstr>
      <vt:lpstr>Yielding from generators</vt:lpstr>
      <vt:lpstr>Visualizing countdown()</vt:lpstr>
      <vt:lpstr>PowerPoint Presentation</vt:lpstr>
      <vt:lpstr>Generator functions with returns</vt:lpstr>
      <vt:lpstr>Generator function with a return</vt:lpstr>
      <vt:lpstr>Generator functions with return values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7</cp:revision>
  <dcterms:created xsi:type="dcterms:W3CDTF">2024-12-10T20:52:29Z</dcterms:created>
  <dcterms:modified xsi:type="dcterms:W3CDTF">2024-12-10T21:10:21Z</dcterms:modified>
</cp:coreProperties>
</file>