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57"/>
  </p:notesMasterIdLst>
  <p:sldIdLst>
    <p:sldId id="1044" r:id="rId2"/>
    <p:sldId id="986" r:id="rId3"/>
    <p:sldId id="987" r:id="rId4"/>
    <p:sldId id="988" r:id="rId5"/>
    <p:sldId id="989" r:id="rId6"/>
    <p:sldId id="990" r:id="rId7"/>
    <p:sldId id="993" r:id="rId8"/>
    <p:sldId id="994" r:id="rId9"/>
    <p:sldId id="995" r:id="rId10"/>
    <p:sldId id="996" r:id="rId11"/>
    <p:sldId id="997" r:id="rId12"/>
    <p:sldId id="998" r:id="rId13"/>
    <p:sldId id="999" r:id="rId14"/>
    <p:sldId id="1000" r:id="rId15"/>
    <p:sldId id="1001" r:id="rId16"/>
    <p:sldId id="1002" r:id="rId17"/>
    <p:sldId id="1003" r:id="rId18"/>
    <p:sldId id="1004" r:id="rId19"/>
    <p:sldId id="1005" r:id="rId20"/>
    <p:sldId id="1006" r:id="rId21"/>
    <p:sldId id="1007" r:id="rId22"/>
    <p:sldId id="1008" r:id="rId23"/>
    <p:sldId id="1009" r:id="rId24"/>
    <p:sldId id="1010" r:id="rId25"/>
    <p:sldId id="1011" r:id="rId26"/>
    <p:sldId id="1012" r:id="rId27"/>
    <p:sldId id="1013" r:id="rId28"/>
    <p:sldId id="1014" r:id="rId29"/>
    <p:sldId id="1015" r:id="rId30"/>
    <p:sldId id="1016" r:id="rId31"/>
    <p:sldId id="1017" r:id="rId32"/>
    <p:sldId id="1018" r:id="rId33"/>
    <p:sldId id="1019" r:id="rId34"/>
    <p:sldId id="1020" r:id="rId35"/>
    <p:sldId id="1021" r:id="rId36"/>
    <p:sldId id="1022" r:id="rId37"/>
    <p:sldId id="1023" r:id="rId38"/>
    <p:sldId id="1024" r:id="rId39"/>
    <p:sldId id="1025" r:id="rId40"/>
    <p:sldId id="1026" r:id="rId41"/>
    <p:sldId id="1027" r:id="rId42"/>
    <p:sldId id="1028" r:id="rId43"/>
    <p:sldId id="1029" r:id="rId44"/>
    <p:sldId id="1032" r:id="rId45"/>
    <p:sldId id="1033" r:id="rId46"/>
    <p:sldId id="1034" r:id="rId47"/>
    <p:sldId id="1035" r:id="rId48"/>
    <p:sldId id="1036" r:id="rId49"/>
    <p:sldId id="1037" r:id="rId50"/>
    <p:sldId id="1038" r:id="rId51"/>
    <p:sldId id="1039" r:id="rId52"/>
    <p:sldId id="1040" r:id="rId53"/>
    <p:sldId id="1041" r:id="rId54"/>
    <p:sldId id="1042" r:id="rId55"/>
    <p:sldId id="1043" r:id="rId5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2B4E7-597B-3BEA-58F4-C8E23F9E5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Inheritance &amp; Dunder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807D91-0C68-F124-9095-A8C182E25C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72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Elephant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"African Savanna 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africana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 = Elephant("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Willaby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el2 = Elephant("Wallaby",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el1.play(2)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el1.interact_with(el2)</a:t>
            </a:r>
          </a:p>
        </p:txBody>
      </p:sp>
    </p:spTree>
    <p:extLst>
      <p:ext uri="{BB962C8B-B14F-4D97-AF65-F5344CB8AC3E}">
        <p14:creationId xmlns:p14="http://schemas.microsoft.com/office/powerpoint/2010/main" val="1746016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Rabbit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608055"/>
            <a:ext cx="8596668" cy="1433307"/>
          </a:xfrm>
        </p:spPr>
        <p:txBody>
          <a:bodyPr/>
          <a:lstStyle/>
          <a:p>
            <a:r>
              <a:rPr lang="en-US" dirty="0"/>
              <a:t>How would we use this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4889748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"European rabbit"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"Oryctolagus cuniculus"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5702031" y="1930400"/>
            <a:ext cx="534248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4369CE-D2D0-5100-D01D-4989CD31F3F7}"/>
              </a:ext>
            </a:extLst>
          </p:cNvPr>
          <p:cNvSpPr txBox="1"/>
          <p:nvPr/>
        </p:nvSpPr>
        <p:spPr>
          <a:xfrm>
            <a:off x="1000542" y="5001543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rabbit1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rabbit2 = Rabbit("Bugs Bunny",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rabbit1.eat(broccoli)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rabbit2.interact_with(rabbit1)</a:t>
            </a:r>
          </a:p>
        </p:txBody>
      </p:sp>
    </p:spTree>
    <p:extLst>
      <p:ext uri="{BB962C8B-B14F-4D97-AF65-F5344CB8AC3E}">
        <p14:creationId xmlns:p14="http://schemas.microsoft.com/office/powerpoint/2010/main" val="38590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3FA61-3AF1-8AB7-CC37-AFFBF8C1A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similarities?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7E1EF-892D-5051-8981-D8672ADD7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85139"/>
            <a:ext cx="8596668" cy="6785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Elephant and Rabbit are both animals, so they have similar attributes. Instead of repeating code, we can </a:t>
            </a:r>
            <a:r>
              <a:rPr lang="en-US" b="1" dirty="0"/>
              <a:t>inherit</a:t>
            </a:r>
            <a:r>
              <a:rPr lang="en-US" dirty="0"/>
              <a:t> the code.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4A4837-5206-411E-62B7-0E52818C2E9E}"/>
              </a:ext>
            </a:extLst>
          </p:cNvPr>
          <p:cNvSpPr txBox="1"/>
          <p:nvPr/>
        </p:nvSpPr>
        <p:spPr>
          <a:xfrm>
            <a:off x="2084793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Class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Instance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happiness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eat(food)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F5F9C3-95FF-932F-218C-5AB3F8141588}"/>
              </a:ext>
            </a:extLst>
          </p:cNvPr>
          <p:cNvSpPr txBox="1"/>
          <p:nvPr/>
        </p:nvSpPr>
        <p:spPr>
          <a:xfrm>
            <a:off x="4935570" y="2153738"/>
            <a:ext cx="2603748" cy="31085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Class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Instance variables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happiness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Methods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eat(food)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(other)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2E98D4-5B41-0098-CC59-38D756E2EDE0}"/>
              </a:ext>
            </a:extLst>
          </p:cNvPr>
          <p:cNvSpPr txBox="1"/>
          <p:nvPr/>
        </p:nvSpPr>
        <p:spPr>
          <a:xfrm>
            <a:off x="2084793" y="1600548"/>
            <a:ext cx="4052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Elephant                 Rabbit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A1AEDB5-159A-E888-7F9C-89BE1C066E02}"/>
              </a:ext>
            </a:extLst>
          </p:cNvPr>
          <p:cNvCxnSpPr/>
          <p:nvPr/>
        </p:nvCxnSpPr>
        <p:spPr>
          <a:xfrm>
            <a:off x="1891553" y="2053248"/>
            <a:ext cx="580016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540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1C6AF-F03E-88DB-1154-3BB0C6A48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881F3-9687-DF8D-D841-43BB323FCF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object-oriented programming, inheritance is where one class is derived from another class.</a:t>
            </a:r>
          </a:p>
          <a:p>
            <a:r>
              <a:rPr lang="en-US" dirty="0"/>
              <a:t>The derived (child, or sub-) class has all the attributes and methods of the base (parent or super-) class.</a:t>
            </a:r>
          </a:p>
          <a:p>
            <a:r>
              <a:rPr lang="en-US" dirty="0"/>
              <a:t>It can then add new attributes and methods and also </a:t>
            </a:r>
            <a:r>
              <a:rPr lang="en-US" b="1" dirty="0"/>
              <a:t>override</a:t>
            </a:r>
            <a:r>
              <a:rPr lang="en-US" dirty="0"/>
              <a:t> methods from the parent.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41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65DB-34CE-FB0C-331C-FDB925594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04459-6006-F85A-9D57-0F8D761D8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36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686220-F7E5-7476-E8A0-EF7E35FED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and Sub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6AB87-5201-BE5E-63DA-A3C256242E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2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9D69B-F6F4-64F0-808B-3A3DC0480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classes and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8AE4F-BB6D-E611-B03A-471C41C9F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multiple classes share similar attributes, you can reduce redundant code by defining a base class and then subclasses can inherit from the base class.</a:t>
            </a:r>
          </a:p>
        </p:txBody>
      </p:sp>
      <p:pic>
        <p:nvPicPr>
          <p:cNvPr id="5" name="Picture 4" descr="A picture containing screenshot, line, text, design&#10;&#10;Description automatically generated">
            <a:extLst>
              <a:ext uri="{FF2B5EF4-FFF2-40B4-BE49-F238E27FC236}">
                <a16:creationId xmlns:a16="http://schemas.microsoft.com/office/drawing/2014/main" id="{D2A75597-97F5-CB9C-9906-DC2E5A8C6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55" y="2950509"/>
            <a:ext cx="69056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7123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CDB39-45D9-2641-5B36-9FC191F8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B5F2D-9360-5541-A249-932CC22FF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77388"/>
            <a:ext cx="8596668" cy="1433307"/>
          </a:xfrm>
        </p:spPr>
        <p:txBody>
          <a:bodyPr/>
          <a:lstStyle/>
          <a:p>
            <a:r>
              <a:rPr lang="en-US" dirty="0"/>
              <a:t>What has changed?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699F4-8E12-A19F-0963-E1C3B3A03EB0}"/>
              </a:ext>
            </a:extLst>
          </p:cNvPr>
          <p:cNvSpPr txBox="1"/>
          <p:nvPr/>
        </p:nvSpPr>
        <p:spPr>
          <a:xfrm>
            <a:off x="677334" y="1930400"/>
            <a:ext cx="5831042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Animal: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"Animal"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"Animalia"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self.age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age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play(self,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num_hours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*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self.play_multiplier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print("WHEEE PLAY TIME!")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B2B213-D098-1466-66D7-4C788DFB6FCE}"/>
              </a:ext>
            </a:extLst>
          </p:cNvPr>
          <p:cNvSpPr txBox="1"/>
          <p:nvPr/>
        </p:nvSpPr>
        <p:spPr>
          <a:xfrm>
            <a:off x="6602758" y="1924424"/>
            <a:ext cx="5342487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food.calories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nom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nom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yummy {food.name}")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self.calories_eaten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&gt;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print("Ugh so full")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animal2):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self.happiness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self.interact_increment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f"Yay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happy fun time with {animal2.name}")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75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132A2-E2F4-F33A-39B1-833BD80DD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subclasses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95FC-39AA-37D5-271C-B9C7B5165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declare a subclass, put parentheses after the class name and specify the base class in the parentheses:</a:t>
            </a:r>
          </a:p>
          <a:p>
            <a:endParaRPr lang="en-US" dirty="0"/>
          </a:p>
          <a:p>
            <a:r>
              <a:rPr lang="en-US" dirty="0"/>
              <a:t>Then the subclasses only need the code that's unique to them. They can redefine any aspect: class variables, method definitions, or constructor. A redefinition is called </a:t>
            </a:r>
            <a:r>
              <a:rPr lang="en-US" b="1" dirty="0"/>
              <a:t>overriding</a:t>
            </a:r>
            <a:r>
              <a:rPr lang="en-US" dirty="0"/>
              <a:t>.</a:t>
            </a:r>
          </a:p>
          <a:p>
            <a:r>
              <a:rPr lang="en-US" dirty="0"/>
              <a:t>The simplest subclass overrides nothing: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this is rarely the case or you wouldn't need a subclass!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9EBFA-810D-7E3B-3171-46877D7A88E1}"/>
              </a:ext>
            </a:extLst>
          </p:cNvPr>
          <p:cNvSpPr txBox="1"/>
          <p:nvPr/>
        </p:nvSpPr>
        <p:spPr>
          <a:xfrm>
            <a:off x="1000542" y="264757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Panda(Animal):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498756-03A4-13BB-ED06-A77303E45E02}"/>
              </a:ext>
            </a:extLst>
          </p:cNvPr>
          <p:cNvSpPr txBox="1"/>
          <p:nvPr/>
        </p:nvSpPr>
        <p:spPr>
          <a:xfrm>
            <a:off x="1000542" y="4539129"/>
            <a:ext cx="8273460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AmorphousBlob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26354965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E5C1-DFB2-1A32-C582-6CEA3F1F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class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ABD9-A4BF-43E1-36EA-01730B5D6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Subclasses can override existing class variables and assign new class variables: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DDBC43-C857-437D-4164-120A612912BA}"/>
              </a:ext>
            </a:extLst>
          </p:cNvPr>
          <p:cNvSpPr txBox="1"/>
          <p:nvPr/>
        </p:nvSpPr>
        <p:spPr>
          <a:xfrm>
            <a:off x="1000542" y="2647576"/>
            <a:ext cx="8273460" cy="387798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"European rabbit"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"Oryctolagus cuniculus"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num_in_litter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"African Savanna 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africana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play_multiplier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interact_increment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num_tusks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254961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307B9B-9259-8F0E-B3DC-65816A0FF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Quiz: Objects + Classes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AE24F5-C4B5-D17E-49B4-82652D7DC4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209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CDA1C-112A-4385-26A1-C71A19E4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8338E-29C7-C282-4F1D-2FDEFEFB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subclass overrides a method, Python will use that definition instead of the superclass definition.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3E02B-8B6C-ABB4-A399-5277ADAF859E}"/>
              </a:ext>
            </a:extLst>
          </p:cNvPr>
          <p:cNvSpPr txBox="1"/>
          <p:nvPr/>
        </p:nvSpPr>
        <p:spPr>
          <a:xfrm>
            <a:off x="1000541" y="2647576"/>
            <a:ext cx="10339811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Panda(Animal):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"Giant Panda"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"Ailuropoda melanoleuca"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6000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print(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f"I'm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 Panda, I'm solitary, go away {other.name}!")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A33C8F-9A29-1381-7A37-ED4FC8D8D835}"/>
              </a:ext>
            </a:extLst>
          </p:cNvPr>
          <p:cNvSpPr txBox="1"/>
          <p:nvPr/>
        </p:nvSpPr>
        <p:spPr>
          <a:xfrm>
            <a:off x="1000542" y="5306284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panda1 = Panda("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Pandeybear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panda2 = Panda("Spot",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panda1.interact_with(panda2)</a:t>
            </a:r>
          </a:p>
        </p:txBody>
      </p:sp>
    </p:spTree>
    <p:extLst>
      <p:ext uri="{BB962C8B-B14F-4D97-AF65-F5344CB8AC3E}">
        <p14:creationId xmlns:p14="http://schemas.microsoft.com/office/powerpoint/2010/main" val="3706865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E3956-007B-29C3-8EE3-486DE55A3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methods from the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FB60D-D05C-9469-A792-E802A6FC5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refer to a superclass method, we can use </a:t>
            </a:r>
            <a:r>
              <a:rPr lang="en-US" b="1" i="1" dirty="0"/>
              <a:t>super()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93DB4-1B19-6412-8B1B-8511643D8E91}"/>
              </a:ext>
            </a:extLst>
          </p:cNvPr>
          <p:cNvSpPr txBox="1"/>
          <p:nvPr/>
        </p:nvSpPr>
        <p:spPr>
          <a:xfrm>
            <a:off x="1039906" y="2305615"/>
            <a:ext cx="8234096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Lion(Animal):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"Lion"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"Panthera"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3000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D4C83A-59CA-8474-329C-01AA93CC1E9F}"/>
              </a:ext>
            </a:extLst>
          </p:cNvPr>
          <p:cNvSpPr txBox="1"/>
          <p:nvPr/>
        </p:nvSpPr>
        <p:spPr>
          <a:xfrm>
            <a:off x="1039906" y="5356378"/>
            <a:ext cx="8234096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bones = Food("Bones", "meat", 50)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Lion("Mufasa", 10)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mufasa.eat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(bones)</a:t>
            </a:r>
          </a:p>
        </p:txBody>
      </p:sp>
    </p:spTree>
    <p:extLst>
      <p:ext uri="{BB962C8B-B14F-4D97-AF65-F5344CB8AC3E}">
        <p14:creationId xmlns:p14="http://schemas.microsoft.com/office/powerpoint/2010/main" val="684172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E079C-91EE-66AF-E2CB-40DCD44A8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super()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94381-059C-9D35-5930-C1EFE2E12C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super().attribute </a:t>
            </a:r>
            <a:r>
              <a:rPr lang="en-US" dirty="0"/>
              <a:t>refers to the definition of </a:t>
            </a:r>
            <a:r>
              <a:rPr lang="en-US" i="1" dirty="0"/>
              <a:t>attribute</a:t>
            </a:r>
            <a:r>
              <a:rPr lang="en-US" dirty="0"/>
              <a:t> in the superclass of the first parameter to the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the same as: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super() </a:t>
            </a:r>
            <a:r>
              <a:rPr lang="en-US" dirty="0"/>
              <a:t>is better style than </a:t>
            </a:r>
            <a:r>
              <a:rPr lang="en-US" i="1" dirty="0" err="1"/>
              <a:t>BaseClassName</a:t>
            </a:r>
            <a:r>
              <a:rPr lang="en-US" dirty="0"/>
              <a:t>, though slightly slower.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4ACC40-4CA4-926B-39CA-BE570384EA4C}"/>
              </a:ext>
            </a:extLst>
          </p:cNvPr>
          <p:cNvSpPr txBox="1"/>
          <p:nvPr/>
        </p:nvSpPr>
        <p:spPr>
          <a:xfrm>
            <a:off x="1039906" y="2592486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super().eat(food)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0BB06A-B9D2-23E3-6A32-BD22AF26F6D9}"/>
              </a:ext>
            </a:extLst>
          </p:cNvPr>
          <p:cNvSpPr txBox="1"/>
          <p:nvPr/>
        </p:nvSpPr>
        <p:spPr>
          <a:xfrm>
            <a:off x="1039906" y="3914162"/>
            <a:ext cx="823409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eat(self, food):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food.type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"meat":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Animal.eat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food)</a:t>
            </a:r>
          </a:p>
        </p:txBody>
      </p:sp>
    </p:spTree>
    <p:extLst>
      <p:ext uri="{BB962C8B-B14F-4D97-AF65-F5344CB8AC3E}">
        <p14:creationId xmlns:p14="http://schemas.microsoft.com/office/powerpoint/2010/main" val="2000540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41242-FDBF-463F-92E6-BEDDCD374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__</a:t>
            </a:r>
            <a:r>
              <a:rPr lang="en-US" dirty="0" err="1"/>
              <a:t>init</a:t>
            </a:r>
            <a:r>
              <a:rPr lang="en-US" dirty="0"/>
              <a:t>__()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0AC34-D421-E3A7-2290-E9BDC699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Similarly, if we override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in our </a:t>
            </a:r>
            <a:r>
              <a:rPr lang="en-US" dirty="0" err="1"/>
              <a:t>subclasss</a:t>
            </a:r>
            <a:r>
              <a:rPr lang="en-US" dirty="0"/>
              <a:t>, we need to explicitly call </a:t>
            </a:r>
            <a:r>
              <a:rPr lang="en-US" i="1" dirty="0"/>
              <a:t>super().__</a:t>
            </a:r>
            <a:r>
              <a:rPr lang="en-US" i="1" dirty="0" err="1"/>
              <a:t>init</a:t>
            </a:r>
            <a:r>
              <a:rPr lang="en-US" i="1" dirty="0"/>
              <a:t>__() </a:t>
            </a:r>
            <a:r>
              <a:rPr lang="en-US" dirty="0"/>
              <a:t>if we want to call the </a:t>
            </a:r>
            <a:r>
              <a:rPr lang="en-US" i="1" dirty="0"/>
              <a:t>__</a:t>
            </a:r>
            <a:r>
              <a:rPr lang="en-US" i="1" dirty="0" err="1"/>
              <a:t>init</a:t>
            </a:r>
            <a:r>
              <a:rPr lang="en-US" i="1" dirty="0"/>
              <a:t>__ </a:t>
            </a:r>
            <a:r>
              <a:rPr lang="en-US" dirty="0"/>
              <a:t>functionality of the base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400" dirty="0"/>
          </a:p>
          <a:p>
            <a:r>
              <a:rPr lang="en-US" dirty="0"/>
              <a:t>What would this display?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367C0B-11FC-2760-6120-47FF809121D4}"/>
              </a:ext>
            </a:extLst>
          </p:cNvPr>
          <p:cNvSpPr txBox="1"/>
          <p:nvPr/>
        </p:nvSpPr>
        <p:spPr>
          <a:xfrm>
            <a:off x="1000542" y="2925482"/>
            <a:ext cx="8273460" cy="2462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Elephant(Animal):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"Elephant"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"Loxodonta"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8000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age=0):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super().__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__(name, age)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age &lt;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1000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elif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age &lt; 5: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self.calories_needed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3000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2355A-7F7D-4C03-1DD2-EB1621BF3502}"/>
              </a:ext>
            </a:extLst>
          </p:cNvPr>
          <p:cNvSpPr txBox="1"/>
          <p:nvPr/>
        </p:nvSpPr>
        <p:spPr>
          <a:xfrm>
            <a:off x="1000542" y="5784257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Elephant("Ellie",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elly.calories_needed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B76F55-BAF6-D4E0-8434-41ADC3318A62}"/>
              </a:ext>
            </a:extLst>
          </p:cNvPr>
          <p:cNvSpPr txBox="1"/>
          <p:nvPr/>
        </p:nvSpPr>
        <p:spPr>
          <a:xfrm>
            <a:off x="4855366" y="5791594"/>
            <a:ext cx="336526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3000</a:t>
            </a:r>
          </a:p>
        </p:txBody>
      </p:sp>
    </p:spTree>
    <p:extLst>
      <p:ext uri="{BB962C8B-B14F-4D97-AF65-F5344CB8AC3E}">
        <p14:creationId xmlns:p14="http://schemas.microsoft.com/office/powerpoint/2010/main" val="248516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A2EA8-9475-62FB-8FDE-92EE978F8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CD595-6A49-B2CD-C3F0-5B727398C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273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186348-F022-01A8-8C97-0F9FDE77D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Multi-level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B05F1-ABF6-589E-AE5E-D440A229A4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38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4957E-2647-D055-E9D6-80EF4BA22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base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A1FBD-9DD5-35A8-D6B0-27556091C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Python 3 class implicitly extends the object class.</a:t>
            </a:r>
          </a:p>
        </p:txBody>
      </p:sp>
      <p:pic>
        <p:nvPicPr>
          <p:cNvPr id="5" name="Picture 4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DF0F7C30-4FCE-0215-2960-5BE9A6A562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38255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30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30CB-8353-DC88-5370-3C50DCAED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layers of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E05C9-B32B-2CAC-A95D-B086B26D8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we can also add in more levels ourselves.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A343AD8E-F6A5-0945-95B2-99923BA7D6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418" y="2370034"/>
            <a:ext cx="7048500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66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01CD-B685-A146-2899-9FAB4018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4A679-B9E1-005E-9A1B-FC11A675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8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41483A-47FB-DFB5-31E5-E9778AFE3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B6274-287C-A2DE-573B-0CE3155EC2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8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9A851-7DE2-B6C3-6ACB-1267619C6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D3A2C-39F2-BC2E-E85E-7F4B8B4EC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can be multiple instances of each class.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are the classes here?</a:t>
            </a:r>
          </a:p>
          <a:p>
            <a:r>
              <a:rPr lang="en-US" dirty="0"/>
              <a:t>How many instances of each?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8587F0-E601-42F4-BC1B-00D5EB4441EA}"/>
              </a:ext>
            </a:extLst>
          </p:cNvPr>
          <p:cNvSpPr txBox="1"/>
          <p:nvPr/>
        </p:nvSpPr>
        <p:spPr>
          <a:xfrm>
            <a:off x="1000542" y="2307460"/>
            <a:ext cx="827346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pina_bar = Product("Piña Chocolotta",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cust1 = Customer("Coco Lover",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["123 Pining St", "Nibbsville", "OH"])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cust2 = Customer("Nomandy Noms",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["34 Shlurpalot St", "Buttertown", "IN"])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DE1CFF-1CEA-9860-EF76-0073C7D22E02}"/>
              </a:ext>
            </a:extLst>
          </p:cNvPr>
          <p:cNvSpPr txBox="1"/>
          <p:nvPr/>
        </p:nvSpPr>
        <p:spPr>
          <a:xfrm>
            <a:off x="4347882" y="4963664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Customer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7D9E5E-7583-AC6B-CB66-C123B9B207B8}"/>
              </a:ext>
            </a:extLst>
          </p:cNvPr>
          <p:cNvSpPr txBox="1"/>
          <p:nvPr/>
        </p:nvSpPr>
        <p:spPr>
          <a:xfrm>
            <a:off x="4625790" y="5399337"/>
            <a:ext cx="2584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Product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2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Customers</a:t>
            </a:r>
          </a:p>
        </p:txBody>
      </p:sp>
    </p:spTree>
    <p:extLst>
      <p:ext uri="{BB962C8B-B14F-4D97-AF65-F5344CB8AC3E}">
        <p14:creationId xmlns:p14="http://schemas.microsoft.com/office/powerpoint/2010/main" val="93362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E37CC-8E87-863C-3B13-C05B489E9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103F7-15E2-FEF5-E600-A59C4AEC0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 may inherit from multiple base classes in Python.</a:t>
            </a:r>
          </a:p>
        </p:txBody>
      </p:sp>
      <p:pic>
        <p:nvPicPr>
          <p:cNvPr id="5" name="Picture 4" descr="A picture containing text, screenshot, font, line&#10;&#10;Description automatically generated">
            <a:extLst>
              <a:ext uri="{FF2B5EF4-FFF2-40B4-BE49-F238E27FC236}">
                <a16:creationId xmlns:a16="http://schemas.microsoft.com/office/drawing/2014/main" id="{0B33D261-7F9B-9253-EAB5-EAF2981E8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316" y="2358580"/>
            <a:ext cx="7210704" cy="423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401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6B414-DAA0-C31D-72DB-5C35D76F2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Inheriting from multiple base classes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A9DE7-B9E6-2DC8-896C-81C254825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inherit from them by putting both names in the parentheses: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5B5C23-A297-7583-1B96-48C77E5CDD25}"/>
              </a:ext>
            </a:extLst>
          </p:cNvPr>
          <p:cNvSpPr txBox="1"/>
          <p:nvPr/>
        </p:nvSpPr>
        <p:spPr>
          <a:xfrm>
            <a:off x="1000542" y="244993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Rabbit(Prey, Herbivore):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Lion(Predator, Carnivore):</a:t>
            </a:r>
          </a:p>
        </p:txBody>
      </p:sp>
    </p:spTree>
    <p:extLst>
      <p:ext uri="{BB962C8B-B14F-4D97-AF65-F5344CB8AC3E}">
        <p14:creationId xmlns:p14="http://schemas.microsoft.com/office/powerpoint/2010/main" val="32903860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4AEB-5ACB-67E5-C2E5-03C644BB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37E30-E622-EAC9-DCCA-F5F4E21A8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921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B2A248-1122-46A0-1AAB-E6D2EDE6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2008E9-D79A-DFD8-F551-3867CF5A8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70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DB241-7CFA-0170-0A36-E60B43D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FE991-E836-67EC-37C7-108F6DAA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A common use of inheritance (single or multiple) is to provide a common interface to a group of classes.</a:t>
            </a:r>
          </a:p>
          <a:p>
            <a:pPr lvl="1"/>
            <a:r>
              <a:rPr lang="en-US" dirty="0"/>
              <a:t>the Animal class provides the  </a:t>
            </a:r>
            <a:r>
              <a:rPr lang="en-US" i="1" dirty="0"/>
              <a:t>eat()</a:t>
            </a:r>
            <a:r>
              <a:rPr lang="en-US" dirty="0"/>
              <a:t>, </a:t>
            </a:r>
            <a:r>
              <a:rPr lang="en-US" i="1" dirty="0"/>
              <a:t>play()</a:t>
            </a:r>
            <a:r>
              <a:rPr lang="en-US" dirty="0"/>
              <a:t>, and </a:t>
            </a:r>
            <a:r>
              <a:rPr lang="en-US" i="1" dirty="0" err="1"/>
              <a:t>interact_with</a:t>
            </a:r>
            <a:r>
              <a:rPr lang="en-US" i="1" dirty="0"/>
              <a:t>() </a:t>
            </a:r>
            <a:r>
              <a:rPr lang="en-US" dirty="0"/>
              <a:t>methods</a:t>
            </a:r>
          </a:p>
          <a:p>
            <a:pPr lvl="1"/>
            <a:r>
              <a:rPr lang="en-US" dirty="0"/>
              <a:t>the Predator class might provide a </a:t>
            </a:r>
            <a:r>
              <a:rPr lang="en-US" i="1" dirty="0"/>
              <a:t>hunt() </a:t>
            </a:r>
            <a:r>
              <a:rPr lang="en-US" dirty="0"/>
              <a:t>method</a:t>
            </a:r>
          </a:p>
          <a:p>
            <a:pPr lvl="1"/>
            <a:r>
              <a:rPr lang="en-US" dirty="0"/>
              <a:t>the Prey class might provide an </a:t>
            </a:r>
            <a:r>
              <a:rPr lang="en-US" i="1" dirty="0"/>
              <a:t>evade() </a:t>
            </a:r>
            <a:r>
              <a:rPr lang="en-US" dirty="0"/>
              <a:t>and/or </a:t>
            </a:r>
            <a:r>
              <a:rPr lang="en-US" i="1" dirty="0"/>
              <a:t>hide()</a:t>
            </a:r>
            <a:r>
              <a:rPr lang="en-US" dirty="0"/>
              <a:t> method</a:t>
            </a:r>
          </a:p>
          <a:p>
            <a:r>
              <a:rPr lang="en-US" dirty="0"/>
              <a:t>The base class may not (and often doesn't) provide an implementation of the provided methods</a:t>
            </a:r>
          </a:p>
          <a:p>
            <a:r>
              <a:rPr lang="en-US" dirty="0"/>
              <a:t>Rather it just defines the methods' signatures, and then any function using an object of a class derived from the base class knows that it can expect that function to be there.</a:t>
            </a:r>
          </a:p>
          <a:p>
            <a:pPr lvl="1"/>
            <a:r>
              <a:rPr lang="en-US" dirty="0"/>
              <a:t>Python is a little loose on this, but many other languages strictly enforce it.  If a method doesn't have a definition, you can't create objects of that class.</a:t>
            </a:r>
          </a:p>
        </p:txBody>
      </p:sp>
    </p:spTree>
    <p:extLst>
      <p:ext uri="{BB962C8B-B14F-4D97-AF65-F5344CB8AC3E}">
        <p14:creationId xmlns:p14="http://schemas.microsoft.com/office/powerpoint/2010/main" val="8591854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754BE-441E-C543-FF27-56A3B608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Relying on a common interface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1DDE4-1BC8-4AA9-07E9-371C57232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a group of objects implement a method with the same function signature, a program can rely on that method across instances of different subclasses.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CDD4B7-D97F-DB2A-BC77-12CC9A351312}"/>
              </a:ext>
            </a:extLst>
          </p:cNvPr>
          <p:cNvSpPr txBox="1"/>
          <p:nvPr/>
        </p:nvSpPr>
        <p:spPr>
          <a:xfrm>
            <a:off x="1000542" y="29517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partytime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"""Assuming ANIMALS is a list of Animals, cause each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 interact with all the others exactly once."""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j in range(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+ 1,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(animals)):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animals[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].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interact_with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(animals[j])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7F93ED-73B8-FF89-2D7C-3943CC0AC0FE}"/>
              </a:ext>
            </a:extLst>
          </p:cNvPr>
          <p:cNvSpPr txBox="1"/>
          <p:nvPr/>
        </p:nvSpPr>
        <p:spPr>
          <a:xfrm>
            <a:off x="1000542" y="5103674"/>
            <a:ext cx="827346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Elephant("Elly", 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Panda("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PandeyBear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", 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scar = Lion("Scar", 12)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partytime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elly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pandy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scar,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11638870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4FAEA-0BDF-1443-CFFA-01E52C90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25A4E-FC16-D972-8EB4-2FEF6E4F1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evaluates to True if both exp0 and exp1 evaluate to the same object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BEA8E1-47DC-6E55-21DD-C98D57293AAD}"/>
              </a:ext>
            </a:extLst>
          </p:cNvPr>
          <p:cNvSpPr txBox="1"/>
          <p:nvPr/>
        </p:nvSpPr>
        <p:spPr>
          <a:xfrm>
            <a:off x="1000542" y="193040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exp0 is exp1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F9C8A6-30F9-F1EB-86AD-1D90CC7BF99F}"/>
              </a:ext>
            </a:extLst>
          </p:cNvPr>
          <p:cNvSpPr txBox="1"/>
          <p:nvPr/>
        </p:nvSpPr>
        <p:spPr>
          <a:xfrm>
            <a:off x="1000542" y="2757054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Lion("Mufasa", 15)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nala = Lion("Nala", 8)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nala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mufasa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not nala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nala is not None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0BE3A7-8299-C9E6-07DF-C2B9C4CCAFB1}"/>
              </a:ext>
            </a:extLst>
          </p:cNvPr>
          <p:cNvSpPr txBox="1"/>
          <p:nvPr/>
        </p:nvSpPr>
        <p:spPr>
          <a:xfrm>
            <a:off x="3923851" y="3593788"/>
            <a:ext cx="138705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False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True</a:t>
            </a:r>
          </a:p>
        </p:txBody>
      </p:sp>
    </p:spTree>
    <p:extLst>
      <p:ext uri="{BB962C8B-B14F-4D97-AF65-F5344CB8AC3E}">
        <p14:creationId xmlns:p14="http://schemas.microsoft.com/office/powerpoint/2010/main" val="11420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7608-05E6-BAE9-E3CE-1BE1721B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A5DC-1D9D-1CB6-8547-F0A3BF97E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857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B1CDF7-1135-A6AC-D1F6-81111BFC2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7E1B2F-3B52-764F-E733-4F9D49D0C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1463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5EBED-920C-9721-797D-AA41DC5E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06E02-3520-093C-63D8-E887AB3DD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can contain references to objects of other classes.</a:t>
            </a:r>
          </a:p>
          <a:p>
            <a:r>
              <a:rPr lang="en-US" dirty="0"/>
              <a:t>What examples of composition are in an animal conservatory?</a:t>
            </a:r>
          </a:p>
          <a:p>
            <a:pPr lvl="1"/>
            <a:r>
              <a:rPr lang="en-US" dirty="0"/>
              <a:t>An animal has a mate.</a:t>
            </a:r>
          </a:p>
          <a:p>
            <a:pPr lvl="1"/>
            <a:r>
              <a:rPr lang="en-US" dirty="0"/>
              <a:t>An animal has a mother.</a:t>
            </a:r>
          </a:p>
          <a:p>
            <a:pPr lvl="1"/>
            <a:r>
              <a:rPr lang="en-US" dirty="0"/>
              <a:t>An animal has children.</a:t>
            </a:r>
          </a:p>
          <a:p>
            <a:pPr lvl="1"/>
            <a:r>
              <a:rPr lang="en-US" dirty="0"/>
              <a:t>A conservatory has 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27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96242-9088-8EB4-C868-4843E5E0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464BA-48A6-CF1F-DF50-E6703CDF3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7" cy="4682835"/>
          </a:xfrm>
        </p:spPr>
        <p:txBody>
          <a:bodyPr/>
          <a:lstStyle/>
          <a:p>
            <a:r>
              <a:rPr lang="en-US" dirty="0"/>
              <a:t>An object can use instance variables to describe its state. A best practice is to hide the representation of the state and manage it entirely via method calls.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What's the initial state?</a:t>
            </a:r>
          </a:p>
          <a:p>
            <a:r>
              <a:rPr lang="en-US" dirty="0"/>
              <a:t>What changes the state?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883A18-2A8D-D75B-0A96-B15CD68FF081}"/>
              </a:ext>
            </a:extLst>
          </p:cNvPr>
          <p:cNvSpPr txBox="1"/>
          <p:nvPr/>
        </p:nvSpPr>
        <p:spPr>
          <a:xfrm>
            <a:off x="1000542" y="2935532"/>
            <a:ext cx="5972913" cy="233910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 = Product("Piña Chocolotta", 7.99,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["200 calories", "24 g sugar"])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pina_bar.get_inventory_report()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"There are NO bars!"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pina_bar.increase_inventory(3)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pina_bar.get_inventory_report()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"There are 3 bars total (worth $23.97 total)."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pic>
        <p:nvPicPr>
          <p:cNvPr id="7" name="Picture 6" descr="A picture containing text, screenshot, businesscard, rectangle&#10;&#10;Description automatically generated">
            <a:extLst>
              <a:ext uri="{FF2B5EF4-FFF2-40B4-BE49-F238E27FC236}">
                <a16:creationId xmlns:a16="http://schemas.microsoft.com/office/drawing/2014/main" id="{62C18260-C77E-3A5E-1B00-4D6D6E774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663" y="2935533"/>
            <a:ext cx="3158746" cy="23391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C9F05D1-704A-7138-4FBC-2AC76BBA002C}"/>
              </a:ext>
            </a:extLst>
          </p:cNvPr>
          <p:cNvSpPr txBox="1"/>
          <p:nvPr/>
        </p:nvSpPr>
        <p:spPr>
          <a:xfrm>
            <a:off x="3979715" y="5584330"/>
            <a:ext cx="211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0 bars in inventory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7E501D-C58C-FE2F-3102-F29CF62D9B1C}"/>
              </a:ext>
            </a:extLst>
          </p:cNvPr>
          <p:cNvSpPr txBox="1"/>
          <p:nvPr/>
        </p:nvSpPr>
        <p:spPr>
          <a:xfrm>
            <a:off x="3982176" y="6002836"/>
            <a:ext cx="703109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increase_inventory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()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 changing the instance variable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_inventory</a:t>
            </a:r>
          </a:p>
        </p:txBody>
      </p:sp>
    </p:spTree>
    <p:extLst>
      <p:ext uri="{BB962C8B-B14F-4D97-AF65-F5344CB8AC3E}">
        <p14:creationId xmlns:p14="http://schemas.microsoft.com/office/powerpoint/2010/main" val="222378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E8E29-21F7-3462-D2AB-716037A1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other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F273C-1192-B4EB-25DA-3FE4898E5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refer to another instance: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400" dirty="0"/>
          </a:p>
          <a:p>
            <a:r>
              <a:rPr lang="en-US" dirty="0"/>
              <a:t>How would we call that method?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FD5280-B7FA-BFF2-BC95-49E862A0C9A3}"/>
              </a:ext>
            </a:extLst>
          </p:cNvPr>
          <p:cNvSpPr txBox="1"/>
          <p:nvPr/>
        </p:nvSpPr>
        <p:spPr>
          <a:xfrm>
            <a:off x="1000541" y="2369802"/>
            <a:ext cx="1024934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Animal: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(self, other):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other is not self and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other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other.mate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self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40B969-F9BC-213A-2419-AEC039A4AE64}"/>
              </a:ext>
            </a:extLst>
          </p:cNvPr>
          <p:cNvSpPr txBox="1"/>
          <p:nvPr/>
        </p:nvSpPr>
        <p:spPr>
          <a:xfrm>
            <a:off x="971325" y="4540254"/>
            <a:ext cx="8302677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mr_wabbit.mate_with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06614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34D2-3BCD-6293-36EC-7CA84A9B3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 list of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A5807-B99B-A539-912A-F95763F4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instance variable can also refer to a list of instances: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call that function?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3D9C5-9F48-B557-7CE5-FD98343D092E}"/>
              </a:ext>
            </a:extLst>
          </p:cNvPr>
          <p:cNvSpPr txBox="1"/>
          <p:nvPr/>
        </p:nvSpPr>
        <p:spPr>
          <a:xfrm>
            <a:off x="1000541" y="2369802"/>
            <a:ext cx="8273461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Rabbit(Animal):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reproduce_like_rabbits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self.mate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is None: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print("oh no! better go on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ZoOkCupid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self.babies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[]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for _ in range(0,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self.num_in_litter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self.babies.append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(Rabbit("bunny", 0))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356F01-C923-5E6F-D055-46F63331D5EC}"/>
              </a:ext>
            </a:extLst>
          </p:cNvPr>
          <p:cNvSpPr txBox="1"/>
          <p:nvPr/>
        </p:nvSpPr>
        <p:spPr>
          <a:xfrm>
            <a:off x="1000541" y="5394526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Rabbit("Mister Wabbit", 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Rabbit("Jane Doe",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mr_wabbit.mate_with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jane_doe.reproduce_like_rabbits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5343964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F101-DCB7-ECC8-E2DB-EA90E3DA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 vs.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FBA31-3FDD-DE7F-93CA-1A8EEE8FA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Inheritance is best for representing </a:t>
            </a:r>
            <a:r>
              <a:rPr lang="en-US" b="1" dirty="0"/>
              <a:t>"is-a"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Rabbit is a specific type of Animal</a:t>
            </a:r>
          </a:p>
          <a:p>
            <a:pPr lvl="1"/>
            <a:r>
              <a:rPr lang="en-US" dirty="0"/>
              <a:t>So, Rabbit inherits from Animal</a:t>
            </a:r>
          </a:p>
          <a:p>
            <a:r>
              <a:rPr lang="en-US" dirty="0"/>
              <a:t>Composition is best for representing </a:t>
            </a:r>
            <a:r>
              <a:rPr lang="en-US" b="1" dirty="0"/>
              <a:t>"has-a" </a:t>
            </a:r>
            <a:r>
              <a:rPr lang="en-US" dirty="0"/>
              <a:t>relationships</a:t>
            </a:r>
          </a:p>
          <a:p>
            <a:pPr lvl="1"/>
            <a:r>
              <a:rPr lang="en-US" dirty="0"/>
              <a:t>A conservatory has a collection of animals it cares for</a:t>
            </a:r>
          </a:p>
          <a:p>
            <a:pPr lvl="1"/>
            <a:r>
              <a:rPr lang="en-US" dirty="0"/>
              <a:t>So, a conservatory has a list of animals as an instance variable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8507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26C7-51FB-6221-5FC6-2A72E21F6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16C85-818B-66B0-53DE-805BCB5E8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16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45C9935-AE5B-16DD-38B9-CBFFB4E5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It's all objects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1ABD49F-7142-7FF1-0F16-8F189B522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the built-in types inherit from </a:t>
            </a:r>
            <a:r>
              <a:rPr lang="en-US" i="1" dirty="0"/>
              <a:t>object</a:t>
            </a:r>
            <a:r>
              <a:rPr lang="en-US" dirty="0"/>
              <a:t>:</a:t>
            </a:r>
          </a:p>
        </p:txBody>
      </p:sp>
      <p:pic>
        <p:nvPicPr>
          <p:cNvPr id="9" name="Picture 8" descr="A picture containing screenshot, text, line, font&#10;&#10;Description automatically generated">
            <a:extLst>
              <a:ext uri="{FF2B5EF4-FFF2-40B4-BE49-F238E27FC236}">
                <a16:creationId xmlns:a16="http://schemas.microsoft.com/office/drawing/2014/main" id="{A81E5589-5AA2-CC7E-63B8-697BB21B8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618" y="2428721"/>
            <a:ext cx="68961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1777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4CEE-3F9E-CCB1-AF3E-3D1FBF836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177EB-1824-B73F-DABD-7CFE24BA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582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5637E1-CB51-984C-B904-4BF6C0CA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9CA5C0-A15F-34E3-6726-6091EBAE6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853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float.__str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Fraction.__str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D4B4B-8D1D-DA53-98DE-8C3EFE90D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vs. instance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276FA-84E3-8FBF-363C-04D83A60B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57820"/>
            <a:ext cx="8596668" cy="1320800"/>
          </a:xfrm>
        </p:spPr>
        <p:txBody>
          <a:bodyPr/>
          <a:lstStyle/>
          <a:p>
            <a:r>
              <a:rPr lang="en-US" dirty="0"/>
              <a:t>What are the class variables?</a:t>
            </a:r>
          </a:p>
          <a:p>
            <a:r>
              <a:rPr lang="en-US" dirty="0"/>
              <a:t>What are the instance variables?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D63456-1BD6-B61E-FB62-A7F6CBE138FC}"/>
              </a:ext>
            </a:extLst>
          </p:cNvPr>
          <p:cNvSpPr txBox="1"/>
          <p:nvPr/>
        </p:nvSpPr>
        <p:spPr>
          <a:xfrm>
            <a:off x="1000542" y="1505264"/>
            <a:ext cx="8273460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Customer: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salutation = "Dear"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__init__(self, name, address):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self.address = address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get_greeting(self):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f"{self.salutation} {self.name},"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get_formatted_address(self):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"\n".join(self.address)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cust1 = Customer("Coco Lover",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["123 Pining St", "Nibbsville", "OH"])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13690-8D8C-C1B3-A3CA-E7A1E8FC1D04}"/>
              </a:ext>
            </a:extLst>
          </p:cNvPr>
          <p:cNvSpPr txBox="1"/>
          <p:nvPr/>
        </p:nvSpPr>
        <p:spPr>
          <a:xfrm>
            <a:off x="4640094" y="5167548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salutation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0D9E25-9A96-9D6D-CA77-96848EC85746}"/>
              </a:ext>
            </a:extLst>
          </p:cNvPr>
          <p:cNvSpPr txBox="1"/>
          <p:nvPr/>
        </p:nvSpPr>
        <p:spPr>
          <a:xfrm>
            <a:off x="5045419" y="5604370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name, address</a:t>
            </a:r>
          </a:p>
        </p:txBody>
      </p:sp>
    </p:spTree>
    <p:extLst>
      <p:ext uri="{BB962C8B-B14F-4D97-AF65-F5344CB8AC3E}">
        <p14:creationId xmlns:p14="http://schemas.microsoft.com/office/powerpoint/2010/main" val="324484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 &gt; {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1/2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print(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'Lamb named Lil lamb'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 named Lil lamb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⟨__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main__.Lamb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another_half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eval(Fraction.__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from fractions import Fraction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1/3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one_third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one_half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0.3333333333333333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Fraction(1,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'0.3333333333333333'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Lamb: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species_name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"Lamb"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scientific_name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"Ovis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aries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__str__(self):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"Lamb named " + self.name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f"Lamb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({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Lamb("Lil lamb")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repr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lil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"Lamb('Lil lamb')"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438CE-93F8-7801-6821-90EC0D8B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A1183-1E69-3DBA-3B78-C992F944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3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2BD91-9624-5FF7-5BC2-D050A5710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66903-1636-E7F6-7198-57B4BD904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02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E6C1-B12E-2E98-C861-AF7D1F5CB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47544-BA1B-3FEA-29DA-6775AA87E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9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E67B6-0E2A-1C2E-283D-533FB6EE2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"Animal Conserving"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1D220-07A0-E1B2-8B12-CE9B2060A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32324"/>
          </a:xfrm>
        </p:spPr>
        <p:txBody>
          <a:bodyPr>
            <a:normAutofit/>
          </a:bodyPr>
          <a:lstStyle/>
          <a:p>
            <a:r>
              <a:rPr lang="en-US" dirty="0"/>
              <a:t>Imagine we're building a game where we take care of cute furry/ferocious animals: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would be the classes in this program? </a:t>
            </a:r>
          </a:p>
        </p:txBody>
      </p:sp>
      <p:pic>
        <p:nvPicPr>
          <p:cNvPr id="5" name="Picture 4" descr="A group of animal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BDF6E44C-7CE7-9C38-E200-E8C1601DD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009" y="2670688"/>
            <a:ext cx="5115766" cy="300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455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183EC-54B7-C488-74D8-2C709F124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Food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238A2-7F52-5733-A424-69B07810B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simple: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would we use that class?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E9A5CF-99A3-6413-5E07-A4F238C6E282}"/>
              </a:ext>
            </a:extLst>
          </p:cNvPr>
          <p:cNvSpPr txBox="1"/>
          <p:nvPr/>
        </p:nvSpPr>
        <p:spPr>
          <a:xfrm>
            <a:off x="1000542" y="2297953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class Food: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__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init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__(self, name, type, calories):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self.name = name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self.type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type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self.calories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calories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8FDBED-C51C-99DA-217A-AA169BB4B0EE}"/>
              </a:ext>
            </a:extLst>
          </p:cNvPr>
          <p:cNvSpPr txBox="1"/>
          <p:nvPr/>
        </p:nvSpPr>
        <p:spPr>
          <a:xfrm>
            <a:off x="1000542" y="4494074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broccoli = Food("Broccoli Rabe", "veggies", 20)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bone_marrow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Food("Bone Marrow", "meat", 100)</a:t>
            </a:r>
          </a:p>
        </p:txBody>
      </p:sp>
    </p:spTree>
    <p:extLst>
      <p:ext uri="{BB962C8B-B14F-4D97-AF65-F5344CB8AC3E}">
        <p14:creationId xmlns:p14="http://schemas.microsoft.com/office/powerpoint/2010/main" val="4247324930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25</TotalTime>
  <Words>3435</Words>
  <Application>Microsoft Office PowerPoint</Application>
  <PresentationFormat>Widescreen</PresentationFormat>
  <Paragraphs>542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Aptos</vt:lpstr>
      <vt:lpstr>Arial</vt:lpstr>
      <vt:lpstr>Courier New</vt:lpstr>
      <vt:lpstr>Trebuchet MS</vt:lpstr>
      <vt:lpstr>Wingdings 3</vt:lpstr>
      <vt:lpstr>3_Facet</vt:lpstr>
      <vt:lpstr>Inheritance &amp; Dunder Functions</vt:lpstr>
      <vt:lpstr>Quiz: Objects + Classes</vt:lpstr>
      <vt:lpstr>Multiple instances</vt:lpstr>
      <vt:lpstr>State management</vt:lpstr>
      <vt:lpstr>Class vs. instance variables</vt:lpstr>
      <vt:lpstr>PowerPoint Presentation</vt:lpstr>
      <vt:lpstr>Inheritance</vt:lpstr>
      <vt:lpstr>Building "Animal Conserving"</vt:lpstr>
      <vt:lpstr>A Food Class</vt:lpstr>
      <vt:lpstr>An Elephant class</vt:lpstr>
      <vt:lpstr>A Rabbit class</vt:lpstr>
      <vt:lpstr>Notice similarities?</vt:lpstr>
      <vt:lpstr>Inheritance</vt:lpstr>
      <vt:lpstr>PowerPoint Presentation</vt:lpstr>
      <vt:lpstr>Base and Sub classes</vt:lpstr>
      <vt:lpstr>Base classes and subclasses</vt:lpstr>
      <vt:lpstr>The base class</vt:lpstr>
      <vt:lpstr>The subclasses</vt:lpstr>
      <vt:lpstr>Overriding class variables</vt:lpstr>
      <vt:lpstr>Overriding methods</vt:lpstr>
      <vt:lpstr>Using methods from the base class</vt:lpstr>
      <vt:lpstr>More on super()</vt:lpstr>
      <vt:lpstr>Overriding __init__()</vt:lpstr>
      <vt:lpstr>PowerPoint Presentation</vt:lpstr>
      <vt:lpstr>Multi-level Inheritance</vt:lpstr>
      <vt:lpstr>Object base class</vt:lpstr>
      <vt:lpstr>Adding layers of inheritance</vt:lpstr>
      <vt:lpstr>PowerPoint Presentation</vt:lpstr>
      <vt:lpstr>Multiple Inheritance</vt:lpstr>
      <vt:lpstr>Multiple inheritance</vt:lpstr>
      <vt:lpstr>Inheriting from multiple base classes</vt:lpstr>
      <vt:lpstr>PowerPoint Presentation</vt:lpstr>
      <vt:lpstr>Interfaces</vt:lpstr>
      <vt:lpstr>Interfaces</vt:lpstr>
      <vt:lpstr>Relying on a common interface</vt:lpstr>
      <vt:lpstr>Checking identity</vt:lpstr>
      <vt:lpstr>PowerPoint Presentation</vt:lpstr>
      <vt:lpstr>Composition</vt:lpstr>
      <vt:lpstr>Composition</vt:lpstr>
      <vt:lpstr>Referencing other instances</vt:lpstr>
      <vt:lpstr>Referencing a list of instances</vt:lpstr>
      <vt:lpstr>Composition vs. Inheritance</vt:lpstr>
      <vt:lpstr>PowerPoint Presentation</vt:lpstr>
      <vt:lpstr>Dunder Functions</vt:lpstr>
      <vt:lpstr>It's all objects</vt:lpstr>
      <vt:lpstr>Built-in object attributes</vt:lpstr>
      <vt:lpstr>PowerPoint Presentation</vt:lpstr>
      <vt:lpstr>Representation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10</cp:revision>
  <dcterms:created xsi:type="dcterms:W3CDTF">2024-12-10T20:52:29Z</dcterms:created>
  <dcterms:modified xsi:type="dcterms:W3CDTF">2024-12-10T21:17:49Z</dcterms:modified>
</cp:coreProperties>
</file>