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notesMasterIdLst>
    <p:notesMasterId r:id="rId30"/>
  </p:notesMasterIdLst>
  <p:sldIdLst>
    <p:sldId id="1075" r:id="rId2"/>
    <p:sldId id="1044" r:id="rId3"/>
    <p:sldId id="1045" r:id="rId4"/>
    <p:sldId id="1046" r:id="rId5"/>
    <p:sldId id="1047" r:id="rId6"/>
    <p:sldId id="1048" r:id="rId7"/>
    <p:sldId id="310" r:id="rId8"/>
    <p:sldId id="1049" r:id="rId9"/>
    <p:sldId id="1050" r:id="rId10"/>
    <p:sldId id="1051" r:id="rId11"/>
    <p:sldId id="1052" r:id="rId12"/>
    <p:sldId id="1053" r:id="rId13"/>
    <p:sldId id="1054" r:id="rId14"/>
    <p:sldId id="1055" r:id="rId15"/>
    <p:sldId id="1056" r:id="rId16"/>
    <p:sldId id="1057" r:id="rId17"/>
    <p:sldId id="1058" r:id="rId18"/>
    <p:sldId id="1059" r:id="rId19"/>
    <p:sldId id="1060" r:id="rId20"/>
    <p:sldId id="496" r:id="rId21"/>
    <p:sldId id="497" r:id="rId22"/>
    <p:sldId id="488" r:id="rId23"/>
    <p:sldId id="491" r:id="rId24"/>
    <p:sldId id="493" r:id="rId25"/>
    <p:sldId id="494" r:id="rId26"/>
    <p:sldId id="498" r:id="rId27"/>
    <p:sldId id="1074" r:id="rId28"/>
    <p:sldId id="499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32" d="100"/>
          <a:sy n="132" d="100"/>
        </p:scale>
        <p:origin x="156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2BA05-2227-48BF-B622-AD7FC8DB5DCE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A6A8F-32DA-43A9-AE3A-497537179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911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 sure polymorphism is the best term here.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2C628F-D91A-465E-9D46-6AE0B5B82E4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60119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Update this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2C628F-D91A-465E-9D46-6AE0B5B82E4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48986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421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223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6676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494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30441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0640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882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2526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900" b="0" i="0" u="none" strike="noStrike" kern="1200" cap="none" spc="0" normalizeH="0" baseline="0" noProof="0" smtClean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" sz="900" b="0" i="0" u="none" strike="noStrike" kern="1200" cap="none" spc="0" normalizeH="0" baseline="0" noProof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6236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75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42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441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123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391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497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1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1/17/2025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593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751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  <p:sldLayoutId id="214748374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hon.org/3/tutorial/modules.html#packages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hon.org/3/reference/datamodel.html#special-method-name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BF707-6B80-E606-E1BD-D9768CCE39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Polymorphism, Random Numbers</a:t>
            </a:r>
            <a:r>
              <a:rPr lang="en-US"/>
              <a:t>, Modularity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DE1E10-0307-944C-0F5B-AFAEABE046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2769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645E8-CC27-20E5-E5F9-FC34D70EC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Generic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9795D-EBA9-12B0-ED45-711785007E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generic function </a:t>
            </a:r>
            <a:r>
              <a:rPr lang="en-US" dirty="0"/>
              <a:t>can apply to arguments of different types.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could </a:t>
            </a:r>
            <a:r>
              <a:rPr lang="en-US" b="1" i="1" dirty="0"/>
              <a:t>a</a:t>
            </a:r>
            <a:r>
              <a:rPr lang="en-US" dirty="0"/>
              <a:t> and </a:t>
            </a:r>
            <a:r>
              <a:rPr lang="en-US" b="1" i="1" dirty="0"/>
              <a:t>b</a:t>
            </a:r>
            <a:r>
              <a:rPr lang="en-US" dirty="0"/>
              <a:t> be?</a:t>
            </a:r>
          </a:p>
          <a:p>
            <a:pPr lvl="1"/>
            <a:r>
              <a:rPr lang="en-US" dirty="0"/>
              <a:t>Anything summable!</a:t>
            </a:r>
          </a:p>
          <a:p>
            <a:r>
              <a:rPr lang="en-US" dirty="0"/>
              <a:t>The function </a:t>
            </a:r>
            <a:r>
              <a:rPr lang="en-US" i="1" dirty="0" err="1"/>
              <a:t>sum_two</a:t>
            </a:r>
            <a:r>
              <a:rPr lang="en-US" i="1" dirty="0"/>
              <a:t>() </a:t>
            </a:r>
            <a:r>
              <a:rPr lang="en-US" dirty="0"/>
              <a:t>is </a:t>
            </a:r>
            <a:r>
              <a:rPr lang="en-US" b="1" dirty="0"/>
              <a:t>generic</a:t>
            </a:r>
            <a:r>
              <a:rPr lang="en-US" dirty="0"/>
              <a:t> in the type of </a:t>
            </a:r>
            <a:r>
              <a:rPr lang="en-US" b="1" i="1" dirty="0"/>
              <a:t>a</a:t>
            </a:r>
            <a:r>
              <a:rPr lang="en-US" dirty="0"/>
              <a:t> and </a:t>
            </a:r>
            <a:r>
              <a:rPr lang="en-US" b="1" i="1" dirty="0"/>
              <a:t>b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6A19A5-C207-8286-EC6C-99E680D82575}"/>
              </a:ext>
            </a:extLst>
          </p:cNvPr>
          <p:cNvSpPr txBox="1"/>
          <p:nvPr/>
        </p:nvSpPr>
        <p:spPr>
          <a:xfrm>
            <a:off x="1000542" y="2351651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sum_two(a, b):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a + b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494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437A9-DB36-7AA0-643B-6F26706F9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Generic function #2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B5D926-FBF4-95CB-E440-C803E06FEC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961725"/>
            <a:ext cx="8596668" cy="2684172"/>
          </a:xfrm>
        </p:spPr>
        <p:txBody>
          <a:bodyPr>
            <a:normAutofit/>
          </a:bodyPr>
          <a:lstStyle/>
          <a:p>
            <a:r>
              <a:rPr lang="en-US" dirty="0"/>
              <a:t>What could </a:t>
            </a:r>
            <a:r>
              <a:rPr lang="en-US" i="1" dirty="0"/>
              <a:t>items</a:t>
            </a:r>
            <a:r>
              <a:rPr lang="en-US" dirty="0"/>
              <a:t> be? </a:t>
            </a:r>
          </a:p>
          <a:p>
            <a:pPr lvl="1"/>
            <a:r>
              <a:rPr lang="en-US" dirty="0"/>
              <a:t>Any </a:t>
            </a:r>
            <a:r>
              <a:rPr lang="en-US" dirty="0" err="1"/>
              <a:t>iterable</a:t>
            </a:r>
            <a:r>
              <a:rPr lang="en-US" dirty="0"/>
              <a:t> with summable values.</a:t>
            </a:r>
          </a:p>
          <a:p>
            <a:r>
              <a:rPr lang="en-US" dirty="0"/>
              <a:t>What could </a:t>
            </a:r>
            <a:r>
              <a:rPr lang="en-US" i="1" dirty="0" err="1"/>
              <a:t>initial_value</a:t>
            </a:r>
            <a:r>
              <a:rPr lang="en-US" i="1" dirty="0"/>
              <a:t> </a:t>
            </a:r>
            <a:r>
              <a:rPr lang="en-US" dirty="0"/>
              <a:t>be? </a:t>
            </a:r>
          </a:p>
          <a:p>
            <a:pPr lvl="1"/>
            <a:r>
              <a:rPr lang="en-US" dirty="0"/>
              <a:t>Any value that can be summed with the values in </a:t>
            </a:r>
            <a:r>
              <a:rPr lang="en-US" dirty="0" err="1"/>
              <a:t>iterable</a:t>
            </a:r>
            <a:r>
              <a:rPr lang="en-US" dirty="0"/>
              <a:t>.</a:t>
            </a:r>
          </a:p>
          <a:p>
            <a:r>
              <a:rPr lang="en-US" dirty="0"/>
              <a:t>The function </a:t>
            </a:r>
            <a:r>
              <a:rPr lang="en-US" i="1" dirty="0" err="1"/>
              <a:t>sum_em</a:t>
            </a:r>
            <a:r>
              <a:rPr lang="en-US" i="1" dirty="0"/>
              <a:t>() </a:t>
            </a:r>
            <a:r>
              <a:rPr lang="en-US" dirty="0"/>
              <a:t>is </a:t>
            </a:r>
            <a:r>
              <a:rPr lang="en-US" b="1" dirty="0"/>
              <a:t>generic</a:t>
            </a:r>
            <a:r>
              <a:rPr lang="en-US" dirty="0"/>
              <a:t> in the type of </a:t>
            </a:r>
            <a:r>
              <a:rPr lang="en-US" i="1" dirty="0"/>
              <a:t>items</a:t>
            </a:r>
            <a:r>
              <a:rPr lang="en-US" dirty="0"/>
              <a:t> and the type of </a:t>
            </a:r>
            <a:r>
              <a:rPr lang="en-US" i="1" dirty="0" err="1"/>
              <a:t>initial_value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D4DC58-CE33-A760-8299-09AD9A590A0C}"/>
              </a:ext>
            </a:extLst>
          </p:cNvPr>
          <p:cNvSpPr txBox="1"/>
          <p:nvPr/>
        </p:nvSpPr>
        <p:spPr>
          <a:xfrm>
            <a:off x="1000542" y="1930400"/>
            <a:ext cx="8273460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sum_em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(items,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initial_value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"""Returns the sum of ITEMS,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starting with a value of INITIAL_VALUE."""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sum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initial_value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 item in items: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sum += item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sum</a:t>
            </a:r>
          </a:p>
        </p:txBody>
      </p:sp>
    </p:spTree>
    <p:extLst>
      <p:ext uri="{BB962C8B-B14F-4D97-AF65-F5344CB8AC3E}">
        <p14:creationId xmlns:p14="http://schemas.microsoft.com/office/powerpoint/2010/main" val="1019681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0A0EC-6B9D-0843-E643-51C823001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dispatching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18C48A-F5D0-1C26-417A-CA405158F3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5689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Another way to make generic functions is to select a behavior based on the type of the argument.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could </a:t>
            </a:r>
            <a:r>
              <a:rPr lang="en-US" i="1" dirty="0"/>
              <a:t>month</a:t>
            </a:r>
            <a:r>
              <a:rPr lang="en-US" dirty="0"/>
              <a:t> be?</a:t>
            </a:r>
          </a:p>
          <a:p>
            <a:pPr lvl="1"/>
            <a:r>
              <a:rPr lang="en-US" dirty="0"/>
              <a:t>Either an int or string.</a:t>
            </a:r>
          </a:p>
          <a:p>
            <a:r>
              <a:rPr lang="en-US" dirty="0"/>
              <a:t>The function </a:t>
            </a:r>
            <a:r>
              <a:rPr lang="en-US" i="1" dirty="0" err="1"/>
              <a:t>is_valid_month</a:t>
            </a:r>
            <a:r>
              <a:rPr lang="en-US" i="1" dirty="0"/>
              <a:t>() </a:t>
            </a:r>
            <a:r>
              <a:rPr lang="en-US" dirty="0"/>
              <a:t>is </a:t>
            </a:r>
            <a:r>
              <a:rPr lang="en-US" b="1" dirty="0"/>
              <a:t>generic</a:t>
            </a:r>
            <a:r>
              <a:rPr lang="en-US" dirty="0"/>
              <a:t> in the type of month.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9DCF5F-D62D-4084-47DC-BED60BDB82FE}"/>
              </a:ext>
            </a:extLst>
          </p:cNvPr>
          <p:cNvSpPr txBox="1"/>
          <p:nvPr/>
        </p:nvSpPr>
        <p:spPr>
          <a:xfrm>
            <a:off x="1000541" y="2552569"/>
            <a:ext cx="9821429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is_valid_month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(month):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isinstance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(month, str) and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len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(month) == 1: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month in ["J", "F", "M", "A", "S", "O", "N", "D"]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isinstance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(month, int):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month &gt;= 1 and month &lt;= 12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elif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isinstance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(month, str):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month in ["January", "February", "March", "April",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            "May", "June", "July", "August", "September",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            "October", "November", "December"]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False</a:t>
            </a:r>
          </a:p>
        </p:txBody>
      </p:sp>
    </p:spTree>
    <p:extLst>
      <p:ext uri="{BB962C8B-B14F-4D97-AF65-F5344CB8AC3E}">
        <p14:creationId xmlns:p14="http://schemas.microsoft.com/office/powerpoint/2010/main" val="2394860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73C2C-3088-66D0-EFAA-193721DFA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coercion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EC742E-F62A-4EBA-9133-A57979D41A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838044"/>
          </a:xfrm>
        </p:spPr>
        <p:txBody>
          <a:bodyPr/>
          <a:lstStyle/>
          <a:p>
            <a:r>
              <a:rPr lang="en-US" dirty="0"/>
              <a:t>Another way to make generic functions is to coerce an argument into the desired type.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could </a:t>
            </a:r>
            <a:r>
              <a:rPr lang="en-US" i="1" dirty="0" err="1"/>
              <a:t>nums</a:t>
            </a:r>
            <a:r>
              <a:rPr lang="en-US" dirty="0"/>
              <a:t> be? </a:t>
            </a:r>
          </a:p>
          <a:p>
            <a:pPr lvl="1"/>
            <a:r>
              <a:rPr lang="en-US" dirty="0"/>
              <a:t>Any </a:t>
            </a:r>
            <a:r>
              <a:rPr lang="en-US" dirty="0" err="1"/>
              <a:t>iterable</a:t>
            </a:r>
            <a:r>
              <a:rPr lang="en-US" dirty="0"/>
              <a:t> with </a:t>
            </a:r>
            <a:r>
              <a:rPr lang="en-US" dirty="0" err="1"/>
              <a:t>ints</a:t>
            </a:r>
            <a:r>
              <a:rPr lang="en-US" dirty="0"/>
              <a:t> or </a:t>
            </a:r>
            <a:r>
              <a:rPr lang="en-US" dirty="0" err="1"/>
              <a:t>Rationals</a:t>
            </a:r>
            <a:r>
              <a:rPr lang="en-US" dirty="0"/>
              <a:t>.</a:t>
            </a:r>
          </a:p>
          <a:p>
            <a:r>
              <a:rPr lang="en-US" dirty="0"/>
              <a:t>The function </a:t>
            </a:r>
            <a:r>
              <a:rPr lang="en-US" i="1" dirty="0" err="1"/>
              <a:t>sum_numbers</a:t>
            </a:r>
            <a:r>
              <a:rPr lang="en-US" i="1" dirty="0"/>
              <a:t>() </a:t>
            </a:r>
            <a:r>
              <a:rPr lang="en-US" dirty="0"/>
              <a:t>is </a:t>
            </a:r>
            <a:r>
              <a:rPr lang="en-US" b="1" dirty="0"/>
              <a:t>generic</a:t>
            </a:r>
            <a:r>
              <a:rPr lang="en-US" dirty="0"/>
              <a:t> in the type of </a:t>
            </a:r>
            <a:r>
              <a:rPr lang="en-US" i="1" dirty="0" err="1"/>
              <a:t>nums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A8A1BA-372F-60BA-E900-3C87850285EE}"/>
              </a:ext>
            </a:extLst>
          </p:cNvPr>
          <p:cNvSpPr txBox="1"/>
          <p:nvPr/>
        </p:nvSpPr>
        <p:spPr>
          <a:xfrm>
            <a:off x="1000542" y="2618557"/>
            <a:ext cx="8273460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sum_numbers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"""Returns the sum of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sum = Rational(0, 1)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 num in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if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isinstance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(num, int):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num = Rational(num, 1)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sum += num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sum</a:t>
            </a:r>
          </a:p>
        </p:txBody>
      </p:sp>
    </p:spTree>
    <p:extLst>
      <p:ext uri="{BB962C8B-B14F-4D97-AF65-F5344CB8AC3E}">
        <p14:creationId xmlns:p14="http://schemas.microsoft.com/office/powerpoint/2010/main" val="2586594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62E39-20AC-1898-BD28-35C7D8BEF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84D98F-1C7F-F76F-D2C8-A6AC862C4F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0484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FA60055-D313-BDE1-B5E0-65F1D051C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Numbers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398135-BA29-7BF9-BB32-F3691480B1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4655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B5B2CD2-9454-C9B9-9052-DEE120671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numbers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ADBC66D-111E-D5AC-29A9-9E726934B1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many cases where we might need to generate a random number in a program</a:t>
            </a:r>
          </a:p>
          <a:p>
            <a:pPr lvl="1"/>
            <a:r>
              <a:rPr lang="en-US" dirty="0"/>
              <a:t>Games</a:t>
            </a:r>
          </a:p>
          <a:p>
            <a:pPr lvl="1"/>
            <a:r>
              <a:rPr lang="en-US" dirty="0"/>
              <a:t>Simulations</a:t>
            </a:r>
          </a:p>
          <a:p>
            <a:pPr lvl="1"/>
            <a:r>
              <a:rPr lang="en-US" dirty="0"/>
              <a:t>Cryptography</a:t>
            </a:r>
          </a:p>
          <a:p>
            <a:pPr lvl="1"/>
            <a:r>
              <a:rPr lang="en-US" dirty="0"/>
              <a:t>…</a:t>
            </a:r>
          </a:p>
          <a:p>
            <a:r>
              <a:rPr lang="en-US" dirty="0"/>
              <a:t>If you think about it, program are deterministic</a:t>
            </a:r>
          </a:p>
          <a:p>
            <a:r>
              <a:rPr lang="en-US" dirty="0"/>
              <a:t>So how does a computer generate a random number?</a:t>
            </a:r>
          </a:p>
        </p:txBody>
      </p:sp>
    </p:spTree>
    <p:extLst>
      <p:ext uri="{BB962C8B-B14F-4D97-AF65-F5344CB8AC3E}">
        <p14:creationId xmlns:p14="http://schemas.microsoft.com/office/powerpoint/2010/main" val="2540799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E378A-249B-5A4A-2C40-B60B19FF0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Pseudo-random numbers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1360D2-8E44-870A-6530-55CD4759A5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84435"/>
          </a:xfrm>
        </p:spPr>
        <p:txBody>
          <a:bodyPr/>
          <a:lstStyle/>
          <a:p>
            <a:r>
              <a:rPr lang="en-US" dirty="0"/>
              <a:t>Except in special cases with special hardware, computers don't generate truly random numbers</a:t>
            </a:r>
          </a:p>
          <a:p>
            <a:r>
              <a:rPr lang="en-US" dirty="0"/>
              <a:t>Instead, they generate what we call pseudo-random numbers</a:t>
            </a:r>
          </a:p>
          <a:p>
            <a:pPr lvl="1"/>
            <a:r>
              <a:rPr lang="en-US" dirty="0"/>
              <a:t>Determined algorithmically</a:t>
            </a:r>
          </a:p>
          <a:p>
            <a:pPr lvl="1"/>
            <a:r>
              <a:rPr lang="en-US" dirty="0"/>
              <a:t>Appear to be random</a:t>
            </a:r>
          </a:p>
          <a:p>
            <a:r>
              <a:rPr lang="en-US"/>
              <a:t>How?</a:t>
            </a:r>
            <a:endParaRPr lang="en-US" dirty="0"/>
          </a:p>
          <a:p>
            <a:pPr lvl="1"/>
            <a:r>
              <a:rPr lang="en-US" dirty="0"/>
              <a:t>Start with a "seed" value</a:t>
            </a:r>
          </a:p>
          <a:p>
            <a:pPr lvl="1"/>
            <a:r>
              <a:rPr lang="en-US" dirty="0"/>
              <a:t>Perform some mathematical computation on the seed</a:t>
            </a:r>
          </a:p>
          <a:p>
            <a:pPr lvl="2"/>
            <a:r>
              <a:rPr lang="en-US" dirty="0"/>
              <a:t>This relies on "overflow" with the computer's representation of numbers</a:t>
            </a:r>
          </a:p>
          <a:p>
            <a:pPr lvl="1"/>
            <a:r>
              <a:rPr lang="en-US" dirty="0"/>
              <a:t>Store the seed for the next random number request</a:t>
            </a:r>
          </a:p>
          <a:p>
            <a:pPr lvl="1"/>
            <a:r>
              <a:rPr lang="en-US" dirty="0"/>
              <a:t>Convert the seed value to a number in the range requested and return that value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300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802B4-E43B-A98C-A5C6-9DFAC01B8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random numbers in Python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D7836F-4D4F-1174-1445-B7634FDF9C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812144"/>
          </a:xfrm>
        </p:spPr>
        <p:txBody>
          <a:bodyPr/>
          <a:lstStyle/>
          <a:p>
            <a:r>
              <a:rPr lang="en-US" dirty="0"/>
              <a:t>Basic random numbers in Python are provided by the </a:t>
            </a:r>
            <a:r>
              <a:rPr lang="en-US" b="1" i="1" dirty="0"/>
              <a:t>random</a:t>
            </a:r>
            <a:r>
              <a:rPr lang="en-US" dirty="0"/>
              <a:t> library</a:t>
            </a:r>
          </a:p>
          <a:p>
            <a:endParaRPr lang="en-US" dirty="0"/>
          </a:p>
          <a:p>
            <a:r>
              <a:rPr lang="en-US" dirty="0"/>
              <a:t>Commonly used functions:</a:t>
            </a:r>
          </a:p>
          <a:p>
            <a:pPr lvl="1"/>
            <a:r>
              <a:rPr lang="en-US" b="1" i="1" dirty="0"/>
              <a:t>seed(n)</a:t>
            </a:r>
            <a:r>
              <a:rPr lang="en-US" dirty="0"/>
              <a:t> – sets the initial seed value. If no argument given or </a:t>
            </a:r>
            <a:r>
              <a:rPr lang="en-US" i="1" dirty="0"/>
              <a:t>n</a:t>
            </a:r>
            <a:r>
              <a:rPr lang="en-US" dirty="0"/>
              <a:t>=None, uses the system time</a:t>
            </a:r>
          </a:p>
          <a:p>
            <a:pPr lvl="1"/>
            <a:r>
              <a:rPr lang="en-US" b="1" i="1" dirty="0" err="1"/>
              <a:t>randrange</a:t>
            </a:r>
            <a:r>
              <a:rPr lang="en-US" b="1" i="1" dirty="0"/>
              <a:t>(stop) </a:t>
            </a:r>
            <a:r>
              <a:rPr lang="en-US" dirty="0"/>
              <a:t>– generate a random number from 0 to </a:t>
            </a:r>
            <a:r>
              <a:rPr lang="en-US" i="1" dirty="0"/>
              <a:t>stop-1</a:t>
            </a:r>
          </a:p>
          <a:p>
            <a:pPr lvl="1"/>
            <a:r>
              <a:rPr lang="en-US" b="1" i="1" dirty="0" err="1"/>
              <a:t>randrange</a:t>
            </a:r>
            <a:r>
              <a:rPr lang="en-US" b="1" i="1" dirty="0"/>
              <a:t>(</a:t>
            </a:r>
            <a:r>
              <a:rPr lang="en-US" b="1" i="1" dirty="0" err="1"/>
              <a:t>start,stop</a:t>
            </a:r>
            <a:r>
              <a:rPr lang="en-US" b="1" i="1" dirty="0"/>
              <a:t>) </a:t>
            </a:r>
            <a:r>
              <a:rPr lang="en-US" dirty="0"/>
              <a:t>– generate a random number from </a:t>
            </a:r>
            <a:r>
              <a:rPr lang="en-US" i="1" dirty="0"/>
              <a:t>start</a:t>
            </a:r>
            <a:r>
              <a:rPr lang="en-US" dirty="0"/>
              <a:t> to </a:t>
            </a:r>
            <a:r>
              <a:rPr lang="en-US" i="1" dirty="0"/>
              <a:t>stop-1</a:t>
            </a:r>
          </a:p>
          <a:p>
            <a:pPr lvl="1"/>
            <a:r>
              <a:rPr lang="en-US" b="1" i="1" dirty="0" err="1"/>
              <a:t>randint</a:t>
            </a:r>
            <a:r>
              <a:rPr lang="en-US" b="1" i="1" dirty="0"/>
              <a:t>(</a:t>
            </a:r>
            <a:r>
              <a:rPr lang="en-US" b="1" i="1" dirty="0" err="1"/>
              <a:t>a,b</a:t>
            </a:r>
            <a:r>
              <a:rPr lang="en-US" b="1" i="1" dirty="0"/>
              <a:t>) </a:t>
            </a:r>
            <a:r>
              <a:rPr lang="en-US" dirty="0"/>
              <a:t>– generate a random number from </a:t>
            </a:r>
            <a:r>
              <a:rPr lang="en-US" i="1" dirty="0"/>
              <a:t>a</a:t>
            </a:r>
            <a:r>
              <a:rPr lang="en-US" dirty="0"/>
              <a:t> to </a:t>
            </a:r>
            <a:r>
              <a:rPr lang="en-US" i="1" dirty="0"/>
              <a:t>b</a:t>
            </a:r>
            <a:r>
              <a:rPr lang="en-US" dirty="0"/>
              <a:t> (inclusive)</a:t>
            </a:r>
          </a:p>
          <a:p>
            <a:pPr lvl="1"/>
            <a:r>
              <a:rPr lang="en-US" b="1" i="1" dirty="0"/>
              <a:t>random() </a:t>
            </a:r>
            <a:r>
              <a:rPr lang="en-US" dirty="0"/>
              <a:t>– generate a floating-point number between 0.0 and 1.0</a:t>
            </a:r>
          </a:p>
          <a:p>
            <a:pPr lvl="1"/>
            <a:r>
              <a:rPr lang="en-US" b="1" i="1" dirty="0"/>
              <a:t>uniform(a, b) </a:t>
            </a:r>
            <a:r>
              <a:rPr lang="en-US" dirty="0"/>
              <a:t>– generate a floating-point number between </a:t>
            </a:r>
            <a:r>
              <a:rPr lang="en-US" i="1" dirty="0"/>
              <a:t>a</a:t>
            </a:r>
            <a:r>
              <a:rPr lang="en-US" dirty="0"/>
              <a:t> and </a:t>
            </a:r>
            <a:r>
              <a:rPr lang="en-US" i="1" dirty="0"/>
              <a:t>b</a:t>
            </a:r>
          </a:p>
          <a:p>
            <a:pPr lvl="1"/>
            <a:r>
              <a:rPr lang="en-US" b="1" i="1" dirty="0"/>
              <a:t>choice(seq) </a:t>
            </a:r>
            <a:r>
              <a:rPr lang="en-US" dirty="0"/>
              <a:t>– randomly select an item from the sequence </a:t>
            </a:r>
            <a:r>
              <a:rPr lang="en-US" i="1" dirty="0"/>
              <a:t>seq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D0ED02-2326-A90F-1934-C49B35CB966D}"/>
              </a:ext>
            </a:extLst>
          </p:cNvPr>
          <p:cNvSpPr txBox="1"/>
          <p:nvPr/>
        </p:nvSpPr>
        <p:spPr>
          <a:xfrm>
            <a:off x="1000542" y="2341466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import random</a:t>
            </a:r>
          </a:p>
        </p:txBody>
      </p:sp>
    </p:spTree>
    <p:extLst>
      <p:ext uri="{BB962C8B-B14F-4D97-AF65-F5344CB8AC3E}">
        <p14:creationId xmlns:p14="http://schemas.microsoft.com/office/powerpoint/2010/main" val="5086562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F83EE-FB91-3311-4F3C-7C8DD8441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number demo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A0129F-324C-CC9E-07D2-C9D2CBD091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E5C612-AB5F-02FA-2FA8-F3F3DB30A8CC}"/>
              </a:ext>
            </a:extLst>
          </p:cNvPr>
          <p:cNvSpPr txBox="1"/>
          <p:nvPr/>
        </p:nvSpPr>
        <p:spPr>
          <a:xfrm>
            <a:off x="677334" y="1644073"/>
            <a:ext cx="8273460" cy="50475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from random import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randrange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seed, random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from math import sqrt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calc_pi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count = 0;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in range(n):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x = random()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y = random()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if sqrt(x * x + y * y) &lt;= 1.0: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count +=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print(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f"With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n={n:9}, pi = {4 * count / n}")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if __name__ == "__main__":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 s in [1,1,2,3]: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seed(s)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print(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f"seed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{s}:", end=" 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for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in range(10):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print(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randrange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(1, 100), end=" 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print()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print()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in range(1, 9):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calc_pi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(10 **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6E3D044-297C-C96C-63FA-F79735B1A9F7}"/>
              </a:ext>
            </a:extLst>
          </p:cNvPr>
          <p:cNvSpPr txBox="1"/>
          <p:nvPr/>
        </p:nvSpPr>
        <p:spPr>
          <a:xfrm>
            <a:off x="6934970" y="2647054"/>
            <a:ext cx="4841393" cy="28931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seed = 1: 18 73 98 9 33 16 64 98 58 61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seed = 1: 18 73 98 9 33 16 64 98 58 61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seed = 2: 8 12 11 47 22 95 86 40 33 78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seed = 3: 31 76 70 17 48 78 61 81 75 9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With n=       10, pi = 3.2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With n=      100, pi = 3.16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With n=     1000, pi = 3.248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With n=    10000, pi = 3.1488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With n=   100000, pi = 3.14748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With n=  1000000, pi = 3.14196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With n= 10000000, pi = 3.1410592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With n=100000000, pi = 3.14151612</a:t>
            </a: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4C33442A-EED9-8D00-4CE1-B1F5BA3D5175}"/>
              </a:ext>
            </a:extLst>
          </p:cNvPr>
          <p:cNvSpPr/>
          <p:nvPr/>
        </p:nvSpPr>
        <p:spPr>
          <a:xfrm>
            <a:off x="6096000" y="3833091"/>
            <a:ext cx="757382" cy="45258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8120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E3A5AAA-7AF5-CF27-6F0D-36481520A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Special Methods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8AD723-77DB-AF3D-2116-F1B52A9ECB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4696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4EA0C18-9EEE-31FB-B75B-FB186CFF5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Modularity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40E1CE-983D-47F4-9968-4864C0D33F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8683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C8796-0545-E96C-D813-5678C1F4F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Modular 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2DC57-AE5A-0C26-04C3-15C05BBC6D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design principle: Isolate different parts of a program that address different concerns.</a:t>
            </a:r>
          </a:p>
          <a:p>
            <a:r>
              <a:rPr lang="en-US" dirty="0"/>
              <a:t>A modular component can be developed and tested independently.</a:t>
            </a:r>
          </a:p>
          <a:p>
            <a:r>
              <a:rPr lang="en-US" dirty="0"/>
              <a:t>Ways to isolate in Python:</a:t>
            </a:r>
          </a:p>
          <a:p>
            <a:pPr lvl="1"/>
            <a:r>
              <a:rPr lang="en-US" dirty="0"/>
              <a:t>Functions</a:t>
            </a:r>
          </a:p>
          <a:p>
            <a:pPr lvl="1"/>
            <a:r>
              <a:rPr lang="en-US" dirty="0"/>
              <a:t>Classes</a:t>
            </a:r>
          </a:p>
          <a:p>
            <a:pPr lvl="1"/>
            <a:r>
              <a:rPr lang="en-US" dirty="0"/>
              <a:t>Modules</a:t>
            </a:r>
          </a:p>
          <a:p>
            <a:pPr lvl="1"/>
            <a:r>
              <a:rPr lang="en-US" dirty="0"/>
              <a:t>Packages</a:t>
            </a:r>
          </a:p>
        </p:txBody>
      </p:sp>
    </p:spTree>
    <p:extLst>
      <p:ext uri="{BB962C8B-B14F-4D97-AF65-F5344CB8AC3E}">
        <p14:creationId xmlns:p14="http://schemas.microsoft.com/office/powerpoint/2010/main" val="2340752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1B1BE-EB4E-720C-0B0E-0DD63C80F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Python modules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001A2-00B0-2F4F-E37E-F9B3BCCE3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Python module is just a file, typically containing function or class definitions.</a:t>
            </a:r>
          </a:p>
          <a:p>
            <a:r>
              <a:rPr lang="en-US" dirty="0"/>
              <a:t>link.py: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167F6D-8760-C837-8716-808A87F28873}"/>
              </a:ext>
            </a:extLst>
          </p:cNvPr>
          <p:cNvSpPr txBox="1"/>
          <p:nvPr/>
        </p:nvSpPr>
        <p:spPr>
          <a:xfrm>
            <a:off x="1000542" y="3077941"/>
            <a:ext cx="8273460" cy="36471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Link: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empty = 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__(self, first, rest=empty):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assert rest is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Link.empty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or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isinstance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(rest, Link)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self.first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first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self.rest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rest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if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self.rest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rest_repr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', ' +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self.rest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rest_repr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''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'Link(' +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self.first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+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rest_repr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 ')'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__str__(self):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string = '&lt;'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while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self.rest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is not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Link.empty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string += str(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self.first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+ ' 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self =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self.rest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string + str(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self.first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+ '&gt;'</a:t>
            </a:r>
          </a:p>
        </p:txBody>
      </p:sp>
    </p:spTree>
    <p:extLst>
      <p:ext uri="{BB962C8B-B14F-4D97-AF65-F5344CB8AC3E}">
        <p14:creationId xmlns:p14="http://schemas.microsoft.com/office/powerpoint/2010/main" val="13593250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B4ABB-7AFC-C5F9-1A3F-61C4CE9E7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a module </a:t>
            </a:r>
            <a:br>
              <a:rPr lang="en-US" dirty="0"/>
            </a:br>
            <a:r>
              <a:rPr lang="en-US" sz="3200" dirty="0"/>
              <a:t>(This should look familiar)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CCF5F-E9B6-195E-24D5-144931EB0D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command runs a module:</a:t>
            </a:r>
          </a:p>
          <a:p>
            <a:endParaRPr lang="en-US" dirty="0"/>
          </a:p>
          <a:p>
            <a:r>
              <a:rPr lang="en-US" dirty="0"/>
              <a:t>When run like that, Python sets a global variable __name__ to "__main__". That means you often see code at the bottom of modules like this: </a:t>
            </a:r>
          </a:p>
          <a:p>
            <a:endParaRPr lang="en-US" sz="1400" dirty="0"/>
          </a:p>
          <a:p>
            <a:endParaRPr lang="en-US" sz="1400" dirty="0"/>
          </a:p>
          <a:p>
            <a:r>
              <a:rPr lang="en-US" dirty="0"/>
              <a:t>The code inside that condition will be executed as well, but only when the module is run directly.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FC7DC9A-367A-E77E-2165-DC62DB587279}"/>
              </a:ext>
            </a:extLst>
          </p:cNvPr>
          <p:cNvSpPr txBox="1"/>
          <p:nvPr/>
        </p:nvSpPr>
        <p:spPr>
          <a:xfrm>
            <a:off x="1000542" y="2335458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python module.py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71B3657-EFC4-1FFF-C941-9F19D0D0AC0B}"/>
              </a:ext>
            </a:extLst>
          </p:cNvPr>
          <p:cNvSpPr txBox="1"/>
          <p:nvPr/>
        </p:nvSpPr>
        <p:spPr>
          <a:xfrm>
            <a:off x="1000542" y="3830045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if __name__ == "__main__":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# use the code in the module somehow</a:t>
            </a:r>
          </a:p>
        </p:txBody>
      </p:sp>
    </p:spTree>
    <p:extLst>
      <p:ext uri="{BB962C8B-B14F-4D97-AF65-F5344CB8AC3E}">
        <p14:creationId xmlns:p14="http://schemas.microsoft.com/office/powerpoint/2010/main" val="41652833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015D0DC-707B-2CDB-7073-720185DA5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Python packages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2FAD45F-5018-97FF-3455-3732158CB5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>
                <a:hlinkClick r:id="rId2"/>
              </a:rPr>
              <a:t>Python package</a:t>
            </a:r>
            <a:r>
              <a:rPr lang="en-US" dirty="0"/>
              <a:t> is a way of bundling multiple related modules together. Popular packages are NumPy and Pillow. </a:t>
            </a:r>
          </a:p>
          <a:p>
            <a:r>
              <a:rPr lang="en-US" dirty="0"/>
              <a:t>Example package structure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810E582-AA06-A95A-E943-64AE1044E515}"/>
              </a:ext>
            </a:extLst>
          </p:cNvPr>
          <p:cNvSpPr txBox="1"/>
          <p:nvPr/>
        </p:nvSpPr>
        <p:spPr>
          <a:xfrm>
            <a:off x="1000542" y="3059087"/>
            <a:ext cx="8273460" cy="380873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sound/                        Top-level package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__init__.py               Initialize the sound package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formats/                  Subpackage for file format conversions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__init__.py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wavread.py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wavwrite.py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aiffread.py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aiffwrite.py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auread.py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auwrite.py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...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effects/                  Subpackage for sound effects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__init__.py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echo.py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surround.py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reverse.py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...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filters/                  Subpackage for filters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__init__.py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equalizer.py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vocoder.py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karaoke.py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...</a:t>
            </a:r>
          </a:p>
        </p:txBody>
      </p:sp>
    </p:spTree>
    <p:extLst>
      <p:ext uri="{BB962C8B-B14F-4D97-AF65-F5344CB8AC3E}">
        <p14:creationId xmlns:p14="http://schemas.microsoft.com/office/powerpoint/2010/main" val="28040064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EBFD8-4424-6926-D2C9-86C2F7515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Importing from a package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CB7B33-539A-678B-501F-CCD483033A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Importing a whole path:</a:t>
            </a:r>
          </a:p>
          <a:p>
            <a:endParaRPr lang="en-US" b="1" dirty="0"/>
          </a:p>
          <a:p>
            <a:endParaRPr lang="en-US" dirty="0"/>
          </a:p>
          <a:p>
            <a:r>
              <a:rPr lang="en-US" dirty="0"/>
              <a:t>Importing a module from the path: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FB5F499-1261-77D2-914D-21E674DFD7B3}"/>
              </a:ext>
            </a:extLst>
          </p:cNvPr>
          <p:cNvSpPr txBox="1"/>
          <p:nvPr/>
        </p:nvSpPr>
        <p:spPr>
          <a:xfrm>
            <a:off x="1000542" y="2335458"/>
            <a:ext cx="9029578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import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sound.effects.echo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sound.effects.echo.echofilter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(input, output, delay=0.7,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atten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=4)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347205-FE76-CB84-2DF7-A436D54C7AD1}"/>
              </a:ext>
            </a:extLst>
          </p:cNvPr>
          <p:cNvSpPr txBox="1"/>
          <p:nvPr/>
        </p:nvSpPr>
        <p:spPr>
          <a:xfrm>
            <a:off x="1000541" y="3635564"/>
            <a:ext cx="9029577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from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sound.effects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import echo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echo.echofilter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(input, output, delay=0.7,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atten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=4)</a:t>
            </a:r>
          </a:p>
        </p:txBody>
      </p:sp>
    </p:spTree>
    <p:extLst>
      <p:ext uri="{BB962C8B-B14F-4D97-AF65-F5344CB8AC3E}">
        <p14:creationId xmlns:p14="http://schemas.microsoft.com/office/powerpoint/2010/main" val="1625180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393A3-4AFF-44B0-CAE1-1BBF28F03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Image Processing Project Design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A9A617B-2A59-8990-76A3-070AA6554FB5}"/>
              </a:ext>
            </a:extLst>
          </p:cNvPr>
          <p:cNvSpPr/>
          <p:nvPr/>
        </p:nvSpPr>
        <p:spPr>
          <a:xfrm>
            <a:off x="2309566" y="3712589"/>
            <a:ext cx="5235023" cy="140459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image_processing.py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Code that uses the Image package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BB71260-5797-689D-DF44-9F0D512BE9BE}"/>
              </a:ext>
            </a:extLst>
          </p:cNvPr>
          <p:cNvCxnSpPr>
            <a:stCxn id="4" idx="2"/>
          </p:cNvCxnSpPr>
          <p:nvPr/>
        </p:nvCxnSpPr>
        <p:spPr>
          <a:xfrm flipH="1">
            <a:off x="3478489" y="3214540"/>
            <a:ext cx="1" cy="509048"/>
          </a:xfrm>
          <a:prstGeom prst="straightConnector1">
            <a:avLst/>
          </a:prstGeom>
          <a:ln w="25400">
            <a:tailEnd type="triangle" w="med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64BA63A6-25D3-B8F6-AE2C-8FDB35070489}"/>
              </a:ext>
            </a:extLst>
          </p:cNvPr>
          <p:cNvSpPr/>
          <p:nvPr/>
        </p:nvSpPr>
        <p:spPr>
          <a:xfrm>
            <a:off x="2309566" y="1809946"/>
            <a:ext cx="2337847" cy="1404594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byuImage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Package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Image, Pixel classes</a:t>
            </a:r>
          </a:p>
        </p:txBody>
      </p:sp>
    </p:spTree>
    <p:extLst>
      <p:ext uri="{BB962C8B-B14F-4D97-AF65-F5344CB8AC3E}">
        <p14:creationId xmlns:p14="http://schemas.microsoft.com/office/powerpoint/2010/main" val="38185853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393A3-4AFF-44B0-CAE1-1BBF28F03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Sand Project Design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A9A617B-2A59-8990-76A3-070AA6554FB5}"/>
              </a:ext>
            </a:extLst>
          </p:cNvPr>
          <p:cNvSpPr/>
          <p:nvPr/>
        </p:nvSpPr>
        <p:spPr>
          <a:xfrm>
            <a:off x="2309566" y="3712589"/>
            <a:ext cx="5235023" cy="140459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sand_simulation.py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GUI functionality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1A05273-F9F9-BA71-3E57-BAF096295DE3}"/>
              </a:ext>
            </a:extLst>
          </p:cNvPr>
          <p:cNvCxnSpPr>
            <a:cxnSpLocks/>
            <a:stCxn id="5" idx="2"/>
            <a:endCxn id="6" idx="0"/>
          </p:cNvCxnSpPr>
          <p:nvPr/>
        </p:nvCxnSpPr>
        <p:spPr>
          <a:xfrm rot="5400000">
            <a:off x="5710135" y="2431483"/>
            <a:ext cx="498049" cy="2064162"/>
          </a:xfrm>
          <a:prstGeom prst="bentConnector3">
            <a:avLst>
              <a:gd name="adj1" fmla="val 50000"/>
            </a:avLst>
          </a:prstGeom>
          <a:ln w="25400">
            <a:tailEnd type="triangle" w="med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9391859C-1D39-74B7-13A1-916B3AD2B022}"/>
              </a:ext>
            </a:extLst>
          </p:cNvPr>
          <p:cNvSpPr/>
          <p:nvPr/>
        </p:nvSpPr>
        <p:spPr>
          <a:xfrm>
            <a:off x="5776251" y="1809946"/>
            <a:ext cx="2429978" cy="140459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Grid_Objects.py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Sand, Rock, &amp; Bubble representation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4BA63A6-25D3-B8F6-AE2C-8FDB35070489}"/>
              </a:ext>
            </a:extLst>
          </p:cNvPr>
          <p:cNvSpPr/>
          <p:nvPr/>
        </p:nvSpPr>
        <p:spPr>
          <a:xfrm>
            <a:off x="251383" y="1809946"/>
            <a:ext cx="2337847" cy="140459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Grid.py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Grid representation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EF4336-BC32-595D-7100-F50394F007CC}"/>
              </a:ext>
            </a:extLst>
          </p:cNvPr>
          <p:cNvSpPr/>
          <p:nvPr/>
        </p:nvSpPr>
        <p:spPr>
          <a:xfrm>
            <a:off x="8713510" y="3712590"/>
            <a:ext cx="2337847" cy="1404594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>
                <a:solidFill>
                  <a:prstClr val="white"/>
                </a:solidFill>
                <a:latin typeface="Trebuchet MS" panose="020B0603020202020204"/>
              </a:rPr>
              <a:t>pygame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Package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GUI Tools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32975A2-233D-28CF-3160-453A7B04C80A}"/>
              </a:ext>
            </a:extLst>
          </p:cNvPr>
          <p:cNvCxnSpPr>
            <a:stCxn id="7" idx="1"/>
            <a:endCxn id="6" idx="3"/>
          </p:cNvCxnSpPr>
          <p:nvPr/>
        </p:nvCxnSpPr>
        <p:spPr>
          <a:xfrm rot="10800000">
            <a:off x="7544590" y="4414887"/>
            <a:ext cx="1168921" cy="1"/>
          </a:xfrm>
          <a:prstGeom prst="bentConnector3">
            <a:avLst>
              <a:gd name="adj1" fmla="val 50000"/>
            </a:avLst>
          </a:prstGeom>
          <a:ln w="25400">
            <a:tailEnd type="triangle" w="med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Connector: Elbow 11">
            <a:extLst>
              <a:ext uri="{FF2B5EF4-FFF2-40B4-BE49-F238E27FC236}">
                <a16:creationId xmlns:a16="http://schemas.microsoft.com/office/drawing/2014/main" id="{2F980612-1E7B-0AC6-D171-B8C8CF409092}"/>
              </a:ext>
            </a:extLst>
          </p:cNvPr>
          <p:cNvCxnSpPr>
            <a:stCxn id="4" idx="2"/>
            <a:endCxn id="6" idx="1"/>
          </p:cNvCxnSpPr>
          <p:nvPr/>
        </p:nvCxnSpPr>
        <p:spPr>
          <a:xfrm rot="16200000" flipH="1">
            <a:off x="1264763" y="3370083"/>
            <a:ext cx="1200346" cy="889259"/>
          </a:xfrm>
          <a:prstGeom prst="bentConnector2">
            <a:avLst/>
          </a:prstGeom>
          <a:ln w="22225">
            <a:solidFill>
              <a:schemeClr val="tx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02B8E1A-E615-BEE2-0B5F-2F71C2EBF735}"/>
              </a:ext>
            </a:extLst>
          </p:cNvPr>
          <p:cNvSpPr/>
          <p:nvPr/>
        </p:nvSpPr>
        <p:spPr>
          <a:xfrm>
            <a:off x="3140512" y="1809946"/>
            <a:ext cx="2337847" cy="140459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Particle.py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Particle base class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9CCFE7F-5060-BE8E-50CC-7E768AD9FDFA}"/>
              </a:ext>
            </a:extLst>
          </p:cNvPr>
          <p:cNvCxnSpPr>
            <a:stCxn id="13" idx="3"/>
            <a:endCxn id="5" idx="1"/>
          </p:cNvCxnSpPr>
          <p:nvPr/>
        </p:nvCxnSpPr>
        <p:spPr>
          <a:xfrm>
            <a:off x="5478359" y="2512243"/>
            <a:ext cx="297892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6892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02E39-94DC-1FA0-87F1-69D5FFE8C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D0F175-61DC-338B-EF5D-61A1CDA00B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370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B5F07-053A-F761-9776-3B9FA7EE7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ACF4D7-7A28-6E74-4C1C-6465A1F95F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840050"/>
          </a:xfrm>
        </p:spPr>
        <p:txBody>
          <a:bodyPr/>
          <a:lstStyle/>
          <a:p>
            <a:r>
              <a:rPr lang="en-US" dirty="0"/>
              <a:t>Certain names are special because they have built-in behavior. Those method names always start and end with double underscores.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hlinkClick r:id="rId2"/>
              </a:rPr>
              <a:t>See all special method names</a:t>
            </a:r>
            <a:r>
              <a:rPr lang="en-US" dirty="0"/>
              <a:t>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30C38C5-BC0E-D27F-6589-DDCB06D3C72C}"/>
              </a:ext>
            </a:extLst>
          </p:cNvPr>
          <p:cNvGraphicFramePr>
            <a:graphicFrameLocks noGrp="1"/>
          </p:cNvGraphicFramePr>
          <p:nvPr/>
        </p:nvGraphicFramePr>
        <p:xfrm>
          <a:off x="677333" y="2705484"/>
          <a:ext cx="8596668" cy="3230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94812">
                  <a:extLst>
                    <a:ext uri="{9D8B030D-6E8A-4147-A177-3AD203B41FA5}">
                      <a16:colId xmlns:a16="http://schemas.microsoft.com/office/drawing/2014/main" val="3449967080"/>
                    </a:ext>
                  </a:extLst>
                </a:gridCol>
                <a:gridCol w="7001856">
                  <a:extLst>
                    <a:ext uri="{9D8B030D-6E8A-4147-A177-3AD203B41FA5}">
                      <a16:colId xmlns:a16="http://schemas.microsoft.com/office/drawing/2014/main" val="4868224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/>
                        <a:t>Name</a:t>
                      </a:r>
                    </a:p>
                  </a:txBody>
                  <a:tcPr marT="91440" marB="9144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Behavior</a:t>
                      </a:r>
                    </a:p>
                  </a:txBody>
                  <a:tcPr marT="91440" marB="9144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13071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init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Method invoked automatically when an object is constructed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7469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repr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Method invoked to display an object as a Python expression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10717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__str__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Method invoked to </a:t>
                      </a:r>
                      <a:r>
                        <a:rPr lang="en-US" dirty="0" err="1"/>
                        <a:t>stringify</a:t>
                      </a:r>
                      <a:r>
                        <a:rPr lang="en-US" dirty="0"/>
                        <a:t> an object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46644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__add__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Method invoked to add one object to another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05457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__bool__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Method invoked to convert an object to True or False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87886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__float__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Method invoked to convert an object to a float (real number)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6430306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6260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8AA36-CDB7-A6CE-DBA2-86004FC1F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 method examples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783650F3-6099-6C9B-A307-175CB5D825C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00184" y="3010170"/>
          <a:ext cx="8273462" cy="2377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36731">
                  <a:extLst>
                    <a:ext uri="{9D8B030D-6E8A-4147-A177-3AD203B41FA5}">
                      <a16:colId xmlns:a16="http://schemas.microsoft.com/office/drawing/2014/main" val="90229336"/>
                    </a:ext>
                  </a:extLst>
                </a:gridCol>
                <a:gridCol w="4136731">
                  <a:extLst>
                    <a:ext uri="{9D8B030D-6E8A-4147-A177-3AD203B41FA5}">
                      <a16:colId xmlns:a16="http://schemas.microsoft.com/office/drawing/2014/main" val="35896575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🍭 Syntactic sugar 🍩 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err="1"/>
                        <a:t>Dunder</a:t>
                      </a:r>
                      <a:r>
                        <a:rPr lang="en-US" sz="2400" b="1" dirty="0"/>
                        <a:t> equivalent 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107582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one + two  </a:t>
                      </a:r>
                      <a:r>
                        <a:rPr lang="en-US" b="1" dirty="0">
                          <a:solidFill>
                            <a:schemeClr val="accent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# 3</a:t>
                      </a:r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one.__add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__(two)  </a:t>
                      </a:r>
                      <a:r>
                        <a:rPr lang="en-US" b="1" dirty="0">
                          <a:solidFill>
                            <a:schemeClr val="accent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# 3</a:t>
                      </a:r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92575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bool(zero) </a:t>
                      </a:r>
                      <a:r>
                        <a:rPr lang="en-US" b="1" dirty="0">
                          <a:solidFill>
                            <a:schemeClr val="accent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# False</a:t>
                      </a:r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zero.__bool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__()   </a:t>
                      </a:r>
                      <a:r>
                        <a:rPr lang="en-US" b="1" dirty="0">
                          <a:solidFill>
                            <a:schemeClr val="accent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# False</a:t>
                      </a:r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725391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bool(one)  </a:t>
                      </a:r>
                      <a:r>
                        <a:rPr lang="en-US" b="1" dirty="0">
                          <a:solidFill>
                            <a:schemeClr val="accent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# True</a:t>
                      </a:r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one.__bool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__()    </a:t>
                      </a:r>
                      <a:r>
                        <a:rPr lang="en-US" b="1" dirty="0">
                          <a:solidFill>
                            <a:schemeClr val="accent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# True</a:t>
                      </a:r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5894921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9A3AB51B-4C33-DEA9-95E9-ADF733BB91B6}"/>
              </a:ext>
            </a:extLst>
          </p:cNvPr>
          <p:cNvSpPr txBox="1"/>
          <p:nvPr/>
        </p:nvSpPr>
        <p:spPr>
          <a:xfrm>
            <a:off x="1000542" y="1930400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zero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 =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two = 2</a:t>
            </a:r>
          </a:p>
        </p:txBody>
      </p:sp>
    </p:spTree>
    <p:extLst>
      <p:ext uri="{BB962C8B-B14F-4D97-AF65-F5344CB8AC3E}">
        <p14:creationId xmlns:p14="http://schemas.microsoft.com/office/powerpoint/2010/main" val="1506796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02592-532A-2713-EB4C-25D71BBC2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together custom objects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EF1418-1112-5BA0-92CA-938C564F6F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930401"/>
            <a:ext cx="9410249" cy="4830322"/>
          </a:xfrm>
        </p:spPr>
        <p:txBody>
          <a:bodyPr>
            <a:normAutofit/>
          </a:bodyPr>
          <a:lstStyle/>
          <a:p>
            <a:r>
              <a:rPr lang="en-US" dirty="0"/>
              <a:t>Consider the following class: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Will this work?</a:t>
            </a:r>
          </a:p>
          <a:p>
            <a:endParaRPr lang="en-US" dirty="0"/>
          </a:p>
          <a:p>
            <a:r>
              <a:rPr lang="en-US" dirty="0"/>
              <a:t>🚫 </a:t>
            </a:r>
            <a:r>
              <a:rPr lang="en-US" dirty="0" err="1"/>
              <a:t>TypeError</a:t>
            </a:r>
            <a:r>
              <a:rPr lang="en-US" dirty="0"/>
              <a:t>: unsupported operand type(s) for +: 'Rational' and 'Rational'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3C7954-868E-8686-406F-F2463BB6164E}"/>
              </a:ext>
            </a:extLst>
          </p:cNvPr>
          <p:cNvSpPr txBox="1"/>
          <p:nvPr/>
        </p:nvSpPr>
        <p:spPr>
          <a:xfrm>
            <a:off x="1000542" y="2339039"/>
            <a:ext cx="8273460" cy="28931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from math import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gcd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Rational: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__(self, numerator, denominator):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g =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gcd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(numerator, denominator)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self.numer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numerator // g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self.denom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denominator // g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__str__(self):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f"{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self.numer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}/{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self.denom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}"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f"Rational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({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self.numer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}, {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self.denom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})"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C9EE40-BE85-229A-8BB1-E6D25AC1B79C}"/>
              </a:ext>
            </a:extLst>
          </p:cNvPr>
          <p:cNvSpPr txBox="1"/>
          <p:nvPr/>
        </p:nvSpPr>
        <p:spPr>
          <a:xfrm>
            <a:off x="1000542" y="5811765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Rational(1, 2) + Rational(3, 4)</a:t>
            </a:r>
          </a:p>
        </p:txBody>
      </p:sp>
    </p:spTree>
    <p:extLst>
      <p:ext uri="{BB962C8B-B14F-4D97-AF65-F5344CB8AC3E}">
        <p14:creationId xmlns:p14="http://schemas.microsoft.com/office/powerpoint/2010/main" val="342076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73591-1DDE-5FDE-C6D1-A1FAE5E76A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</a:t>
            </a:r>
            <a:r>
              <a:rPr lang="en-US" dirty="0" err="1"/>
              <a:t>dunder</a:t>
            </a:r>
            <a:r>
              <a:rPr lang="en-US" dirty="0"/>
              <a:t>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5A4916-3059-9B93-6767-A66FE3209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840050"/>
          </a:xfrm>
        </p:spPr>
        <p:txBody>
          <a:bodyPr/>
          <a:lstStyle/>
          <a:p>
            <a:r>
              <a:rPr lang="en-US" dirty="0"/>
              <a:t>We can make instances of custom classes addable by defining the </a:t>
            </a:r>
            <a:r>
              <a:rPr lang="en-US" i="1" dirty="0"/>
              <a:t>__add__() </a:t>
            </a:r>
            <a:r>
              <a:rPr lang="en-US" dirty="0"/>
              <a:t>method: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2800" dirty="0"/>
          </a:p>
          <a:p>
            <a:r>
              <a:rPr lang="en-US" dirty="0"/>
              <a:t>Now try …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03E46E1-871D-C21B-67C4-3CD22CA49BD8}"/>
              </a:ext>
            </a:extLst>
          </p:cNvPr>
          <p:cNvSpPr txBox="1"/>
          <p:nvPr/>
        </p:nvSpPr>
        <p:spPr>
          <a:xfrm>
            <a:off x="1000542" y="2669779"/>
            <a:ext cx="8273460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Rational: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__(self, numerator, denominator):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g =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gcd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(numerator, denominator)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self.numer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numerator // g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self.denom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denominator // g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__add__(self, other):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new_numer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self.numer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*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other.denom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other.numer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*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self.denom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new_denom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self.denom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*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other.denom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Rational(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new_numer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new_denom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# The rest...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B708D8-C2C5-6C54-C53C-802EA2CA2D7F}"/>
              </a:ext>
            </a:extLst>
          </p:cNvPr>
          <p:cNvSpPr txBox="1"/>
          <p:nvPr/>
        </p:nvSpPr>
        <p:spPr>
          <a:xfrm>
            <a:off x="1000542" y="5802037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Rational(1, 2) + Rational(3, 4)</a:t>
            </a:r>
          </a:p>
        </p:txBody>
      </p:sp>
    </p:spTree>
    <p:extLst>
      <p:ext uri="{BB962C8B-B14F-4D97-AF65-F5344CB8AC3E}">
        <p14:creationId xmlns:p14="http://schemas.microsoft.com/office/powerpoint/2010/main" val="1027397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DDAEA-4100-6453-1BDD-0E52BB041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AFF05A-ECE2-A481-E8F3-15B36CB686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1280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3FBF550-B7E8-679B-CBF4-335FFDE87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Polymorphism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4D2C0A-06EB-3537-D60C-8CF2FD44EB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5545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C1012-D974-A2C7-B590-3C7CF3B00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Polymorphic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475116-22CA-E4BD-3359-341C8AC330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Polymorphic function: A function that applies to many (poly) different forms (morph) of data</a:t>
            </a:r>
          </a:p>
          <a:p>
            <a:r>
              <a:rPr lang="en-US" i="1" dirty="0"/>
              <a:t>str() </a:t>
            </a:r>
            <a:r>
              <a:rPr lang="en-US" dirty="0"/>
              <a:t>and </a:t>
            </a:r>
            <a:r>
              <a:rPr lang="en-US" i="1" dirty="0" err="1"/>
              <a:t>repr</a:t>
            </a:r>
            <a:r>
              <a:rPr lang="en-US" i="1" dirty="0"/>
              <a:t>() </a:t>
            </a:r>
            <a:r>
              <a:rPr lang="en-US" dirty="0"/>
              <a:t>are both polymorphic; they apply to any object</a:t>
            </a:r>
          </a:p>
          <a:p>
            <a:r>
              <a:rPr lang="en-US" i="1" dirty="0" err="1"/>
              <a:t>repr</a:t>
            </a:r>
            <a:r>
              <a:rPr lang="en-US" i="1" dirty="0"/>
              <a:t>() </a:t>
            </a:r>
            <a:r>
              <a:rPr lang="en-US" dirty="0"/>
              <a:t>invokes a zero-argument method </a:t>
            </a:r>
            <a:r>
              <a:rPr lang="en-US" i="1" dirty="0"/>
              <a:t>__</a:t>
            </a:r>
            <a:r>
              <a:rPr lang="en-US" i="1" dirty="0" err="1"/>
              <a:t>repr</a:t>
            </a:r>
            <a:r>
              <a:rPr lang="en-US" i="1" dirty="0"/>
              <a:t>__() </a:t>
            </a:r>
            <a:r>
              <a:rPr lang="en-US" dirty="0"/>
              <a:t>on its argument: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i="1" dirty="0"/>
              <a:t>str() </a:t>
            </a:r>
            <a:r>
              <a:rPr lang="en-US" dirty="0"/>
              <a:t>invokes a zero-argument method </a:t>
            </a:r>
            <a:r>
              <a:rPr lang="en-US" i="1" dirty="0"/>
              <a:t>__str__() </a:t>
            </a:r>
            <a:r>
              <a:rPr lang="en-US" dirty="0"/>
              <a:t>on its argument: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E6EFCB-BE68-DAC7-0BAC-BA87DD77CD0A}"/>
              </a:ext>
            </a:extLst>
          </p:cNvPr>
          <p:cNvSpPr txBox="1"/>
          <p:nvPr/>
        </p:nvSpPr>
        <p:spPr>
          <a:xfrm>
            <a:off x="1000542" y="3525765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Rational(1, 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one_half.__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__() # 'Rational(1, 2)'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88D1D3-81FB-818C-89CD-CBB746C2E91F}"/>
              </a:ext>
            </a:extLst>
          </p:cNvPr>
          <p:cNvSpPr txBox="1"/>
          <p:nvPr/>
        </p:nvSpPr>
        <p:spPr>
          <a:xfrm>
            <a:off x="1000542" y="4803020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Rational(1, 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one_half.__str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__() # '1/2'</a:t>
            </a:r>
          </a:p>
        </p:txBody>
      </p:sp>
    </p:spTree>
    <p:extLst>
      <p:ext uri="{BB962C8B-B14F-4D97-AF65-F5344CB8AC3E}">
        <p14:creationId xmlns:p14="http://schemas.microsoft.com/office/powerpoint/2010/main" val="1708782815"/>
      </p:ext>
    </p:extLst>
  </p:cSld>
  <p:clrMapOvr>
    <a:masterClrMapping/>
  </p:clrMapOvr>
</p:sld>
</file>

<file path=ppt/theme/theme1.xml><?xml version="1.0" encoding="utf-8"?>
<a:theme xmlns:a="http://schemas.openxmlformats.org/drawingml/2006/main" name="3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73</TotalTime>
  <Words>2058</Words>
  <Application>Microsoft Office PowerPoint</Application>
  <PresentationFormat>Widescreen</PresentationFormat>
  <Paragraphs>338</Paragraphs>
  <Slides>28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Aptos</vt:lpstr>
      <vt:lpstr>Arial</vt:lpstr>
      <vt:lpstr>Calibri</vt:lpstr>
      <vt:lpstr>Courier New</vt:lpstr>
      <vt:lpstr>Trebuchet MS</vt:lpstr>
      <vt:lpstr>Wingdings 3</vt:lpstr>
      <vt:lpstr>3_Facet</vt:lpstr>
      <vt:lpstr>Polymorphism, Random Numbers, Modularity</vt:lpstr>
      <vt:lpstr>Other Special Methods</vt:lpstr>
      <vt:lpstr>Special methods</vt:lpstr>
      <vt:lpstr>Special method examples</vt:lpstr>
      <vt:lpstr>Adding together custom objects</vt:lpstr>
      <vt:lpstr>Implementing dunder methods</vt:lpstr>
      <vt:lpstr>PowerPoint Presentation</vt:lpstr>
      <vt:lpstr>Polymorphism</vt:lpstr>
      <vt:lpstr>Polymorphic functions</vt:lpstr>
      <vt:lpstr>Generic functions</vt:lpstr>
      <vt:lpstr>Generic function #2</vt:lpstr>
      <vt:lpstr>Type dispatching</vt:lpstr>
      <vt:lpstr>Type coercion</vt:lpstr>
      <vt:lpstr>PowerPoint Presentation</vt:lpstr>
      <vt:lpstr>Random Numbers</vt:lpstr>
      <vt:lpstr>Random numbers</vt:lpstr>
      <vt:lpstr>Pseudo-random numbers</vt:lpstr>
      <vt:lpstr>Simple random numbers in Python</vt:lpstr>
      <vt:lpstr>Random number demo</vt:lpstr>
      <vt:lpstr>Modularity</vt:lpstr>
      <vt:lpstr>Modular design</vt:lpstr>
      <vt:lpstr>Python modules</vt:lpstr>
      <vt:lpstr>Running a module  (This should look familiar)</vt:lpstr>
      <vt:lpstr>Python packages</vt:lpstr>
      <vt:lpstr>Importing from a package</vt:lpstr>
      <vt:lpstr>Image Processing Project Design</vt:lpstr>
      <vt:lpstr>Sand Project Design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 Stephens</dc:creator>
  <cp:lastModifiedBy>Tom Stephens</cp:lastModifiedBy>
  <cp:revision>13</cp:revision>
  <dcterms:created xsi:type="dcterms:W3CDTF">2024-12-10T20:52:29Z</dcterms:created>
  <dcterms:modified xsi:type="dcterms:W3CDTF">2025-01-17T21:13:33Z</dcterms:modified>
</cp:coreProperties>
</file>