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notesMasterIdLst>
    <p:notesMasterId r:id="rId32"/>
  </p:notesMasterIdLst>
  <p:sldIdLst>
    <p:sldId id="1234" r:id="rId2"/>
    <p:sldId id="1235" r:id="rId3"/>
    <p:sldId id="1242" r:id="rId4"/>
    <p:sldId id="1243" r:id="rId5"/>
    <p:sldId id="1244" r:id="rId6"/>
    <p:sldId id="1245" r:id="rId7"/>
    <p:sldId id="1246" r:id="rId8"/>
    <p:sldId id="1247" r:id="rId9"/>
    <p:sldId id="1248" r:id="rId10"/>
    <p:sldId id="1249" r:id="rId11"/>
    <p:sldId id="1250" r:id="rId12"/>
    <p:sldId id="1251" r:id="rId13"/>
    <p:sldId id="1252" r:id="rId14"/>
    <p:sldId id="1253" r:id="rId15"/>
    <p:sldId id="1254" r:id="rId16"/>
    <p:sldId id="1256" r:id="rId17"/>
    <p:sldId id="1257" r:id="rId18"/>
    <p:sldId id="1258" r:id="rId19"/>
    <p:sldId id="1259" r:id="rId20"/>
    <p:sldId id="1260" r:id="rId21"/>
    <p:sldId id="1261" r:id="rId22"/>
    <p:sldId id="1262" r:id="rId23"/>
    <p:sldId id="1263" r:id="rId24"/>
    <p:sldId id="1264" r:id="rId25"/>
    <p:sldId id="1265" r:id="rId26"/>
    <p:sldId id="1266" r:id="rId27"/>
    <p:sldId id="1267" r:id="rId28"/>
    <p:sldId id="1268" r:id="rId29"/>
    <p:sldId id="1269" r:id="rId30"/>
    <p:sldId id="1270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2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62BA05-2227-48BF-B622-AD7FC8DB5DCE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8A6A8F-32DA-43A9-AE3A-497537179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911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421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223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6676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494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430441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0640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882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2526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900" b="0" i="0" u="none" strike="noStrike" kern="1200" cap="none" spc="0" normalizeH="0" baseline="0" noProof="0" smtClean="0">
                <a:ln>
                  <a:noFill/>
                </a:ln>
                <a:solidFill>
                  <a:srgbClr val="5FCBEF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" sz="900" b="0" i="0" u="none" strike="noStrike" kern="1200" cap="none" spc="0" normalizeH="0" baseline="0" noProof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6236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75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42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441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123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391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497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1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593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751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  <p:sldLayoutId id="214748374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tutor.com/composingprograms.html#code=class%20Link%3A%0A%20%20%20%20empty%20%3D%20%28%29%0A%0A%20%20%20%20def%20__init__%28self,%20first,%20rest%3Dempty%29%3A%0A%20%20%20%20%20%20%20%20self.first%20%3D%20first%0A%20%20%20%20%20%20%20%20self.rest%20%3D%20rest%0A%20%20%20%20%20%20%20%20%0All%20%3D%20Link%28%22A%22,%20Link%28%22B%22,%20Link%28%22C%22%29%29%29&amp;cumulative=false&amp;curInstr=0&amp;mode=display&amp;origin=composingprograms.js&amp;py=3&amp;rawInputLstJSON=%5B%5D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tutor.com/composingprograms.html#code=class%20Link%3A%0A%20%20%20%20%22%22%22A%20linked%20list.%22%22%22%0A%20%20%20%20empty%20%3D%20%28%29%0A%0A%20%20%20%20def%20__init__%28self,%20first,%20rest%3Dempty%29%3A%0A%20%20%20%20%20%20%20%20assert%20rest%20is%20Link.empty%20or%20isinstance%28rest,%20Link%29%0A%20%20%20%20%20%20%20%20self.first%20%3D%20first%0A%20%20%20%20%20%20%20%20self.rest%20%3D%20rest%0A%0A%20%20%20%20def%20__repr__%28self%29%3A%0A%20%20%20%20%20%20%20%20if%20self.rest%3A%0A%20%20%20%20%20%20%20%20%20%20%20%20rest_repr%20%3D%20',%20'%20%2B%20repr%28self.rest%29%0A%20%20%20%20%20%20%20%20else%3A%0A%20%20%20%20%20%20%20%20%20%20%20%20rest_repr%20%3D%20''%0A%20%20%20%20%20%20%20%20return%20'Link%28'%20%2B%20repr%28self.first%29%20%2B%20rest_repr%20%2B%20'%29'%0A%0A%20%20%20%20def%20__str__%28self%29%3A%0A%20%20%20%20%20%20%20%20string%20%3D%20'%3C'%0A%20%20%20%20%20%20%20%20while%20self.rest%20is%20not%20Link.empty%3A%0A%20%20%20%20%20%20%20%20%20%20%20%20string%20%2B%3D%20str%28self.first%29%20%2B%20'%20'%0A%20%20%20%20%20%20%20%20%20%20%20%20self%20%3D%20self.rest%0A%20%20%20%20%20%20%20%20return%20string%20%2B%20str%28self.first%29%20%2B%20'%3E'%0A%20%20%20%20%20%20%20%20%0Adef%20range_link%28start,%20end%29%3A%0A%20%20%20%20%22%22%22Return%20a%20Link%20containing%20consecutive%20integers%0A%20%20%20%20from%20START%20to%20END,%20not%20including%20END.%0A%20%20%20%20%3E%3E%3E%20range_link%283,%206%29%0A%20%20%20%20Link%283,%20Link%284,%20Link%285%29%29%29%0A%20%20%20%20%22%22%22%0A%20%20%20%20if%20start%20%3E%3D%20end%3A%0A%20%20%20%20%20%20%20%20return%20Link.empty%0A%20%20%20%20return%20Link%28start,%20range_link%28start%20%2B%201,%20end%29%29%0A%20%20%20%20%0All%20%3D%20range_link%283,%206%29&amp;cumulative=false&amp;curInstr=0&amp;mode=display&amp;origin=composingprograms.js&amp;py=3&amp;rawInputLstJSON=%5B%5D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cp/composingprograms.html#code=class%20Link%3A%0A%20%20%20%20empty%20%3D%20%28%29%0A%0A%20%20%20%20def%20__init__%28self,%20first,%20rest%3Dempty%29%3A%0A%20%20%20%20%20%20%20%20assert%20rest%20is%20Link.empty%20or%20isinstance%28rest,%20Link%29%0A%20%20%20%20%20%20%20%20self.first%20%3D%20first%0A%20%20%20%20%20%20%20%20self.rest%20%3D%20rest%0A%0A%20%20%20%20def%20__repr__%28self%29%3A%0A%20%20%20%20%20%20%20%20if%20self.rest%3A%0A%20%20%20%20%20%20%20%20%20%20%20%20rest_repr%20%3D%20',%20'%20%2B%20repr%28self.rest%29%0A%20%20%20%20%20%20%20%20else%3A%0A%20%20%20%20%20%20%20%20%20%20%20%20rest_repr%20%3D%20''%0A%20%20%20%20%20%20%20%20return%20'Link%28'%20%2B%20repr%28self.first%29%20%2B%20rest_repr%20%2B%20'%29'%0A%0A%20%20%20%20def%20__str__%28self%29%3A%0A%20%20%20%20%20%20%20%20string%20%3D%20'%3C'%0A%20%20%20%20%20%20%20%20while%20self.rest%20is%20not%20Link.empty%3A%0A%20%20%20%20%20%20%20%20%20%20%20%20string%20%2B%3D%20str%28self.first%29%20%2B%20'%20'%0A%20%20%20%20%20%20%20%20%20%20%20%20self%20%3D%20self.rest%0A%20%20%20%20%20%20%20%20return%20string%20%2B%20str%28self.first%29%20%2B%20'%3E'%0A%0Adef%20range_link%28start,%20end%29%3A%0A%20%20%20%20if%20start%20%3E%3D%20end%3A%0A%20%20%20%20%20%20%20%20return%20Link.empty%0A%20%20%20%20return%20Link%28start,%20range_link%28start%20%2B%201,%20end%29%29%0A%20%20%20%20%0Adef%20map_link%28f,%20ll%29%3A%0A%20%20%20%20if%20ll%20is%20Link.empty%3A%0A%20%20%20%20%20%20%20%20return%20Link.empty%0A%20%20%20%20return%20Link%28f%28ll.first%29,%20map_link%28f,%20ll.rest%29%29%0A%0Asquare%20%3D%20lambda%20x%3A%20x%20*%20x%0All%20%3D%20map_link%28square,%20range_link%283,%206%29%29&amp;cumulative=false&amp;curInstr=0&amp;mode=display&amp;origin=composingprograms.js&amp;py=3&amp;rawInputLstJSON=%5B%5D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cp/composingprograms.html#code=class%20Link%3A%0A%20%20%20%20empty%20%3D%20%28%29%0A%0A%20%20%20%20def%20__init__%28self,%20first,%20rest%3Dempty%29%3A%0A%20%20%20%20%20%20%20%20assert%20rest%20is%20Link.empty%20or%20isinstance%28rest,%20Link%29%0A%20%20%20%20%20%20%20%20self.first%20%3D%20first%0A%20%20%20%20%20%20%20%20self.rest%20%3D%20rest%0A%0A%20%20%20%20def%20__repr__%28self%29%3A%0A%20%20%20%20%20%20%20%20if%20self.rest%3A%0A%20%20%20%20%20%20%20%20%20%20%20%20rest_repr%20%3D%20',%20'%20%2B%20repr%28self.rest%29%0A%20%20%20%20%20%20%20%20else%3A%0A%20%20%20%20%20%20%20%20%20%20%20%20rest_repr%20%3D%20''%0A%20%20%20%20%20%20%20%20return%20'Link%28'%20%2B%20repr%28self.first%29%20%2B%20rest_repr%20%2B%20'%29'%0A%0A%20%20%20%20def%20__str__%28self%29%3A%0A%20%20%20%20%20%20%20%20string%20%3D%20'%3C'%0A%20%20%20%20%20%20%20%20while%20self.rest%20is%20not%20Link.empty%3A%0A%20%20%20%20%20%20%20%20%20%20%20%20string%20%2B%3D%20str%28self.first%29%20%2B%20'%20'%0A%20%20%20%20%20%20%20%20%20%20%20%20self%20%3D%20self.rest%0A%20%20%20%20%20%20%20%20return%20string%20%2B%20str%28self.first%29%20%2B%20'%3E'%0A%0Adef%20range_link%28start,%20end%29%3A%0A%20%20%20%20if%20start%20%3E%3D%20end%3A%0A%20%20%20%20%20%20%20%20return%20Link.empty%0A%20%20%20%20return%20Link%28start,%20range_link%28start%20%2B%201,%20end%29%29%0A%20%20%20%20%0Adef%20filter_link%28f,%20ll%29%3A%0A%20%20%20%20if%20ll%20is%20Link.empty%3A%0A%20%20%20%20%20%20%20%20return%20Link.empty%0A%20%20%20%20elif%20f%28ll.first%29%3A%0A%20%20%20%20%20%20%20%20return%20Link%28ll.first,%20filter_link%28f,%20ll.rest%29%29%0A%20%20%20%20return%20filter_link%28f,%20ll.rest%29%0A%0Ais_odd%20%3D%20lambda%20x%3A%20x%20%25%202%20%3D%3D%201%0All%20%3D%20filter_link%28is_odd,%20range_link%283,%206%29%29&amp;cumulative=false&amp;curInstr=0&amp;mode=display&amp;origin=composingprograms.js&amp;py=3&amp;rawInputLstJSON=%5B%5D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tutor.com/composingprograms.html#code=class%20Link%3A%0A%20%20%20%20%22%22%22A%20linked%20list.%22%22%22%0A%20%20%20%20empty%20%3D%20%28%29%0A%0A%20%20%20%20def%20__init__%28self,%20first,%20rest%3Dempty%29%3A%0A%20%20%20%20%20%20%20%20assert%20rest%20is%20Link.empty%20or%20isinstance%28rest,%20Link%29%0A%20%20%20%20%20%20%20%20self.first%20%3D%20first%0A%20%20%20%20%20%20%20%20self.rest%20%3D%20rest%0A%0A%20%20%20%20def%20__repr__%28self%29%3A%0A%20%20%20%20%20%20%20%20if%20self.rest%3A%0A%20%20%20%20%20%20%20%20%20%20%20%20rest_repr%20%3D%20',%20'%20%2B%20repr%28self.rest%29%0A%20%20%20%20%20%20%20%20else%3A%0A%20%20%20%20%20%20%20%20%20%20%20%20rest_repr%20%3D%20''%0A%20%20%20%20%20%20%20%20return%20'Link%28'%20%2B%20repr%28self.first%29%20%2B%20rest_repr%20%2B%20'%29'%0A%0A%20%20%20%20def%20__str__%28self%29%3A%0A%20%20%20%20%20%20%20%20string%20%3D%20'%3C'%0A%20%20%20%20%20%20%20%20while%20self.rest%20is%20not%20Link.empty%3A%0A%20%20%20%20%20%20%20%20%20%20%20%20string%20%2B%3D%20str%28self.first%29%20%2B%20'%20'%0A%20%20%20%20%20%20%20%20%20%20%20%20self%20%3D%20self.rest%0A%20%20%20%20%20%20%20%20return%20string%20%2B%20str%28self.first%29%20%2B%20'%3E'%0A%0As%20%3D%20Link%28%22A%22,%20Link%28%22B%22,%20Link%28%22C%22%29%29%29%0As.first%20%3D%20%22Hi%22%0As.rest.first%20%3D%20%22Hola%22%0As.rest.rest.first%20%3D%20%22Oi%22&amp;cumulative=false&amp;curInstr=17&amp;mode=display&amp;origin=composingprograms.js&amp;py=3&amp;rawInputLstJSON=%5B%5D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Recursion and</a:t>
            </a:r>
            <a:br>
              <a:rPr lang="en-US" dirty="0"/>
            </a:br>
            <a:r>
              <a:rPr lang="en-US" dirty="0"/>
              <a:t> Linked Lists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7965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3F442EE-E90C-573D-90E5-C96052A4D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Linked Lists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AA0C55-16D3-A74C-291B-202DC096D4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1846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0BE3E-59A5-E088-8921-DCB4ED7BF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we need a new list?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AE406C-5B5A-C26D-82E6-241893991B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Python lists are implemented as a "dynamic array", which isn't optimal for all use cases.</a:t>
            </a:r>
          </a:p>
          <a:p>
            <a:r>
              <a:rPr lang="en-US" dirty="0"/>
              <a:t>😭 Inserting an element is slow, especially near front of list.</a:t>
            </a:r>
          </a:p>
          <a:p>
            <a:r>
              <a:rPr lang="en-US" dirty="0"/>
              <a:t>What happens if we have this list and want to insert Z at the front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😭 Plus inserting too many elements can require re-creating the entire list in memory, if it exceeds the pre-allocated memory.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C6D4462-EB32-94F8-1752-5FA76AEA5915}"/>
              </a:ext>
            </a:extLst>
          </p:cNvPr>
          <p:cNvGraphicFramePr>
            <a:graphicFrameLocks noGrp="1"/>
          </p:cNvGraphicFramePr>
          <p:nvPr/>
        </p:nvGraphicFramePr>
        <p:xfrm>
          <a:off x="1146002" y="3751229"/>
          <a:ext cx="8128000" cy="8229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3996454977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33611219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748538685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151960048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3491645995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90692927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309838288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4075581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T="274320" marB="2743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5627004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0DAB5790-B1D7-263B-EACB-967DE503EFE6}"/>
              </a:ext>
            </a:extLst>
          </p:cNvPr>
          <p:cNvSpPr txBox="1"/>
          <p:nvPr/>
        </p:nvSpPr>
        <p:spPr>
          <a:xfrm>
            <a:off x="1459149" y="3978043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3B86877-449D-A3B6-FFB2-ECF50A4B65E9}"/>
              </a:ext>
            </a:extLst>
          </p:cNvPr>
          <p:cNvSpPr txBox="1"/>
          <p:nvPr/>
        </p:nvSpPr>
        <p:spPr>
          <a:xfrm>
            <a:off x="2486266" y="3978043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B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331E1EA-226A-B9C0-612E-D47C30055737}"/>
              </a:ext>
            </a:extLst>
          </p:cNvPr>
          <p:cNvSpPr txBox="1"/>
          <p:nvPr/>
        </p:nvSpPr>
        <p:spPr>
          <a:xfrm>
            <a:off x="3513383" y="3978043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C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60E5EB-4D1D-C8B9-B141-ABB1DD35AD8B}"/>
              </a:ext>
            </a:extLst>
          </p:cNvPr>
          <p:cNvSpPr txBox="1"/>
          <p:nvPr/>
        </p:nvSpPr>
        <p:spPr>
          <a:xfrm>
            <a:off x="4540500" y="3978043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26DC12-AC62-252B-9D1D-19A5A8112B7F}"/>
              </a:ext>
            </a:extLst>
          </p:cNvPr>
          <p:cNvSpPr txBox="1"/>
          <p:nvPr/>
        </p:nvSpPr>
        <p:spPr>
          <a:xfrm>
            <a:off x="5567615" y="3978043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E9F0642-BFB9-ACD7-A9EE-9DCA8FACBBA9}"/>
              </a:ext>
            </a:extLst>
          </p:cNvPr>
          <p:cNvSpPr txBox="1"/>
          <p:nvPr/>
        </p:nvSpPr>
        <p:spPr>
          <a:xfrm>
            <a:off x="6577098" y="3985882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F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2E9700F-5485-E191-A5A4-C0B6B58274FE}"/>
              </a:ext>
            </a:extLst>
          </p:cNvPr>
          <p:cNvSpPr txBox="1"/>
          <p:nvPr/>
        </p:nvSpPr>
        <p:spPr>
          <a:xfrm>
            <a:off x="7604628" y="3985882"/>
            <a:ext cx="340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G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C87D654-8D44-7DB5-BF34-4A12BB4E9051}"/>
              </a:ext>
            </a:extLst>
          </p:cNvPr>
          <p:cNvSpPr txBox="1"/>
          <p:nvPr/>
        </p:nvSpPr>
        <p:spPr>
          <a:xfrm>
            <a:off x="1459149" y="3972260"/>
            <a:ext cx="320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Z</a:t>
            </a:r>
          </a:p>
        </p:txBody>
      </p:sp>
    </p:spTree>
    <p:extLst>
      <p:ext uri="{BB962C8B-B14F-4D97-AF65-F5344CB8AC3E}">
        <p14:creationId xmlns:p14="http://schemas.microsoft.com/office/powerpoint/2010/main" val="2504720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7 -1.85185E-6 L 0.08112 0.00023 " pathEditMode="relative" rAng="0" ptsTypes="AA">
                                      <p:cBhvr>
                                        <p:cTn id="6" dur="1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4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500"/>
                            </p:stCondLst>
                            <p:childTnLst>
                              <p:par>
                                <p:cTn id="8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-1.85185E-6 L 0.08568 -1.85185E-6 " pathEditMode="relative" rAng="0" ptsTypes="AA">
                                      <p:cBhvr>
                                        <p:cTn id="9" dur="1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8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4.44444E-6 L 0.08268 0.00116 " pathEditMode="relative" rAng="0" ptsTypes="AA">
                                      <p:cBhvr>
                                        <p:cTn id="12" dur="1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28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500"/>
                            </p:stCondLst>
                            <p:childTnLst>
                              <p:par>
                                <p:cTn id="14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-4.44444E-6 L 0.08359 -4.44444E-6 " pathEditMode="relative" rAng="0" ptsTypes="AA">
                                      <p:cBhvr>
                                        <p:cTn id="15" dur="1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8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-4.44444E-6 L 0.08438 -4.44444E-6 " pathEditMode="relative" rAng="0" ptsTypes="AA">
                                      <p:cBhvr>
                                        <p:cTn id="18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1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7500"/>
                            </p:stCondLst>
                            <p:childTnLst>
                              <p:par>
                                <p:cTn id="20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-4.44444E-6 L 0.0845 -4.44444E-6 " pathEditMode="relative" rAng="0" ptsTypes="AA">
                                      <p:cBhvr>
                                        <p:cTn id="21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1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000"/>
                            </p:stCondLst>
                            <p:childTnLst>
                              <p:par>
                                <p:cTn id="23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44444E-6 L 0.08399 -3.33333E-6 " pathEditMode="relative" rAng="0" ptsTypes="AA">
                                      <p:cBhvr>
                                        <p:cTn id="24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19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D0F84A-4E66-E4AB-491E-09AF5E8B4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Linked Lists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513ABA-DFE9-9761-3E56-259E802A18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linked list is a chain of objects where each object holds a </a:t>
            </a:r>
            <a:r>
              <a:rPr lang="en-US" b="1" dirty="0"/>
              <a:t>value</a:t>
            </a:r>
            <a:r>
              <a:rPr lang="en-US" dirty="0"/>
              <a:t> and a </a:t>
            </a:r>
            <a:r>
              <a:rPr lang="en-US" b="1" dirty="0"/>
              <a:t>reference to the next link</a:t>
            </a:r>
            <a:r>
              <a:rPr lang="en-US" dirty="0"/>
              <a:t>. The list ends when the final reference is empty.</a:t>
            </a:r>
          </a:p>
          <a:p>
            <a:r>
              <a:rPr lang="en-US" dirty="0"/>
              <a:t>Let's add Z to this list: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Now let's add X after C</a:t>
            </a:r>
          </a:p>
          <a:p>
            <a:r>
              <a:rPr lang="en-US" dirty="0"/>
              <a:t>Linked lists require more space but provide faster insertion*.</a:t>
            </a:r>
          </a:p>
          <a:p>
            <a:pPr lvl="1"/>
            <a:r>
              <a:rPr lang="en-US" dirty="0"/>
              <a:t>* when we're already at the point of insertion.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956C88B6-3183-8CFF-E018-21CAAA505EE9}"/>
              </a:ext>
            </a:extLst>
          </p:cNvPr>
          <p:cNvGraphicFramePr>
            <a:graphicFrameLocks noGrp="1"/>
          </p:cNvGraphicFramePr>
          <p:nvPr/>
        </p:nvGraphicFramePr>
        <p:xfrm>
          <a:off x="2127251" y="3686175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A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46001B6-953E-0FE3-AD60-5A415A2FF051}"/>
              </a:ext>
            </a:extLst>
          </p:cNvPr>
          <p:cNvGraphicFramePr>
            <a:graphicFrameLocks noGrp="1"/>
          </p:cNvGraphicFramePr>
          <p:nvPr/>
        </p:nvGraphicFramePr>
        <p:xfrm>
          <a:off x="3770270" y="3686175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B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9EF2656C-7EC1-326D-5CC9-7107BDCF47E3}"/>
              </a:ext>
            </a:extLst>
          </p:cNvPr>
          <p:cNvGraphicFramePr>
            <a:graphicFrameLocks noGrp="1"/>
          </p:cNvGraphicFramePr>
          <p:nvPr/>
        </p:nvGraphicFramePr>
        <p:xfrm>
          <a:off x="5413289" y="3686175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C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7" name="Table 4">
            <a:extLst>
              <a:ext uri="{FF2B5EF4-FFF2-40B4-BE49-F238E27FC236}">
                <a16:creationId xmlns:a16="http://schemas.microsoft.com/office/drawing/2014/main" id="{8B402F29-40BD-903F-4D8B-140B69D4B1E5}"/>
              </a:ext>
            </a:extLst>
          </p:cNvPr>
          <p:cNvGraphicFramePr>
            <a:graphicFrameLocks noGrp="1"/>
          </p:cNvGraphicFramePr>
          <p:nvPr/>
        </p:nvGraphicFramePr>
        <p:xfrm>
          <a:off x="7056308" y="3686175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D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8" name="Table 4">
            <a:extLst>
              <a:ext uri="{FF2B5EF4-FFF2-40B4-BE49-F238E27FC236}">
                <a16:creationId xmlns:a16="http://schemas.microsoft.com/office/drawing/2014/main" id="{54E106F0-D2F2-AD7C-4F1D-4D69C33E18BC}"/>
              </a:ext>
            </a:extLst>
          </p:cNvPr>
          <p:cNvGraphicFramePr>
            <a:graphicFrameLocks noGrp="1"/>
          </p:cNvGraphicFramePr>
          <p:nvPr/>
        </p:nvGraphicFramePr>
        <p:xfrm>
          <a:off x="8699327" y="3686175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E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 ()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A2C3C5A6-F988-73A7-8360-73A5B33FB9C6}"/>
              </a:ext>
            </a:extLst>
          </p:cNvPr>
          <p:cNvGraphicFramePr>
            <a:graphicFrameLocks noGrp="1"/>
          </p:cNvGraphicFramePr>
          <p:nvPr/>
        </p:nvGraphicFramePr>
        <p:xfrm>
          <a:off x="484232" y="3686175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Z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10" name="Table 4">
            <a:extLst>
              <a:ext uri="{FF2B5EF4-FFF2-40B4-BE49-F238E27FC236}">
                <a16:creationId xmlns:a16="http://schemas.microsoft.com/office/drawing/2014/main" id="{31A7A611-54E1-DBE4-4CA1-C85F915B644D}"/>
              </a:ext>
            </a:extLst>
          </p:cNvPr>
          <p:cNvGraphicFramePr>
            <a:graphicFrameLocks noGrp="1"/>
          </p:cNvGraphicFramePr>
          <p:nvPr/>
        </p:nvGraphicFramePr>
        <p:xfrm>
          <a:off x="6520461" y="2687320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X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5478C4D-9A7E-9081-611A-6DCD64424EF6}"/>
              </a:ext>
            </a:extLst>
          </p:cNvPr>
          <p:cNvCxnSpPr>
            <a:endCxn id="4" idx="1"/>
          </p:cNvCxnSpPr>
          <p:nvPr/>
        </p:nvCxnSpPr>
        <p:spPr>
          <a:xfrm flipV="1">
            <a:off x="1323975" y="4057015"/>
            <a:ext cx="803276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1813C2D7-CCAD-DB15-7FDA-86315D9E83B0}"/>
              </a:ext>
            </a:extLst>
          </p:cNvPr>
          <p:cNvCxnSpPr>
            <a:cxnSpLocks/>
            <a:endCxn id="5" idx="1"/>
          </p:cNvCxnSpPr>
          <p:nvPr/>
        </p:nvCxnSpPr>
        <p:spPr>
          <a:xfrm flipV="1">
            <a:off x="2957686" y="4057015"/>
            <a:ext cx="812584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E506273F-7A00-02F8-BF1F-6A3457D634EA}"/>
              </a:ext>
            </a:extLst>
          </p:cNvPr>
          <p:cNvCxnSpPr>
            <a:cxnSpLocks/>
            <a:endCxn id="6" idx="1"/>
          </p:cNvCxnSpPr>
          <p:nvPr/>
        </p:nvCxnSpPr>
        <p:spPr>
          <a:xfrm flipV="1">
            <a:off x="4600705" y="4057015"/>
            <a:ext cx="812584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B75AAF24-DF8D-45AF-FF5D-B396EADA57CB}"/>
              </a:ext>
            </a:extLst>
          </p:cNvPr>
          <p:cNvCxnSpPr>
            <a:cxnSpLocks/>
            <a:endCxn id="7" idx="1"/>
          </p:cNvCxnSpPr>
          <p:nvPr/>
        </p:nvCxnSpPr>
        <p:spPr>
          <a:xfrm flipV="1">
            <a:off x="6253032" y="4057015"/>
            <a:ext cx="803276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63402AAD-76CE-D80A-0497-D4E33C3EF9F5}"/>
              </a:ext>
            </a:extLst>
          </p:cNvPr>
          <p:cNvCxnSpPr>
            <a:cxnSpLocks/>
            <a:endCxn id="8" idx="1"/>
          </p:cNvCxnSpPr>
          <p:nvPr/>
        </p:nvCxnSpPr>
        <p:spPr>
          <a:xfrm flipV="1">
            <a:off x="7896051" y="4057015"/>
            <a:ext cx="803276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6" name="Connector: Elbow 25">
            <a:extLst>
              <a:ext uri="{FF2B5EF4-FFF2-40B4-BE49-F238E27FC236}">
                <a16:creationId xmlns:a16="http://schemas.microsoft.com/office/drawing/2014/main" id="{58D64009-C4CB-8F8A-97BB-B22C3BD2EC94}"/>
              </a:ext>
            </a:extLst>
          </p:cNvPr>
          <p:cNvCxnSpPr>
            <a:cxnSpLocks/>
            <a:endCxn id="10" idx="1"/>
          </p:cNvCxnSpPr>
          <p:nvPr/>
        </p:nvCxnSpPr>
        <p:spPr>
          <a:xfrm rot="5400000" flipH="1" flipV="1">
            <a:off x="6139352" y="3171715"/>
            <a:ext cx="494664" cy="267554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0" name="Connector: Elbow 29">
            <a:extLst>
              <a:ext uri="{FF2B5EF4-FFF2-40B4-BE49-F238E27FC236}">
                <a16:creationId xmlns:a16="http://schemas.microsoft.com/office/drawing/2014/main" id="{3FEC7650-CCC0-FFD6-E07E-F3131B3C24F3}"/>
              </a:ext>
            </a:extLst>
          </p:cNvPr>
          <p:cNvCxnSpPr>
            <a:endCxn id="7" idx="1"/>
          </p:cNvCxnSpPr>
          <p:nvPr/>
        </p:nvCxnSpPr>
        <p:spPr>
          <a:xfrm rot="5400000">
            <a:off x="6829549" y="3484310"/>
            <a:ext cx="799465" cy="345945"/>
          </a:xfrm>
          <a:prstGeom prst="bentConnector4">
            <a:avLst>
              <a:gd name="adj1" fmla="val 39913"/>
              <a:gd name="adj2" fmla="val 166080"/>
            </a:avLst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7" name="Connector: Elbow 36">
            <a:extLst>
              <a:ext uri="{FF2B5EF4-FFF2-40B4-BE49-F238E27FC236}">
                <a16:creationId xmlns:a16="http://schemas.microsoft.com/office/drawing/2014/main" id="{68890308-B995-2669-F5EF-85AFB6D38DE1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6106189" y="3709193"/>
            <a:ext cx="695325" cy="401640"/>
          </a:xfrm>
          <a:prstGeom prst="bentConnector3">
            <a:avLst>
              <a:gd name="adj1" fmla="val 342"/>
            </a:avLst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5B84DDC7-0E8F-230A-99AA-FAE2160A273F}"/>
              </a:ext>
            </a:extLst>
          </p:cNvPr>
          <p:cNvCxnSpPr>
            <a:cxnSpLocks/>
          </p:cNvCxnSpPr>
          <p:nvPr/>
        </p:nvCxnSpPr>
        <p:spPr>
          <a:xfrm flipH="1">
            <a:off x="6253030" y="3562350"/>
            <a:ext cx="401642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2602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AD50C-5142-5D57-FADA-4D0A010E6F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Link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BD706F-77B2-D4DE-C3CF-DD9545E7C6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968685"/>
            <a:ext cx="8596668" cy="2072677"/>
          </a:xfrm>
        </p:spPr>
        <p:txBody>
          <a:bodyPr/>
          <a:lstStyle/>
          <a:p>
            <a:r>
              <a:rPr lang="en-US" dirty="0"/>
              <a:t>How would we use that?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20679F-D246-EBB1-C9D9-15D3F300C88F}"/>
              </a:ext>
            </a:extLst>
          </p:cNvPr>
          <p:cNvSpPr txBox="1"/>
          <p:nvPr/>
        </p:nvSpPr>
        <p:spPr>
          <a:xfrm>
            <a:off x="1000542" y="1930400"/>
            <a:ext cx="8273460" cy="1938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Link: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empty = ()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init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__(self, first, rest=empty):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self.first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first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self.rest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rest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0324996-5FAD-1F8C-E328-A6F183094F6E}"/>
              </a:ext>
            </a:extLst>
          </p:cNvPr>
          <p:cNvSpPr txBox="1"/>
          <p:nvPr/>
        </p:nvSpPr>
        <p:spPr>
          <a:xfrm>
            <a:off x="1000542" y="4420346"/>
            <a:ext cx="827346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ll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Link("A", Link("B", Link("C")))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0C154460-92B3-C0B9-FD9A-46E57CA16F78}"/>
              </a:ext>
            </a:extLst>
          </p:cNvPr>
          <p:cNvGrpSpPr/>
          <p:nvPr/>
        </p:nvGrpSpPr>
        <p:grpSpPr>
          <a:xfrm>
            <a:off x="1000542" y="4955376"/>
            <a:ext cx="2878386" cy="680936"/>
            <a:chOff x="797434" y="5567464"/>
            <a:chExt cx="2878386" cy="680936"/>
          </a:xfrm>
        </p:grpSpPr>
        <p:pic>
          <p:nvPicPr>
            <p:cNvPr id="7" name="Picture 6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ECE0766A-54AB-4E10-D9EC-8F9F8CC88C8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0BAEA184-74A0-A8A2-C794-7B397382E6A5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  <a:hlinkClick r:id="rId3"/>
                </a:rPr>
                <a:t>View in PythonTutor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50354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0FCEE-4826-7A8C-241C-6F5917CA9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fancier LinkedList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7EFD8A-0DD0-C362-B69B-B19F862E05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0966F0-5D24-FFA0-3F17-E0874CAFC02F}"/>
              </a:ext>
            </a:extLst>
          </p:cNvPr>
          <p:cNvSpPr txBox="1"/>
          <p:nvPr/>
        </p:nvSpPr>
        <p:spPr>
          <a:xfrm>
            <a:off x="1000542" y="1930400"/>
            <a:ext cx="8273460" cy="48320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Link: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"""A linked list."""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empty = ()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init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__(self, first, rest=empty):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assert rest is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Link.empty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or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isinstance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(rest, Link)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self.first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first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self.rest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rest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repr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if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self.rest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rest_repr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', ' +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repr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self.rest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rest_repr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''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'Link(' +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repr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self.first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 +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rest_repr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 ')'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__str__(self):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string = '&lt;'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while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self.rest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is not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Link.empty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string += str(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self.first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 + ' 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self =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self.rest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string + str(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self.first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 + '&gt;'</a:t>
            </a:r>
          </a:p>
        </p:txBody>
      </p:sp>
    </p:spTree>
    <p:extLst>
      <p:ext uri="{BB962C8B-B14F-4D97-AF65-F5344CB8AC3E}">
        <p14:creationId xmlns:p14="http://schemas.microsoft.com/office/powerpoint/2010/main" val="19054380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4754A-0270-2D60-AE85-2B3759021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02858B-B10C-9052-8E5D-6862EBF85C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3825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81B2122-DA4B-D8E1-28CD-720337FC4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linked lists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3C8A4C-2BFB-780B-DC31-7C44BAD1C3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953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CA10B5-FC58-AB57-F0CD-7EF91B19E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range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14BF5F-93DB-35AB-D585-484D5E8F56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Similar to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[x for x in range(3, 6)]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6A9FDFF-B7D6-0B11-507C-A52E5C694C5D}"/>
              </a:ext>
            </a:extLst>
          </p:cNvPr>
          <p:cNvSpPr txBox="1"/>
          <p:nvPr/>
        </p:nvSpPr>
        <p:spPr>
          <a:xfrm>
            <a:off x="1000542" y="2316900"/>
            <a:ext cx="8273460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range_link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(start, end):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 a Link containing consecutive integers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from start to end, not including end.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range_link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(3, 6)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Link(3, Link(4, Link(5)))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start &gt;= end: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Link.empty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Link(start,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range_link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(start + 1, end))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99B176D-007E-D964-DBD9-6A7F1715961A}"/>
              </a:ext>
            </a:extLst>
          </p:cNvPr>
          <p:cNvGrpSpPr/>
          <p:nvPr/>
        </p:nvGrpSpPr>
        <p:grpSpPr>
          <a:xfrm>
            <a:off x="1000542" y="5360427"/>
            <a:ext cx="2878386" cy="680936"/>
            <a:chOff x="797434" y="5567464"/>
            <a:chExt cx="2878386" cy="680936"/>
          </a:xfrm>
        </p:grpSpPr>
        <p:pic>
          <p:nvPicPr>
            <p:cNvPr id="6" name="Picture 5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76EB8E3D-6B9A-A921-9614-F43EC077F14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77618468-3B41-460E-6E85-A762624E0841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  <a:hlinkClick r:id="rId3"/>
                </a:rPr>
                <a:t>View in PythonTutor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89617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6ADBF-2427-9D67-89D1-815D4DB51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Mapping a linked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5FDD3-DAB5-3985-06EA-A0ACFC49E2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Similar to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[f(x) for x in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7598B6-9C3B-1469-EA8D-E150FECD99E7}"/>
              </a:ext>
            </a:extLst>
          </p:cNvPr>
          <p:cNvSpPr txBox="1"/>
          <p:nvPr/>
        </p:nvSpPr>
        <p:spPr>
          <a:xfrm>
            <a:off x="1000542" y="2326327"/>
            <a:ext cx="8273460" cy="22467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map_link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(f,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ll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 a Link that contains f(x) for each x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in Link LL.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square = lambda x: x * x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map_link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(square,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range_link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(3, 6))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Link(9, Link(16, Link(25)))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42365677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6ADBF-2427-9D67-89D1-815D4DB51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Mapping a linked list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5FDD3-DAB5-3985-06EA-A0ACFC49E2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Similar to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[f(x) for x in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7598B6-9C3B-1469-EA8D-E150FECD99E7}"/>
              </a:ext>
            </a:extLst>
          </p:cNvPr>
          <p:cNvSpPr txBox="1"/>
          <p:nvPr/>
        </p:nvSpPr>
        <p:spPr>
          <a:xfrm>
            <a:off x="1000542" y="2326327"/>
            <a:ext cx="8273460" cy="31700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map_link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(f,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ll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 a Link that contains f(x) for each x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in Link LL.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square = lambda x: x * x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map_link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(square,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range_link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(3, 6))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Link(9, Link(16, Link(25)))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ll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is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Link.empty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Link.empty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Link(f(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ll.first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),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map_link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(f,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ll.rest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))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72989C25-774C-B762-D68C-8B9F23FF3C07}"/>
              </a:ext>
            </a:extLst>
          </p:cNvPr>
          <p:cNvGrpSpPr/>
          <p:nvPr/>
        </p:nvGrpSpPr>
        <p:grpSpPr>
          <a:xfrm>
            <a:off x="1000542" y="5700895"/>
            <a:ext cx="2878386" cy="680936"/>
            <a:chOff x="797434" y="5567464"/>
            <a:chExt cx="2878386" cy="680936"/>
          </a:xfrm>
        </p:grpSpPr>
        <p:pic>
          <p:nvPicPr>
            <p:cNvPr id="7" name="Picture 6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A5E4B054-C818-52B4-3833-B9F3C263E71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F24294F2-2F12-DD53-7868-C1EF5A24352B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  <a:hlinkClick r:id="rId3"/>
                </a:rPr>
                <a:t>View in PythonTutor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89029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64604CD-C2F9-7B43-A47F-6B3876EB0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Recursion Exercises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21C016-A0BA-ABB7-E89E-2CB2058B94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9637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C4BE5-F37B-A0D6-D9EB-CBBF97B8F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Filtering a linked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84F25F-7E47-DE79-9ABA-AB1B8BD971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Similar to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[x for x in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if f(x)]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EBA72E-BB02-9C02-692C-53AB19067E22}"/>
              </a:ext>
            </a:extLst>
          </p:cNvPr>
          <p:cNvSpPr txBox="1"/>
          <p:nvPr/>
        </p:nvSpPr>
        <p:spPr>
          <a:xfrm>
            <a:off x="1000541" y="2335754"/>
            <a:ext cx="8671359" cy="25545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filter_link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(f,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ll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 a Link that contains only the elements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x of Link LL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for which f(x) is a true value.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is_odd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lambda x: x % 2 ==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filter_link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is_odd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range_link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(3, 6))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Link(3, Link(5))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39505855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C4BE5-F37B-A0D6-D9EB-CBBF97B8F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Filtering a linked list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84F25F-7E47-DE79-9ABA-AB1B8BD971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Similar to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[x for x in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if f(x)]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EBA72E-BB02-9C02-692C-53AB19067E22}"/>
              </a:ext>
            </a:extLst>
          </p:cNvPr>
          <p:cNvSpPr txBox="1"/>
          <p:nvPr/>
        </p:nvSpPr>
        <p:spPr>
          <a:xfrm>
            <a:off x="1000541" y="2335754"/>
            <a:ext cx="8671359" cy="40934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filter_link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(f,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ll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 a Link that contains only the elements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x of Link LL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for which f(x) is a true value.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is_odd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lambda x: x % 2 ==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filter_link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is_odd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range_link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(3, 6))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Link(3, Link(5))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ll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is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Link.empty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Link.empty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elif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f(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ll.first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Link(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ll.first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filter_link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(f,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ll.rest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filter_link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(f,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ll.rest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2003F57-F813-068F-6977-52A122E940DB}"/>
              </a:ext>
            </a:extLst>
          </p:cNvPr>
          <p:cNvGrpSpPr/>
          <p:nvPr/>
        </p:nvGrpSpPr>
        <p:grpSpPr>
          <a:xfrm>
            <a:off x="6793514" y="1654818"/>
            <a:ext cx="2878386" cy="680936"/>
            <a:chOff x="797434" y="5567464"/>
            <a:chExt cx="2878386" cy="680936"/>
          </a:xfrm>
        </p:grpSpPr>
        <p:pic>
          <p:nvPicPr>
            <p:cNvPr id="6" name="Picture 5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DCDF74FF-ED18-59BB-F7DA-7500AA9B834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C0659B95-D0A9-0B0A-D078-BB7C1046729F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  <a:hlinkClick r:id="rId3"/>
                </a:rPr>
                <a:t>View in PythonTutor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50309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EF828-DFD3-35B2-2218-DB559097E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7BF7C9-26AB-3CB8-AB51-6C73E73B66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4630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642C9FE-F07E-5A1C-DA58-8EB9F8018C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Mutating Linked Lists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8A6998-2A1D-7502-B88F-FF6A3D409C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0610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4B17A5F-6A16-06C2-207F-F4111EC9A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Linked lists can change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5FF1517-6947-9BE7-8442-5C043C6D20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Attribute assignments can change </a:t>
            </a:r>
            <a:r>
              <a:rPr lang="en-US" i="1" dirty="0"/>
              <a:t>first</a:t>
            </a:r>
            <a:r>
              <a:rPr lang="en-US" dirty="0"/>
              <a:t> and </a:t>
            </a:r>
            <a:r>
              <a:rPr lang="en-US" i="1" dirty="0"/>
              <a:t>rest</a:t>
            </a:r>
            <a:r>
              <a:rPr lang="en-US" dirty="0"/>
              <a:t> attributes of a Link.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F271DA6-5BC9-A54A-7CCC-EFA1AD48F4F7}"/>
              </a:ext>
            </a:extLst>
          </p:cNvPr>
          <p:cNvSpPr txBox="1"/>
          <p:nvPr/>
        </p:nvSpPr>
        <p:spPr>
          <a:xfrm>
            <a:off x="1000541" y="2335754"/>
            <a:ext cx="8671359" cy="13234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 = Link("A", Link("B", Link("C")))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s.first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"Hi"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s.rest.first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"Hola"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s.rest.rest.first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"Oi"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0FDFF37-C60D-33C0-9C8C-B96C0F1570E0}"/>
              </a:ext>
            </a:extLst>
          </p:cNvPr>
          <p:cNvGrpSpPr/>
          <p:nvPr/>
        </p:nvGrpSpPr>
        <p:grpSpPr>
          <a:xfrm>
            <a:off x="1000541" y="3828874"/>
            <a:ext cx="2878386" cy="680936"/>
            <a:chOff x="797434" y="5567464"/>
            <a:chExt cx="2878386" cy="680936"/>
          </a:xfrm>
        </p:grpSpPr>
        <p:pic>
          <p:nvPicPr>
            <p:cNvPr id="8" name="Picture 7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6736DC7B-35B0-430B-831E-3202B268BC7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56E8B45-51ED-E20C-D40A-93731BFFC84F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  <a:hlinkClick r:id="rId3"/>
                </a:rPr>
                <a:t>View in PythonTutor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78388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030F9-5649-5545-FE0E-122278E83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Beware infinite lists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1B52FD-C851-B2A3-8FB2-8AD21AD003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rest of a linked list can contain the linked list as a sub-list.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F478DB-2CA6-746C-E78B-E487A19222CC}"/>
              </a:ext>
            </a:extLst>
          </p:cNvPr>
          <p:cNvSpPr txBox="1"/>
          <p:nvPr/>
        </p:nvSpPr>
        <p:spPr>
          <a:xfrm>
            <a:off x="1000541" y="2335754"/>
            <a:ext cx="8671359" cy="10156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 = Link("A", Link("B", Link("C")))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 = s.rest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t.rest = s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37F4EFF-5964-97F2-305F-39C5F46C590E}"/>
              </a:ext>
            </a:extLst>
          </p:cNvPr>
          <p:cNvSpPr txBox="1"/>
          <p:nvPr/>
        </p:nvSpPr>
        <p:spPr>
          <a:xfrm>
            <a:off x="1000541" y="3506584"/>
            <a:ext cx="8671359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s.first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BA934DC-8B9E-C588-9F84-0F54BE5F893F}"/>
              </a:ext>
            </a:extLst>
          </p:cNvPr>
          <p:cNvSpPr txBox="1"/>
          <p:nvPr/>
        </p:nvSpPr>
        <p:spPr>
          <a:xfrm>
            <a:off x="1000540" y="4061861"/>
            <a:ext cx="8671359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s.rest.rest.rest.rest.rest.first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3BFE9F0-658D-24BF-F892-38380B04DF76}"/>
              </a:ext>
            </a:extLst>
          </p:cNvPr>
          <p:cNvSpPr txBox="1"/>
          <p:nvPr/>
        </p:nvSpPr>
        <p:spPr>
          <a:xfrm>
            <a:off x="6096000" y="3506584"/>
            <a:ext cx="1052932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'A'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1D74332-E838-7513-3656-0B340E1E5005}"/>
              </a:ext>
            </a:extLst>
          </p:cNvPr>
          <p:cNvSpPr txBox="1"/>
          <p:nvPr/>
        </p:nvSpPr>
        <p:spPr>
          <a:xfrm>
            <a:off x="6096000" y="4061861"/>
            <a:ext cx="1052932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'B'</a:t>
            </a:r>
          </a:p>
        </p:txBody>
      </p:sp>
    </p:spTree>
    <p:extLst>
      <p:ext uri="{BB962C8B-B14F-4D97-AF65-F5344CB8AC3E}">
        <p14:creationId xmlns:p14="http://schemas.microsoft.com/office/powerpoint/2010/main" val="3024887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0D396-95CB-66F9-690A-2B56706A5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Adding to front of linked list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3AA55A9-F299-4F4A-7497-BBCCD8E5D7EE}"/>
              </a:ext>
            </a:extLst>
          </p:cNvPr>
          <p:cNvGraphicFramePr>
            <a:graphicFrameLocks noGrp="1"/>
          </p:cNvGraphicFramePr>
          <p:nvPr/>
        </p:nvGraphicFramePr>
        <p:xfrm>
          <a:off x="2320353" y="1930400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A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FD52B20-4A27-1B16-79AC-995407EDFB83}"/>
              </a:ext>
            </a:extLst>
          </p:cNvPr>
          <p:cNvGraphicFramePr>
            <a:graphicFrameLocks noGrp="1"/>
          </p:cNvGraphicFramePr>
          <p:nvPr/>
        </p:nvGraphicFramePr>
        <p:xfrm>
          <a:off x="3963372" y="1930400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B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825F385F-874B-3FC1-D2FA-E5A7953802C3}"/>
              </a:ext>
            </a:extLst>
          </p:cNvPr>
          <p:cNvGraphicFramePr>
            <a:graphicFrameLocks noGrp="1"/>
          </p:cNvGraphicFramePr>
          <p:nvPr/>
        </p:nvGraphicFramePr>
        <p:xfrm>
          <a:off x="5606391" y="1930400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C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7" name="Table 4">
            <a:extLst>
              <a:ext uri="{FF2B5EF4-FFF2-40B4-BE49-F238E27FC236}">
                <a16:creationId xmlns:a16="http://schemas.microsoft.com/office/drawing/2014/main" id="{5A6071B2-1E86-FD87-70CB-409958F23D36}"/>
              </a:ext>
            </a:extLst>
          </p:cNvPr>
          <p:cNvGraphicFramePr>
            <a:graphicFrameLocks noGrp="1"/>
          </p:cNvGraphicFramePr>
          <p:nvPr/>
        </p:nvGraphicFramePr>
        <p:xfrm>
          <a:off x="7249410" y="1930400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D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8" name="Table 4">
            <a:extLst>
              <a:ext uri="{FF2B5EF4-FFF2-40B4-BE49-F238E27FC236}">
                <a16:creationId xmlns:a16="http://schemas.microsoft.com/office/drawing/2014/main" id="{04FA0F68-8B4B-216F-528B-C9E282252160}"/>
              </a:ext>
            </a:extLst>
          </p:cNvPr>
          <p:cNvGraphicFramePr>
            <a:graphicFrameLocks noGrp="1"/>
          </p:cNvGraphicFramePr>
          <p:nvPr/>
        </p:nvGraphicFramePr>
        <p:xfrm>
          <a:off x="8892429" y="1930400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E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 ()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31DD4290-787B-9828-4FCA-BB27927A58C7}"/>
              </a:ext>
            </a:extLst>
          </p:cNvPr>
          <p:cNvGraphicFramePr>
            <a:graphicFrameLocks noGrp="1"/>
          </p:cNvGraphicFramePr>
          <p:nvPr/>
        </p:nvGraphicFramePr>
        <p:xfrm>
          <a:off x="677334" y="1930400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Z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190F033-D059-763B-4E22-082B90E5B3FB}"/>
              </a:ext>
            </a:extLst>
          </p:cNvPr>
          <p:cNvCxnSpPr>
            <a:endCxn id="4" idx="1"/>
          </p:cNvCxnSpPr>
          <p:nvPr/>
        </p:nvCxnSpPr>
        <p:spPr>
          <a:xfrm flipV="1">
            <a:off x="1517077" y="2301240"/>
            <a:ext cx="803276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A7D6700-71A5-4DCB-F513-42AF4F6820EC}"/>
              </a:ext>
            </a:extLst>
          </p:cNvPr>
          <p:cNvCxnSpPr>
            <a:cxnSpLocks/>
            <a:endCxn id="5" idx="1"/>
          </p:cNvCxnSpPr>
          <p:nvPr/>
        </p:nvCxnSpPr>
        <p:spPr>
          <a:xfrm flipV="1">
            <a:off x="3150788" y="2301240"/>
            <a:ext cx="812584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0589D1D-442A-DA58-40B0-502BCE20012D}"/>
              </a:ext>
            </a:extLst>
          </p:cNvPr>
          <p:cNvCxnSpPr>
            <a:cxnSpLocks/>
            <a:endCxn id="6" idx="1"/>
          </p:cNvCxnSpPr>
          <p:nvPr/>
        </p:nvCxnSpPr>
        <p:spPr>
          <a:xfrm flipV="1">
            <a:off x="4793807" y="2301240"/>
            <a:ext cx="812584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F594C23-0116-C723-43B8-0D7E40058183}"/>
              </a:ext>
            </a:extLst>
          </p:cNvPr>
          <p:cNvCxnSpPr>
            <a:cxnSpLocks/>
            <a:endCxn id="7" idx="1"/>
          </p:cNvCxnSpPr>
          <p:nvPr/>
        </p:nvCxnSpPr>
        <p:spPr>
          <a:xfrm flipV="1">
            <a:off x="6446134" y="2301240"/>
            <a:ext cx="803276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653575A-1C2F-0A9D-A66F-C65D77B94CF0}"/>
              </a:ext>
            </a:extLst>
          </p:cNvPr>
          <p:cNvCxnSpPr>
            <a:cxnSpLocks/>
            <a:endCxn id="8" idx="1"/>
          </p:cNvCxnSpPr>
          <p:nvPr/>
        </p:nvCxnSpPr>
        <p:spPr>
          <a:xfrm flipV="1">
            <a:off x="8089153" y="2301240"/>
            <a:ext cx="803276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C3DEDFE2-0719-7D77-F705-BD35B90C5C57}"/>
              </a:ext>
            </a:extLst>
          </p:cNvPr>
          <p:cNvSpPr txBox="1"/>
          <p:nvPr/>
        </p:nvSpPr>
        <p:spPr>
          <a:xfrm>
            <a:off x="1094809" y="2872739"/>
            <a:ext cx="8179193" cy="25545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insert_front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linked_list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new_val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"""Inserts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new_val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in front of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linked_list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returning new linked list.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ll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Link(1, Link(3, Link(5)))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insert_front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ll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0)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Link(0, Link(1, Link(3, Link(5))))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519782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7A1C0-8399-2D93-D533-B368DCA1D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Adding to front of linked list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09770C-ABED-0F13-3C3E-BBE51F9195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8787A2E-94E2-F4D0-8C22-3F83AB7C080D}"/>
              </a:ext>
            </a:extLst>
          </p:cNvPr>
          <p:cNvSpPr txBox="1"/>
          <p:nvPr/>
        </p:nvSpPr>
        <p:spPr>
          <a:xfrm>
            <a:off x="1094809" y="1930400"/>
            <a:ext cx="8179193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insert_front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linked_list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new_val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"""Inserts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new_val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in front of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linked_list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returning new linked list.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ll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Link(1, Link(3, Link(5)))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insert_front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ll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0)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Link(0, Link(1, Link(3, Link(5))))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Link(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new_val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linked_list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7838159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DE7DF6-4DCF-68C2-F4F3-29C1209E8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Adding to an ordered linked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DCAC9-19E4-B627-F7E3-433EEE9CF4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81898AE-F247-9868-E42D-20E5DD567778}"/>
              </a:ext>
            </a:extLst>
          </p:cNvPr>
          <p:cNvGraphicFramePr>
            <a:graphicFrameLocks noGrp="1"/>
          </p:cNvGraphicFramePr>
          <p:nvPr/>
        </p:nvGraphicFramePr>
        <p:xfrm>
          <a:off x="1552576" y="2281581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1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E4AB078-B0E5-69D0-9BA9-F39CDC91D659}"/>
              </a:ext>
            </a:extLst>
          </p:cNvPr>
          <p:cNvGraphicFramePr>
            <a:graphicFrameLocks noGrp="1"/>
          </p:cNvGraphicFramePr>
          <p:nvPr/>
        </p:nvGraphicFramePr>
        <p:xfrm>
          <a:off x="3195595" y="2281581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3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0B616155-8E45-C713-12FB-64F27CFBE37F}"/>
              </a:ext>
            </a:extLst>
          </p:cNvPr>
          <p:cNvGraphicFramePr>
            <a:graphicFrameLocks noGrp="1"/>
          </p:cNvGraphicFramePr>
          <p:nvPr/>
        </p:nvGraphicFramePr>
        <p:xfrm>
          <a:off x="4838614" y="2281581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5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7" name="Table 4">
            <a:extLst>
              <a:ext uri="{FF2B5EF4-FFF2-40B4-BE49-F238E27FC236}">
                <a16:creationId xmlns:a16="http://schemas.microsoft.com/office/drawing/2014/main" id="{8DA09783-4882-4116-F36E-49F866EFA3D5}"/>
              </a:ext>
            </a:extLst>
          </p:cNvPr>
          <p:cNvGraphicFramePr>
            <a:graphicFrameLocks noGrp="1"/>
          </p:cNvGraphicFramePr>
          <p:nvPr/>
        </p:nvGraphicFramePr>
        <p:xfrm>
          <a:off x="6481633" y="2281581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7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8" name="Table 4">
            <a:extLst>
              <a:ext uri="{FF2B5EF4-FFF2-40B4-BE49-F238E27FC236}">
                <a16:creationId xmlns:a16="http://schemas.microsoft.com/office/drawing/2014/main" id="{4FD5F059-5C8F-8FA7-6C89-628BF0B38AE3}"/>
              </a:ext>
            </a:extLst>
          </p:cNvPr>
          <p:cNvGraphicFramePr>
            <a:graphicFrameLocks noGrp="1"/>
          </p:cNvGraphicFramePr>
          <p:nvPr/>
        </p:nvGraphicFramePr>
        <p:xfrm>
          <a:off x="8124652" y="2281581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9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 ()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09B507BC-7E86-A17B-3475-79F55F806149}"/>
              </a:ext>
            </a:extLst>
          </p:cNvPr>
          <p:cNvGraphicFramePr>
            <a:graphicFrameLocks noGrp="1"/>
          </p:cNvGraphicFramePr>
          <p:nvPr/>
        </p:nvGraphicFramePr>
        <p:xfrm>
          <a:off x="5945786" y="1282726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6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42AC907-2097-6D7D-4104-DD2BF32F4CB1}"/>
              </a:ext>
            </a:extLst>
          </p:cNvPr>
          <p:cNvCxnSpPr>
            <a:cxnSpLocks/>
            <a:endCxn id="5" idx="1"/>
          </p:cNvCxnSpPr>
          <p:nvPr/>
        </p:nvCxnSpPr>
        <p:spPr>
          <a:xfrm flipV="1">
            <a:off x="2383011" y="2652421"/>
            <a:ext cx="812584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4C5443C-B7EC-33E9-A139-1A3ADCCDCD04}"/>
              </a:ext>
            </a:extLst>
          </p:cNvPr>
          <p:cNvCxnSpPr>
            <a:cxnSpLocks/>
            <a:endCxn id="6" idx="1"/>
          </p:cNvCxnSpPr>
          <p:nvPr/>
        </p:nvCxnSpPr>
        <p:spPr>
          <a:xfrm flipV="1">
            <a:off x="4026030" y="2652421"/>
            <a:ext cx="812584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EDB3551D-49D3-C131-80C5-A64DB2F778E0}"/>
              </a:ext>
            </a:extLst>
          </p:cNvPr>
          <p:cNvCxnSpPr>
            <a:cxnSpLocks/>
            <a:endCxn id="7" idx="1"/>
          </p:cNvCxnSpPr>
          <p:nvPr/>
        </p:nvCxnSpPr>
        <p:spPr>
          <a:xfrm flipV="1">
            <a:off x="5678357" y="2652421"/>
            <a:ext cx="803276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E4162984-EDC6-7B15-FD9C-C9DCFF6E148D}"/>
              </a:ext>
            </a:extLst>
          </p:cNvPr>
          <p:cNvCxnSpPr>
            <a:cxnSpLocks/>
            <a:endCxn id="8" idx="1"/>
          </p:cNvCxnSpPr>
          <p:nvPr/>
        </p:nvCxnSpPr>
        <p:spPr>
          <a:xfrm flipV="1">
            <a:off x="7321376" y="2652421"/>
            <a:ext cx="803276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" name="Connector: Elbow 13">
            <a:extLst>
              <a:ext uri="{FF2B5EF4-FFF2-40B4-BE49-F238E27FC236}">
                <a16:creationId xmlns:a16="http://schemas.microsoft.com/office/drawing/2014/main" id="{9888E08A-6949-B307-BDF8-FB5D66E4762B}"/>
              </a:ext>
            </a:extLst>
          </p:cNvPr>
          <p:cNvCxnSpPr>
            <a:cxnSpLocks/>
            <a:endCxn id="9" idx="1"/>
          </p:cNvCxnSpPr>
          <p:nvPr/>
        </p:nvCxnSpPr>
        <p:spPr>
          <a:xfrm rot="5400000" flipH="1" flipV="1">
            <a:off x="5564677" y="1767121"/>
            <a:ext cx="494664" cy="267554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" name="Connector: Elbow 14">
            <a:extLst>
              <a:ext uri="{FF2B5EF4-FFF2-40B4-BE49-F238E27FC236}">
                <a16:creationId xmlns:a16="http://schemas.microsoft.com/office/drawing/2014/main" id="{5E101B70-D6F8-BB08-2242-F15D28E9792F}"/>
              </a:ext>
            </a:extLst>
          </p:cNvPr>
          <p:cNvCxnSpPr>
            <a:endCxn id="7" idx="1"/>
          </p:cNvCxnSpPr>
          <p:nvPr/>
        </p:nvCxnSpPr>
        <p:spPr>
          <a:xfrm rot="5400000">
            <a:off x="6254874" y="2079716"/>
            <a:ext cx="799465" cy="345945"/>
          </a:xfrm>
          <a:prstGeom prst="bentConnector4">
            <a:avLst>
              <a:gd name="adj1" fmla="val 39913"/>
              <a:gd name="adj2" fmla="val 166080"/>
            </a:avLst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6" name="Connector: Elbow 15">
            <a:extLst>
              <a:ext uri="{FF2B5EF4-FFF2-40B4-BE49-F238E27FC236}">
                <a16:creationId xmlns:a16="http://schemas.microsoft.com/office/drawing/2014/main" id="{334207A0-5CAB-8003-494E-DAB240DB7D36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5531514" y="2304599"/>
            <a:ext cx="695325" cy="401640"/>
          </a:xfrm>
          <a:prstGeom prst="bentConnector3">
            <a:avLst>
              <a:gd name="adj1" fmla="val 342"/>
            </a:avLst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77E0697-6637-0B02-A151-987CC6F667CA}"/>
              </a:ext>
            </a:extLst>
          </p:cNvPr>
          <p:cNvCxnSpPr>
            <a:cxnSpLocks/>
          </p:cNvCxnSpPr>
          <p:nvPr/>
        </p:nvCxnSpPr>
        <p:spPr>
          <a:xfrm flipH="1">
            <a:off x="5678355" y="2157756"/>
            <a:ext cx="401642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513DA667-C007-2158-B0D4-E4FE35D06846}"/>
              </a:ext>
            </a:extLst>
          </p:cNvPr>
          <p:cNvSpPr txBox="1"/>
          <p:nvPr/>
        </p:nvSpPr>
        <p:spPr>
          <a:xfrm>
            <a:off x="1094809" y="3179041"/>
            <a:ext cx="8179193" cy="36471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add(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ordered_list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new_val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"""Add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new_val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to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ordered_list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returning modified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ordered_list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s = Link(1, Link(3, Link(5)))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add(s, 0)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Link(0, Link(1, Link(3, Link(5))))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add(s, 3)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Link(0, Link(1, Link(3, Link(5))))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add(s, 4)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Link(0, Link(1, Link(3, Link(4, Link(5)))))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add(s, 6)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Link(0, Link(1, Link(3, Link(4, Link(5, Link(6))))))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new_val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&lt;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ordered_list.first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elif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new_val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&gt;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ordered_list.first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and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ordered_list.rest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is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Link.empty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elif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new_val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&gt;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ordered_list.first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ordered_list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807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DE7DF6-4DCF-68C2-F4F3-29C1209E8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Adding to an ordered linked list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DCAC9-19E4-B627-F7E3-433EEE9CF4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13DA667-C007-2158-B0D4-E4FE35D06846}"/>
              </a:ext>
            </a:extLst>
          </p:cNvPr>
          <p:cNvSpPr txBox="1"/>
          <p:nvPr/>
        </p:nvSpPr>
        <p:spPr>
          <a:xfrm>
            <a:off x="1094809" y="1930400"/>
            <a:ext cx="8179193" cy="46166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add(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ordered_list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new_val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"""Add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new_val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to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ordered_list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returning modified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ordered_list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s = Link(1, Link(3, Link(5)))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add(s, 0)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Link(0, Link(1, Link(3, Link(5))))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add(s, 3)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Link(0, Link(1, Link(3, Link(5))))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add(s, 4)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Link(0, Link(1, Link(3, Link(4, Link(5)))))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add(s, 6)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Link(0, Link(1, Link(3, Link(4, Link(5, Link(6))))))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new_val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&lt;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ordered_list.first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original_first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ordered_list.first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ordered_list.first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new_val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ordered_list.rest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Link(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original_first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ordered_list.rest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elif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new_val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&gt;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ordered_list.first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and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ordered_list.rest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is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Link.empty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ordered_list.rest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Link(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new_val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elif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new_val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&gt;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ordered_list.first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add(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ordered_list.rest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new_val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ordered_list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09687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494BA-F4FD-3B43-2990-2F35CDE11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Recursively reversing a string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D3C07E-CFD2-BDBC-252D-4E73D370C7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869392"/>
            <a:ext cx="8596668" cy="2171970"/>
          </a:xfrm>
        </p:spPr>
        <p:txBody>
          <a:bodyPr/>
          <a:lstStyle/>
          <a:p>
            <a:r>
              <a:rPr lang="en-US" dirty="0"/>
              <a:t>Breaking it down into subproblems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EBBEAB9-BB51-DF10-3A6F-A725A5C2BAC1}"/>
              </a:ext>
            </a:extLst>
          </p:cNvPr>
          <p:cNvSpPr txBox="1"/>
          <p:nvPr/>
        </p:nvSpPr>
        <p:spPr>
          <a:xfrm>
            <a:off x="1000542" y="1930400"/>
            <a:ext cx="8273460" cy="1938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reverse(s):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"""Returns a string with the letters of 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in the inverse order.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reverse('ward')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'draw'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B2B61A4-E57C-ADFA-D889-C283CF047A85}"/>
              </a:ext>
            </a:extLst>
          </p:cNvPr>
          <p:cNvSpPr txBox="1"/>
          <p:nvPr/>
        </p:nvSpPr>
        <p:spPr>
          <a:xfrm>
            <a:off x="1000542" y="4280194"/>
            <a:ext cx="8273460" cy="13234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reverse("ward") = reverse("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ard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") + "w"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reverse("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ard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") = reverse("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rd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") + "a"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reverse("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rd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") = reverse("d") + "r"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reverse("d") = "d"</a:t>
            </a:r>
          </a:p>
        </p:txBody>
      </p:sp>
    </p:spTree>
    <p:extLst>
      <p:ext uri="{BB962C8B-B14F-4D97-AF65-F5344CB8AC3E}">
        <p14:creationId xmlns:p14="http://schemas.microsoft.com/office/powerpoint/2010/main" val="2492024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782BC-1074-5EB9-63F2-478479592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B6C23C-85A7-0887-DE21-914B9A629C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692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494BA-F4FD-3B43-2990-2F35CDE11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Recursively reversing a string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D3C07E-CFD2-BDBC-252D-4E73D370C7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141005"/>
            <a:ext cx="8596668" cy="1569660"/>
          </a:xfrm>
        </p:spPr>
        <p:txBody>
          <a:bodyPr/>
          <a:lstStyle/>
          <a:p>
            <a:r>
              <a:rPr lang="en-US" dirty="0"/>
              <a:t>When recursively processing strings, the base case is typically an empty string or single-character string, and the recursive case is often all-but-the-first characters.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EBBEAB9-BB51-DF10-3A6F-A725A5C2BAC1}"/>
              </a:ext>
            </a:extLst>
          </p:cNvPr>
          <p:cNvSpPr txBox="1"/>
          <p:nvPr/>
        </p:nvSpPr>
        <p:spPr>
          <a:xfrm>
            <a:off x="1000542" y="1930400"/>
            <a:ext cx="8273460" cy="31700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reverse(s):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"""Returns a string with the letters of 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in the inverse order.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reverse('ward')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'draw'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len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(s) == 1: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reverse(s[1:]) + s[0]</a:t>
            </a:r>
          </a:p>
        </p:txBody>
      </p:sp>
    </p:spTree>
    <p:extLst>
      <p:ext uri="{BB962C8B-B14F-4D97-AF65-F5344CB8AC3E}">
        <p14:creationId xmlns:p14="http://schemas.microsoft.com/office/powerpoint/2010/main" val="307642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F2F4B1-DFB3-2334-3AF7-BF40EF50DC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Helper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79F6FB-6359-85A0-C59A-52BEA590C0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 recursive function needs to keep track of more state than the arguments of the original function, you may need a helper function.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E7B6D72-3BC3-B85D-4F8F-EA8F2DE902D2}"/>
              </a:ext>
            </a:extLst>
          </p:cNvPr>
          <p:cNvSpPr txBox="1"/>
          <p:nvPr/>
        </p:nvSpPr>
        <p:spPr>
          <a:xfrm>
            <a:off x="1008668" y="2599703"/>
            <a:ext cx="11048214" cy="37856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5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fUnKyCaSe</a:t>
            </a: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(text):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"""Returns text in </a:t>
            </a:r>
            <a:r>
              <a:rPr kumimoji="0" lang="en-US" sz="15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fUnKyCaSe</a:t>
            </a:r>
            <a:endParaRPr kumimoji="0" lang="en-US" sz="1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15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fUnKyCaSe</a:t>
            </a: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("wats up")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'</a:t>
            </a:r>
            <a:r>
              <a:rPr kumimoji="0" lang="en-US" sz="15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wAtS</a:t>
            </a: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Up'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</a:t>
            </a:r>
            <a:r>
              <a:rPr kumimoji="0" lang="en-US" sz="15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toggle_case</a:t>
            </a: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(letter, </a:t>
            </a:r>
            <a:r>
              <a:rPr kumimoji="0" lang="en-US" sz="15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should_up_case</a:t>
            </a: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</a:t>
            </a:r>
            <a:r>
              <a:rPr kumimoji="0" lang="en-US" sz="15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letter.upper</a:t>
            </a: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 if </a:t>
            </a:r>
            <a:r>
              <a:rPr kumimoji="0" lang="en-US" sz="15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should_up_case</a:t>
            </a: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else </a:t>
            </a:r>
            <a:r>
              <a:rPr kumimoji="0" lang="en-US" sz="15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letter.lower</a:t>
            </a: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</a:t>
            </a:r>
            <a:r>
              <a:rPr kumimoji="0" lang="en-US" sz="15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up_down</a:t>
            </a: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(text, </a:t>
            </a:r>
            <a:r>
              <a:rPr kumimoji="0" lang="en-US" sz="15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should_up_case</a:t>
            </a: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if </a:t>
            </a:r>
            <a:r>
              <a:rPr kumimoji="0" lang="en-US" sz="15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len</a:t>
            </a: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(text) == 1: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return </a:t>
            </a:r>
            <a:r>
              <a:rPr kumimoji="0" lang="en-US" sz="15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toggle_case</a:t>
            </a: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(text, </a:t>
            </a:r>
            <a:r>
              <a:rPr kumimoji="0" lang="en-US" sz="15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should_up_case</a:t>
            </a: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return </a:t>
            </a:r>
            <a:r>
              <a:rPr kumimoji="0" lang="en-US" sz="15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toggle_case</a:t>
            </a: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(text[0], </a:t>
            </a:r>
            <a:r>
              <a:rPr kumimoji="0" lang="en-US" sz="15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should_up_case</a:t>
            </a: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 + </a:t>
            </a:r>
            <a:r>
              <a:rPr kumimoji="0" lang="en-US" sz="15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up_down</a:t>
            </a: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(text[1:], not </a:t>
            </a:r>
            <a:r>
              <a:rPr kumimoji="0" lang="en-US" sz="15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should_up_case</a:t>
            </a: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</a:t>
            </a:r>
            <a:r>
              <a:rPr kumimoji="0" lang="en-US" sz="15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up_down</a:t>
            </a: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(text, False)</a:t>
            </a:r>
          </a:p>
        </p:txBody>
      </p:sp>
    </p:spTree>
    <p:extLst>
      <p:ext uri="{BB962C8B-B14F-4D97-AF65-F5344CB8AC3E}">
        <p14:creationId xmlns:p14="http://schemas.microsoft.com/office/powerpoint/2010/main" val="2709666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2C7E5-5F69-6E96-97BF-34821EEB9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Reversing a number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3AEBC7-1200-42F8-CD46-38DDD06405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EFCC9D-4035-6DC0-6D5F-06E467270132}"/>
              </a:ext>
            </a:extLst>
          </p:cNvPr>
          <p:cNvSpPr txBox="1"/>
          <p:nvPr/>
        </p:nvSpPr>
        <p:spPr>
          <a:xfrm>
            <a:off x="1000542" y="1930400"/>
            <a:ext cx="8273460" cy="163121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reverse_digits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"""Returns n with the digits reversed.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reverse_digits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(123)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321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8631484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2C7E5-5F69-6E96-97BF-34821EEB9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Reversing a number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3AEBC7-1200-42F8-CD46-38DDD06405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EFCC9D-4035-6DC0-6D5F-06E467270132}"/>
              </a:ext>
            </a:extLst>
          </p:cNvPr>
          <p:cNvSpPr txBox="1"/>
          <p:nvPr/>
        </p:nvSpPr>
        <p:spPr>
          <a:xfrm>
            <a:off x="1000542" y="1930400"/>
            <a:ext cx="8273460" cy="37856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reverse_digits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"""Returns n with the digits reversed.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reverse_digits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(123)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321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reverse(n, r):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r *=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if n &lt; 10: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r + 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reverse(n // 10, r + n % 10)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reverse(n, 0)</a:t>
            </a:r>
          </a:p>
        </p:txBody>
      </p:sp>
    </p:spTree>
    <p:extLst>
      <p:ext uri="{BB962C8B-B14F-4D97-AF65-F5344CB8AC3E}">
        <p14:creationId xmlns:p14="http://schemas.microsoft.com/office/powerpoint/2010/main" val="35177106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70555-5209-E207-261C-E34BEE87A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Recursion on different data types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1E9681A-5FD0-5F1E-49C1-18FC120D257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77863" y="1930400"/>
          <a:ext cx="8596312" cy="3779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49078">
                  <a:extLst>
                    <a:ext uri="{9D8B030D-6E8A-4147-A177-3AD203B41FA5}">
                      <a16:colId xmlns:a16="http://schemas.microsoft.com/office/drawing/2014/main" val="1121542323"/>
                    </a:ext>
                  </a:extLst>
                </a:gridCol>
                <a:gridCol w="2149078">
                  <a:extLst>
                    <a:ext uri="{9D8B030D-6E8A-4147-A177-3AD203B41FA5}">
                      <a16:colId xmlns:a16="http://schemas.microsoft.com/office/drawing/2014/main" val="2585240085"/>
                    </a:ext>
                  </a:extLst>
                </a:gridCol>
                <a:gridCol w="1794432">
                  <a:extLst>
                    <a:ext uri="{9D8B030D-6E8A-4147-A177-3AD203B41FA5}">
                      <a16:colId xmlns:a16="http://schemas.microsoft.com/office/drawing/2014/main" val="2463388604"/>
                    </a:ext>
                  </a:extLst>
                </a:gridCol>
                <a:gridCol w="2503724">
                  <a:extLst>
                    <a:ext uri="{9D8B030D-6E8A-4147-A177-3AD203B41FA5}">
                      <a16:colId xmlns:a16="http://schemas.microsoft.com/office/drawing/2014/main" val="48815823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2400" b="1" dirty="0"/>
                        <a:t>Data Type</a:t>
                      </a:r>
                    </a:p>
                  </a:txBody>
                  <a:tcPr marT="182880" marB="182880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Base case condition</a:t>
                      </a:r>
                    </a:p>
                  </a:txBody>
                  <a:tcPr marT="182880" marB="182880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Current item</a:t>
                      </a:r>
                    </a:p>
                  </a:txBody>
                  <a:tcPr marT="182880" marB="182880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Recursive case argument</a:t>
                      </a:r>
                    </a:p>
                  </a:txBody>
                  <a:tcPr marT="182880" marB="182880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585144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 dirty="0"/>
                        <a:t>Numbers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== 0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 % 10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 // 10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711771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 dirty="0"/>
                        <a:t>Lists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== []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L[0]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L[1:]</a:t>
                      </a:r>
                    </a:p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L[:-1]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378656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 dirty="0"/>
                        <a:t>Strings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== ''</a:t>
                      </a:r>
                    </a:p>
                    <a:p>
                      <a:r>
                        <a:rPr lang="en-US" sz="2000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len</a:t>
                      </a:r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(S) == 1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S[0]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S[1:]</a:t>
                      </a:r>
                    </a:p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S[:-1]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2900133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68274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F98EDE-015F-76C0-D1B3-9974ECAF9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B11A98-8220-2EF0-3677-EEB571EE70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219167"/>
      </p:ext>
    </p:extLst>
  </p:cSld>
  <p:clrMapOvr>
    <a:masterClrMapping/>
  </p:clrMapOvr>
</p:sld>
</file>

<file path=ppt/theme/theme1.xml><?xml version="1.0" encoding="utf-8"?>
<a:theme xmlns:a="http://schemas.openxmlformats.org/drawingml/2006/main" name="3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92</TotalTime>
  <Words>2378</Words>
  <Application>Microsoft Office PowerPoint</Application>
  <PresentationFormat>Widescreen</PresentationFormat>
  <Paragraphs>323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Aptos</vt:lpstr>
      <vt:lpstr>Arial</vt:lpstr>
      <vt:lpstr>Courier New</vt:lpstr>
      <vt:lpstr>Trebuchet MS</vt:lpstr>
      <vt:lpstr>Wingdings 3</vt:lpstr>
      <vt:lpstr>3_Facet</vt:lpstr>
      <vt:lpstr>Recursion and  Linked Lists</vt:lpstr>
      <vt:lpstr>Recursion Exercises</vt:lpstr>
      <vt:lpstr>Recursively reversing a string</vt:lpstr>
      <vt:lpstr>Recursively reversing a string (solution)</vt:lpstr>
      <vt:lpstr>Helper functions</vt:lpstr>
      <vt:lpstr>Reversing a number</vt:lpstr>
      <vt:lpstr>Reversing a number (solution)</vt:lpstr>
      <vt:lpstr>Recursion on different data types</vt:lpstr>
      <vt:lpstr>PowerPoint Presentation</vt:lpstr>
      <vt:lpstr>Linked Lists</vt:lpstr>
      <vt:lpstr>Why do we need a new list?</vt:lpstr>
      <vt:lpstr>Linked Lists</vt:lpstr>
      <vt:lpstr>A Link class</vt:lpstr>
      <vt:lpstr>A fancier LinkedList</vt:lpstr>
      <vt:lpstr>PowerPoint Presentation</vt:lpstr>
      <vt:lpstr>Creating linked lists</vt:lpstr>
      <vt:lpstr>Creating a range</vt:lpstr>
      <vt:lpstr>Exercise: Mapping a linked list</vt:lpstr>
      <vt:lpstr>Exercise: Mapping a linked list (solution)</vt:lpstr>
      <vt:lpstr>Exercise: Filtering a linked list</vt:lpstr>
      <vt:lpstr>Exercise: Filtering a linked list (solution)</vt:lpstr>
      <vt:lpstr>PowerPoint Presentation</vt:lpstr>
      <vt:lpstr>Mutating Linked Lists</vt:lpstr>
      <vt:lpstr>Linked lists can change</vt:lpstr>
      <vt:lpstr>Beware infinite lists</vt:lpstr>
      <vt:lpstr>Exercise: Adding to front of linked list</vt:lpstr>
      <vt:lpstr>Exercise: Adding to front of linked list (Solution)</vt:lpstr>
      <vt:lpstr>Exercise: Adding to an ordered linked list</vt:lpstr>
      <vt:lpstr>Exercise: Adding to an ordered linked list (solution)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 Stephens</dc:creator>
  <cp:lastModifiedBy>Tom Stephens</cp:lastModifiedBy>
  <cp:revision>16</cp:revision>
  <dcterms:created xsi:type="dcterms:W3CDTF">2024-12-10T20:52:29Z</dcterms:created>
  <dcterms:modified xsi:type="dcterms:W3CDTF">2024-12-10T22:24:31Z</dcterms:modified>
</cp:coreProperties>
</file>