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  <p:sldMasterId id="2147483746" r:id="rId2"/>
  </p:sldMasterIdLst>
  <p:notesMasterIdLst>
    <p:notesMasterId r:id="rId61"/>
  </p:notesMasterIdLst>
  <p:sldIdLst>
    <p:sldId id="3675" r:id="rId3"/>
    <p:sldId id="3617" r:id="rId4"/>
    <p:sldId id="3618" r:id="rId5"/>
    <p:sldId id="3619" r:id="rId6"/>
    <p:sldId id="3620" r:id="rId7"/>
    <p:sldId id="3621" r:id="rId8"/>
    <p:sldId id="3622" r:id="rId9"/>
    <p:sldId id="3623" r:id="rId10"/>
    <p:sldId id="3624" r:id="rId11"/>
    <p:sldId id="3625" r:id="rId12"/>
    <p:sldId id="3626" r:id="rId13"/>
    <p:sldId id="3627" r:id="rId14"/>
    <p:sldId id="3628" r:id="rId15"/>
    <p:sldId id="3629" r:id="rId16"/>
    <p:sldId id="3630" r:id="rId17"/>
    <p:sldId id="3631" r:id="rId18"/>
    <p:sldId id="3632" r:id="rId19"/>
    <p:sldId id="3633" r:id="rId20"/>
    <p:sldId id="3634" r:id="rId21"/>
    <p:sldId id="3635" r:id="rId22"/>
    <p:sldId id="3636" r:id="rId23"/>
    <p:sldId id="3637" r:id="rId24"/>
    <p:sldId id="3638" r:id="rId25"/>
    <p:sldId id="3639" r:id="rId26"/>
    <p:sldId id="3640" r:id="rId27"/>
    <p:sldId id="3641" r:id="rId28"/>
    <p:sldId id="3642" r:id="rId29"/>
    <p:sldId id="3643" r:id="rId30"/>
    <p:sldId id="3644" r:id="rId31"/>
    <p:sldId id="3645" r:id="rId32"/>
    <p:sldId id="3646" r:id="rId33"/>
    <p:sldId id="3647" r:id="rId34"/>
    <p:sldId id="3648" r:id="rId35"/>
    <p:sldId id="3649" r:id="rId36"/>
    <p:sldId id="3650" r:id="rId37"/>
    <p:sldId id="3651" r:id="rId38"/>
    <p:sldId id="3652" r:id="rId39"/>
    <p:sldId id="3654" r:id="rId40"/>
    <p:sldId id="3655" r:id="rId41"/>
    <p:sldId id="3656" r:id="rId42"/>
    <p:sldId id="3657" r:id="rId43"/>
    <p:sldId id="3658" r:id="rId44"/>
    <p:sldId id="3659" r:id="rId45"/>
    <p:sldId id="3660" r:id="rId46"/>
    <p:sldId id="3661" r:id="rId47"/>
    <p:sldId id="3662" r:id="rId48"/>
    <p:sldId id="3663" r:id="rId49"/>
    <p:sldId id="3664" r:id="rId50"/>
    <p:sldId id="3665" r:id="rId51"/>
    <p:sldId id="3666" r:id="rId52"/>
    <p:sldId id="3667" r:id="rId53"/>
    <p:sldId id="3668" r:id="rId54"/>
    <p:sldId id="3669" r:id="rId55"/>
    <p:sldId id="3670" r:id="rId56"/>
    <p:sldId id="3671" r:id="rId57"/>
    <p:sldId id="3672" r:id="rId58"/>
    <p:sldId id="3673" r:id="rId59"/>
    <p:sldId id="3674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05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7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35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889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28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88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96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614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95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210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24476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812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247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63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8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3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4BD41-67C2-ED2C-5188-2621254FFE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Trees &amp; Languages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604AA-9865-ABC6-D28D-B8EA73D71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31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32F8A-048A-98C9-1530-E8FEDEEF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Printing trees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03AD8-210F-0E0C-A491-479C1B3A7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B5014A-D4D3-3021-52C7-1CC8286C2769}"/>
              </a:ext>
            </a:extLst>
          </p:cNvPr>
          <p:cNvSpPr txBox="1"/>
          <p:nvPr/>
        </p:nvSpPr>
        <p:spPr>
          <a:xfrm>
            <a:off x="973669" y="1930400"/>
            <a:ext cx="9197853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indent=0):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"""Prints the labels of t with a depth-based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indent of 2 spaces.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[tree(1), tree(2, [tree(1), tree(1)])])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print(t)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print(indent * " " + label(t))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branches(t):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(b, indent + 2)</a:t>
            </a:r>
          </a:p>
        </p:txBody>
      </p:sp>
    </p:spTree>
    <p:extLst>
      <p:ext uri="{BB962C8B-B14F-4D97-AF65-F5344CB8AC3E}">
        <p14:creationId xmlns:p14="http://schemas.microsoft.com/office/powerpoint/2010/main" val="1214386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8206-DAA4-DFA5-CDE2-13615515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320801"/>
          </a:xfrm>
        </p:spPr>
        <p:txBody>
          <a:bodyPr/>
          <a:lstStyle/>
          <a:p>
            <a:r>
              <a:rPr lang="en-US" dirty="0"/>
              <a:t>Exercise: List of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218B5-5DBE-7FAE-5E75-403A1B8CF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8"/>
            <a:ext cx="8596668" cy="2031325"/>
          </a:xfrm>
        </p:spPr>
        <p:txBody>
          <a:bodyPr/>
          <a:lstStyle/>
          <a:p>
            <a:r>
              <a:rPr lang="en-US" dirty="0"/>
              <a:t>Hint: If you sum a list of lists, you get a list containing the elements of those lists. The sum function takes a second argument, the starting value of the sum.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D5400-9ECD-B5A8-7BB5-FEA0F08D0C30}"/>
              </a:ext>
            </a:extLst>
          </p:cNvPr>
          <p:cNvSpPr txBox="1"/>
          <p:nvPr/>
        </p:nvSpPr>
        <p:spPr>
          <a:xfrm>
            <a:off x="973669" y="1930400"/>
            <a:ext cx="830033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leaves(t):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list containing the leaf labels of 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tree(20, [tree(12, [tree(9, [tree(7), 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,tree(3)]), tree(8, [tree(4), tree(4)])])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leaves(t)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[7, 2, 3, 4,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7A3870-05B1-1213-B034-B66F3E59CA3D}"/>
              </a:ext>
            </a:extLst>
          </p:cNvPr>
          <p:cNvSpPr txBox="1"/>
          <p:nvPr/>
        </p:nvSpPr>
        <p:spPr>
          <a:xfrm>
            <a:off x="973669" y="5025176"/>
            <a:ext cx="830033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 [1], [2, 3], [4] ], []) # [1, 2, 3,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 [1] ], []) # [1]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 [[1]], [2] ], []) # [[1], 2]</a:t>
            </a:r>
          </a:p>
        </p:txBody>
      </p:sp>
    </p:spTree>
    <p:extLst>
      <p:ext uri="{BB962C8B-B14F-4D97-AF65-F5344CB8AC3E}">
        <p14:creationId xmlns:p14="http://schemas.microsoft.com/office/powerpoint/2010/main" val="267024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8206-DAA4-DFA5-CDE2-13615515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321377"/>
          </a:xfrm>
        </p:spPr>
        <p:txBody>
          <a:bodyPr/>
          <a:lstStyle/>
          <a:p>
            <a:r>
              <a:rPr lang="en-US" dirty="0"/>
              <a:t>Exercise: List of leaves (solution)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D5400-9ECD-B5A8-7BB5-FEA0F08D0C30}"/>
              </a:ext>
            </a:extLst>
          </p:cNvPr>
          <p:cNvSpPr txBox="1"/>
          <p:nvPr/>
        </p:nvSpPr>
        <p:spPr>
          <a:xfrm>
            <a:off x="973669" y="1930400"/>
            <a:ext cx="8300333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leaves(t):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a list containing the leaf labels of 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tree(20, [tree(12, [tree(9, [tree(7), 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,tree(3)]), tree(8, [tree(4), tree(4)])])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leaves(t)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[7, 2, 3, 4, 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[label(t)]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leaf_labels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[leaves(b) for b in branches(t)]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sum(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leaf_labels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[])</a:t>
            </a:r>
          </a:p>
        </p:txBody>
      </p:sp>
    </p:spTree>
    <p:extLst>
      <p:ext uri="{BB962C8B-B14F-4D97-AF65-F5344CB8AC3E}">
        <p14:creationId xmlns:p14="http://schemas.microsoft.com/office/powerpoint/2010/main" val="557207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553A-2882-91EF-A717-F5FC0D13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11F25-8222-E9A0-B3D9-867AEC9DE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851DB4-B314-55D8-C5D8-BD32A8D6C7F5}"/>
              </a:ext>
            </a:extLst>
          </p:cNvPr>
          <p:cNvSpPr txBox="1"/>
          <p:nvPr/>
        </p:nvSpPr>
        <p:spPr>
          <a:xfrm>
            <a:off x="973669" y="1930400"/>
            <a:ext cx="10046265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total):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number of paths from the root to any node in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the labels along the path sum to total.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[tree(-1), tree(1, [tree(2, [tree(1)]), tree(3)]), tree(1, [tree(-1)])])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06806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553A-2882-91EF-A717-F5FC0D13E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Counting paths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11F25-8222-E9A0-B3D9-867AEC9DE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851DB4-B314-55D8-C5D8-BD32A8D6C7F5}"/>
              </a:ext>
            </a:extLst>
          </p:cNvPr>
          <p:cNvSpPr txBox="1"/>
          <p:nvPr/>
        </p:nvSpPr>
        <p:spPr>
          <a:xfrm>
            <a:off x="973669" y="1930400"/>
            <a:ext cx="10046265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total):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number of paths from the root to any node in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which the labels along the path sum to total.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[tree(-1), tree(1, [tree(2, [tree(1)]), tree(3)]), tree(1, [tree(-1)])])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7)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label(t) == total: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found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found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found + sum([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count_paths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(b, total - label(t)) for b in branches(t)])</a:t>
            </a:r>
          </a:p>
        </p:txBody>
      </p:sp>
    </p:spTree>
    <p:extLst>
      <p:ext uri="{BB962C8B-B14F-4D97-AF65-F5344CB8AC3E}">
        <p14:creationId xmlns:p14="http://schemas.microsoft.com/office/powerpoint/2010/main" val="103388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1707B-6662-25B6-72A0-FFD8E0BD2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2DBA3-4DE7-B44E-CA24-5E9D03691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02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28E1A-2DA7-5DB3-D079-BCF841DDA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and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4E1429-7404-4E6E-31C1-1D85CFCE9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17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DDCDF-8C1B-902C-A47C-D1F6B94B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Tree: Layers of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908D7-256A-728D-A241-9DE0726B5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33913"/>
            <a:ext cx="8596668" cy="1007450"/>
          </a:xfrm>
        </p:spPr>
        <p:txBody>
          <a:bodyPr/>
          <a:lstStyle/>
          <a:p>
            <a:r>
              <a:rPr lang="en-US" dirty="0"/>
              <a:t>Each layer only uses the layer above it.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6F454E3-CA70-849E-5428-7BCFDDF16DF9}"/>
              </a:ext>
            </a:extLst>
          </p:cNvPr>
          <p:cNvGraphicFramePr>
            <a:graphicFrameLocks noGrp="1"/>
          </p:cNvGraphicFramePr>
          <p:nvPr/>
        </p:nvGraphicFramePr>
        <p:xfrm>
          <a:off x="1011676" y="1930400"/>
          <a:ext cx="7793657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54198">
                  <a:extLst>
                    <a:ext uri="{9D8B030D-6E8A-4147-A177-3AD203B41FA5}">
                      <a16:colId xmlns:a16="http://schemas.microsoft.com/office/drawing/2014/main" val="2140664108"/>
                    </a:ext>
                  </a:extLst>
                </a:gridCol>
                <a:gridCol w="3639459">
                  <a:extLst>
                    <a:ext uri="{9D8B030D-6E8A-4147-A177-3AD203B41FA5}">
                      <a16:colId xmlns:a16="http://schemas.microsoft.com/office/drawing/2014/main" val="2232258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Primitive Representation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1 2 3 </a:t>
                      </a:r>
                    </a:p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"a" "b" "c"</a:t>
                      </a:r>
                    </a:p>
                    <a:p>
                      <a:r>
                        <a:rPr lang="pt-B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[.. , ..]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919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abstraction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tree()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branches()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label()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13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User program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double(t) </a:t>
                      </a:r>
                    </a:p>
                    <a:p>
                      <a:r>
                        <a:rPr lang="fr-FR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count_leaves</a:t>
                      </a:r>
                      <a:r>
                        <a:rPr lang="fr-FR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20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571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04AF-18EE-887D-986E-31F6F769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E651-BAC1-D30F-65E6-9D55904A5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09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E010C0-7B1F-C6AB-8BBD-175761C3C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Trees, Trees, everywhere!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71A3C-1AA0-9FE8-3C8E-AEA39B71C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77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68D485-1F3F-EA30-3143-68FB8EE2F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232F-74A9-A013-A1FF-02BABDFC7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52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67602-5587-3EA0-3A06-5B598C2FB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5D933-620C-A901-4FA6-BFAA65C9E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 for a directory Structure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A192C6F-37A2-E19C-261A-7DF3E10438E1}"/>
              </a:ext>
            </a:extLst>
          </p:cNvPr>
          <p:cNvGrpSpPr/>
          <p:nvPr/>
        </p:nvGrpSpPr>
        <p:grpSpPr>
          <a:xfrm>
            <a:off x="2100268" y="1930400"/>
            <a:ext cx="7991463" cy="4537558"/>
            <a:chOff x="2448547" y="1718297"/>
            <a:chExt cx="7991463" cy="45375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46FC4AE-0542-8A80-510F-4BA12EFC5D7D}"/>
                </a:ext>
              </a:extLst>
            </p:cNvPr>
            <p:cNvSpPr/>
            <p:nvPr/>
          </p:nvSpPr>
          <p:spPr>
            <a:xfrm>
              <a:off x="7126665" y="1718297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CS 111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CCF849E-0013-65A0-1357-3D5DFE8A8D27}"/>
                </a:ext>
              </a:extLst>
            </p:cNvPr>
            <p:cNvSpPr/>
            <p:nvPr/>
          </p:nvSpPr>
          <p:spPr>
            <a:xfrm>
              <a:off x="8171066" y="2746635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Labs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6273EAA-7FA5-F77F-6006-1A839E69E51D}"/>
                </a:ext>
              </a:extLst>
            </p:cNvPr>
            <p:cNvSpPr/>
            <p:nvPr/>
          </p:nvSpPr>
          <p:spPr>
            <a:xfrm>
              <a:off x="6306532" y="2746635"/>
              <a:ext cx="1280473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Homework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179AF5F-AD03-6B3E-B25A-8CD7FBBC663A}"/>
                </a:ext>
              </a:extLst>
            </p:cNvPr>
            <p:cNvSpPr/>
            <p:nvPr/>
          </p:nvSpPr>
          <p:spPr>
            <a:xfrm>
              <a:off x="6017871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HW02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625FAA8-379A-96AF-5C81-0DEE2E7BCA1F}"/>
                </a:ext>
              </a:extLst>
            </p:cNvPr>
            <p:cNvSpPr/>
            <p:nvPr/>
          </p:nvSpPr>
          <p:spPr>
            <a:xfrm>
              <a:off x="7649193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HW03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87F6C1E-BBD9-8BA4-AFC2-63960CEFCFA6}"/>
                </a:ext>
              </a:extLst>
            </p:cNvPr>
            <p:cNvSpPr/>
            <p:nvPr/>
          </p:nvSpPr>
          <p:spPr>
            <a:xfrm>
              <a:off x="4386549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7F17220-AF46-FD22-D5AB-D1A2539A1EF3}"/>
                </a:ext>
              </a:extLst>
            </p:cNvPr>
            <p:cNvSpPr/>
            <p:nvPr/>
          </p:nvSpPr>
          <p:spPr>
            <a:xfrm>
              <a:off x="9280514" y="3774973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HW04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5365885-8B0F-B6DA-7D8E-328E0BD29E16}"/>
                </a:ext>
              </a:extLst>
            </p:cNvPr>
            <p:cNvSpPr/>
            <p:nvPr/>
          </p:nvSpPr>
          <p:spPr>
            <a:xfrm>
              <a:off x="3627549" y="4803311"/>
              <a:ext cx="1159496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admissions.py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48F6B-92CA-F0E5-854E-0589A2302AB3}"/>
                </a:ext>
              </a:extLst>
            </p:cNvPr>
            <p:cNvSpPr/>
            <p:nvPr/>
          </p:nvSpPr>
          <p:spPr>
            <a:xfrm>
              <a:off x="5199083" y="4803311"/>
              <a:ext cx="1159496" cy="4242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test_files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4431888-B93A-85B6-7D12-784126340DD1}"/>
                </a:ext>
              </a:extLst>
            </p:cNvPr>
            <p:cNvSpPr/>
            <p:nvPr/>
          </p:nvSpPr>
          <p:spPr>
            <a:xfrm>
              <a:off x="2448547" y="5831649"/>
              <a:ext cx="151731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Admission_algorithms_dataset.csv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714D4CB-1358-C6F2-5D8B-ED221294EFE2}"/>
                </a:ext>
              </a:extLst>
            </p:cNvPr>
            <p:cNvSpPr/>
            <p:nvPr/>
          </p:nvSpPr>
          <p:spPr>
            <a:xfrm>
              <a:off x="4351597" y="5831649"/>
              <a:ext cx="151731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key_outliers.txt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F51F022-FB0F-0E8C-692B-D700B2704456}"/>
                </a:ext>
              </a:extLst>
            </p:cNvPr>
            <p:cNvSpPr/>
            <p:nvPr/>
          </p:nvSpPr>
          <p:spPr>
            <a:xfrm>
              <a:off x="7799881" y="5831649"/>
              <a:ext cx="1088393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key_chosen_students.txt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176891-00D5-E7D2-3A81-1C6A679CC876}"/>
                </a:ext>
              </a:extLst>
            </p:cNvPr>
            <p:cNvSpPr/>
            <p:nvPr/>
          </p:nvSpPr>
          <p:spPr>
            <a:xfrm>
              <a:off x="6254647" y="5831649"/>
              <a:ext cx="1159496" cy="4242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…</a:t>
              </a:r>
            </a:p>
          </p:txBody>
        </p:sp>
        <p:cxnSp>
          <p:nvCxnSpPr>
            <p:cNvPr id="42" name="Connector: Elbow 41">
              <a:extLst>
                <a:ext uri="{FF2B5EF4-FFF2-40B4-BE49-F238E27FC236}">
                  <a16:creationId xmlns:a16="http://schemas.microsoft.com/office/drawing/2014/main" id="{05482770-75CF-B66D-FCC9-4D6F5398B241}"/>
                </a:ext>
              </a:extLst>
            </p:cNvPr>
            <p:cNvCxnSpPr>
              <a:stCxn id="4" idx="2"/>
              <a:endCxn id="6" idx="0"/>
            </p:cNvCxnSpPr>
            <p:nvPr/>
          </p:nvCxnSpPr>
          <p:spPr>
            <a:xfrm rot="5400000">
              <a:off x="7024525" y="2064747"/>
              <a:ext cx="604132" cy="75964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onnector: Elbow 43">
              <a:extLst>
                <a:ext uri="{FF2B5EF4-FFF2-40B4-BE49-F238E27FC236}">
                  <a16:creationId xmlns:a16="http://schemas.microsoft.com/office/drawing/2014/main" id="{BBD9AD04-74E8-F433-D3ED-140183EB20FD}"/>
                </a:ext>
              </a:extLst>
            </p:cNvPr>
            <p:cNvCxnSpPr>
              <a:stCxn id="4" idx="2"/>
              <a:endCxn id="5" idx="0"/>
            </p:cNvCxnSpPr>
            <p:nvPr/>
          </p:nvCxnSpPr>
          <p:spPr>
            <a:xfrm rot="16200000" flipH="1">
              <a:off x="7926547" y="1922368"/>
              <a:ext cx="604132" cy="1044401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nector: Elbow 47">
              <a:extLst>
                <a:ext uri="{FF2B5EF4-FFF2-40B4-BE49-F238E27FC236}">
                  <a16:creationId xmlns:a16="http://schemas.microsoft.com/office/drawing/2014/main" id="{8919F56A-4730-4850-C3EC-15FE0FD665AF}"/>
                </a:ext>
              </a:extLst>
            </p:cNvPr>
            <p:cNvCxnSpPr>
              <a:stCxn id="6" idx="2"/>
              <a:endCxn id="9" idx="0"/>
            </p:cNvCxnSpPr>
            <p:nvPr/>
          </p:nvCxnSpPr>
          <p:spPr>
            <a:xfrm rot="5400000">
              <a:off x="5654467" y="2482671"/>
              <a:ext cx="604132" cy="1980472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Connector: Elbow 49">
              <a:extLst>
                <a:ext uri="{FF2B5EF4-FFF2-40B4-BE49-F238E27FC236}">
                  <a16:creationId xmlns:a16="http://schemas.microsoft.com/office/drawing/2014/main" id="{8AE1392E-3176-0A00-8DDC-74DDE81005BA}"/>
                </a:ext>
              </a:extLst>
            </p:cNvPr>
            <p:cNvCxnSpPr>
              <a:endCxn id="7" idx="0"/>
            </p:cNvCxnSpPr>
            <p:nvPr/>
          </p:nvCxnSpPr>
          <p:spPr>
            <a:xfrm rot="5400000">
              <a:off x="6470128" y="3298332"/>
              <a:ext cx="604132" cy="349150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Connector: Elbow 51">
              <a:extLst>
                <a:ext uri="{FF2B5EF4-FFF2-40B4-BE49-F238E27FC236}">
                  <a16:creationId xmlns:a16="http://schemas.microsoft.com/office/drawing/2014/main" id="{C0EB7640-AA57-1116-D948-782566145069}"/>
                </a:ext>
              </a:extLst>
            </p:cNvPr>
            <p:cNvCxnSpPr>
              <a:stCxn id="6" idx="2"/>
              <a:endCxn id="8" idx="0"/>
            </p:cNvCxnSpPr>
            <p:nvPr/>
          </p:nvCxnSpPr>
          <p:spPr>
            <a:xfrm rot="16200000" flipH="1">
              <a:off x="7285789" y="2831821"/>
              <a:ext cx="604132" cy="1282172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onnector: Elbow 55">
              <a:extLst>
                <a:ext uri="{FF2B5EF4-FFF2-40B4-BE49-F238E27FC236}">
                  <a16:creationId xmlns:a16="http://schemas.microsoft.com/office/drawing/2014/main" id="{A33AFFE5-CDB9-8092-7AFE-72E658687D73}"/>
                </a:ext>
              </a:extLst>
            </p:cNvPr>
            <p:cNvCxnSpPr>
              <a:cxnSpLocks/>
              <a:stCxn id="6" idx="2"/>
              <a:endCxn id="11" idx="0"/>
            </p:cNvCxnSpPr>
            <p:nvPr/>
          </p:nvCxnSpPr>
          <p:spPr>
            <a:xfrm rot="16200000" flipH="1">
              <a:off x="8101449" y="2016160"/>
              <a:ext cx="604132" cy="291349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Connector: Elbow 58">
              <a:extLst>
                <a:ext uri="{FF2B5EF4-FFF2-40B4-BE49-F238E27FC236}">
                  <a16:creationId xmlns:a16="http://schemas.microsoft.com/office/drawing/2014/main" id="{C748E911-BCBA-1B76-7D6F-B368ABCE7F71}"/>
                </a:ext>
              </a:extLst>
            </p:cNvPr>
            <p:cNvCxnSpPr>
              <a:cxnSpLocks/>
              <a:stCxn id="9" idx="2"/>
              <a:endCxn id="13" idx="0"/>
            </p:cNvCxnSpPr>
            <p:nvPr/>
          </p:nvCxnSpPr>
          <p:spPr>
            <a:xfrm rot="5400000">
              <a:off x="4284731" y="4121745"/>
              <a:ext cx="604132" cy="75900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Connector: Elbow 61">
              <a:extLst>
                <a:ext uri="{FF2B5EF4-FFF2-40B4-BE49-F238E27FC236}">
                  <a16:creationId xmlns:a16="http://schemas.microsoft.com/office/drawing/2014/main" id="{4B052CD7-6DFF-3CE9-3F82-4A0C18E897B7}"/>
                </a:ext>
              </a:extLst>
            </p:cNvPr>
            <p:cNvCxnSpPr>
              <a:stCxn id="9" idx="2"/>
              <a:endCxn id="16" idx="0"/>
            </p:cNvCxnSpPr>
            <p:nvPr/>
          </p:nvCxnSpPr>
          <p:spPr>
            <a:xfrm rot="16200000" flipH="1">
              <a:off x="5070498" y="4094978"/>
              <a:ext cx="604132" cy="81253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onnector: Elbow 63">
              <a:extLst>
                <a:ext uri="{FF2B5EF4-FFF2-40B4-BE49-F238E27FC236}">
                  <a16:creationId xmlns:a16="http://schemas.microsoft.com/office/drawing/2014/main" id="{FEC163C0-2C57-D725-927E-E5335810FF28}"/>
                </a:ext>
              </a:extLst>
            </p:cNvPr>
            <p:cNvCxnSpPr>
              <a:stCxn id="16" idx="2"/>
              <a:endCxn id="10" idx="0"/>
            </p:cNvCxnSpPr>
            <p:nvPr/>
          </p:nvCxnSpPr>
          <p:spPr>
            <a:xfrm rot="5400000">
              <a:off x="4190952" y="4243770"/>
              <a:ext cx="604132" cy="2571627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Connector: Elbow 65">
              <a:extLst>
                <a:ext uri="{FF2B5EF4-FFF2-40B4-BE49-F238E27FC236}">
                  <a16:creationId xmlns:a16="http://schemas.microsoft.com/office/drawing/2014/main" id="{1A990AA9-1A18-A1DF-598E-482360563307}"/>
                </a:ext>
              </a:extLst>
            </p:cNvPr>
            <p:cNvCxnSpPr>
              <a:stCxn id="16" idx="2"/>
              <a:endCxn id="12" idx="0"/>
            </p:cNvCxnSpPr>
            <p:nvPr/>
          </p:nvCxnSpPr>
          <p:spPr>
            <a:xfrm rot="5400000">
              <a:off x="5142477" y="5195295"/>
              <a:ext cx="604132" cy="668577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B21F33B6-CBEE-89D4-4F8F-61E25A29EFDB}"/>
                </a:ext>
              </a:extLst>
            </p:cNvPr>
            <p:cNvCxnSpPr>
              <a:stCxn id="16" idx="2"/>
              <a:endCxn id="17" idx="0"/>
            </p:cNvCxnSpPr>
            <p:nvPr/>
          </p:nvCxnSpPr>
          <p:spPr>
            <a:xfrm rot="16200000" flipH="1">
              <a:off x="6004547" y="5001801"/>
              <a:ext cx="604132" cy="1055564"/>
            </a:xfrm>
            <a:prstGeom prst="bentConnector3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Connector: Elbow 69">
              <a:extLst>
                <a:ext uri="{FF2B5EF4-FFF2-40B4-BE49-F238E27FC236}">
                  <a16:creationId xmlns:a16="http://schemas.microsoft.com/office/drawing/2014/main" id="{8584F1AD-CA40-6B8C-0902-79BFD4C14D63}"/>
                </a:ext>
              </a:extLst>
            </p:cNvPr>
            <p:cNvCxnSpPr>
              <a:cxnSpLocks/>
              <a:stCxn id="16" idx="2"/>
              <a:endCxn id="15" idx="0"/>
            </p:cNvCxnSpPr>
            <p:nvPr/>
          </p:nvCxnSpPr>
          <p:spPr>
            <a:xfrm rot="16200000" flipH="1">
              <a:off x="6759388" y="4246959"/>
              <a:ext cx="604132" cy="256524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3342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D049C-AFDB-3D78-F1AD-A6430ABD5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F6534-D72B-B61C-81E1-4C8F199B2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natural languages …</a:t>
            </a:r>
          </a:p>
          <a:p>
            <a:endParaRPr lang="en-US" dirty="0"/>
          </a:p>
          <a:p>
            <a:r>
              <a:rPr lang="en-US" dirty="0"/>
              <a:t>Key: </a:t>
            </a:r>
          </a:p>
          <a:p>
            <a:pPr lvl="1"/>
            <a:r>
              <a:rPr lang="en-US" dirty="0"/>
              <a:t>S = Sentence</a:t>
            </a:r>
          </a:p>
          <a:p>
            <a:pPr lvl="1"/>
            <a:r>
              <a:rPr lang="en-US" dirty="0"/>
              <a:t>NP = Noun phrase</a:t>
            </a:r>
          </a:p>
          <a:p>
            <a:pPr lvl="1"/>
            <a:r>
              <a:rPr lang="en-US" dirty="0"/>
              <a:t>D = Determiner</a:t>
            </a:r>
          </a:p>
          <a:p>
            <a:pPr lvl="1"/>
            <a:r>
              <a:rPr lang="en-US" dirty="0"/>
              <a:t>N = Noun</a:t>
            </a:r>
          </a:p>
          <a:p>
            <a:pPr lvl="1"/>
            <a:r>
              <a:rPr lang="en-US" dirty="0"/>
              <a:t>V = Verb</a:t>
            </a:r>
          </a:p>
          <a:p>
            <a:pPr lvl="1"/>
            <a:r>
              <a:rPr lang="en-US" dirty="0"/>
              <a:t>VP = Verb Phrase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3F283842-721E-6139-1339-B0FD8D8A5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644" y="1583703"/>
            <a:ext cx="4887387" cy="436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289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9F6DA-8CD5-5AFE-B7AC-60A584942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3A84B-CF8B-2B25-B175-7D70AEEB9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programming languages, too …</a:t>
            </a:r>
          </a:p>
          <a:p>
            <a:endParaRPr lang="en-US" dirty="0"/>
          </a:p>
          <a:p>
            <a:r>
              <a:rPr lang="en-US" dirty="0"/>
              <a:t>Key: </a:t>
            </a:r>
          </a:p>
          <a:p>
            <a:pPr lvl="1"/>
            <a:r>
              <a:rPr lang="en-US" dirty="0"/>
              <a:t>E = expression</a:t>
            </a:r>
          </a:p>
          <a:p>
            <a:pPr lvl="1"/>
            <a:r>
              <a:rPr lang="en-US" dirty="0"/>
              <a:t>T = term</a:t>
            </a:r>
          </a:p>
          <a:p>
            <a:pPr lvl="1"/>
            <a:r>
              <a:rPr lang="en-US" dirty="0"/>
              <a:t>F = factor</a:t>
            </a:r>
          </a:p>
        </p:txBody>
      </p:sp>
      <p:pic>
        <p:nvPicPr>
          <p:cNvPr id="5" name="Picture 4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C6239E94-6901-EDDB-A855-C27EB09D4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0" y="2581275"/>
            <a:ext cx="7620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37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EE6D4-F372-EDFC-39E8-CA6984CB0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F22C3-C849-62F4-1EAB-FEAD33368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08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500C-646C-A9A7-1C14-7B3D8C971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470C2-1D52-8F45-B4CB-50E9DC2B6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388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EA476-F77A-5DBD-7167-A2BAAA36F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Trees: Data abstraction (review)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0D70D-2773-C07D-C63A-7D782805B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here's what we've been using:</a:t>
            </a:r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With an implementation like this: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A17E9FF-4303-5B19-F63F-3560BABC0218}"/>
              </a:ext>
            </a:extLst>
          </p:cNvPr>
          <p:cNvGraphicFramePr>
            <a:graphicFrameLocks noGrp="1"/>
          </p:cNvGraphicFramePr>
          <p:nvPr/>
        </p:nvGraphicFramePr>
        <p:xfrm>
          <a:off x="1032758" y="2348230"/>
          <a:ext cx="8837105" cy="1511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2999">
                  <a:extLst>
                    <a:ext uri="{9D8B030D-6E8A-4147-A177-3AD203B41FA5}">
                      <a16:colId xmlns:a16="http://schemas.microsoft.com/office/drawing/2014/main" val="91998664"/>
                    </a:ext>
                  </a:extLst>
                </a:gridCol>
                <a:gridCol w="5524106">
                  <a:extLst>
                    <a:ext uri="{9D8B030D-6E8A-4147-A177-3AD203B41FA5}">
                      <a16:colId xmlns:a16="http://schemas.microsoft.com/office/drawing/2014/main" val="380656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tree(label, branches)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tree with root </a:t>
                      </a:r>
                      <a:r>
                        <a:rPr lang="en-US" i="1" dirty="0"/>
                        <a:t>label</a:t>
                      </a:r>
                      <a:r>
                        <a:rPr lang="en-US" dirty="0"/>
                        <a:t> and list of </a:t>
                      </a:r>
                      <a:r>
                        <a:rPr lang="en-US" i="1" dirty="0"/>
                        <a:t>branches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390437"/>
                  </a:ext>
                </a:extLst>
              </a:tr>
              <a:tr h="398929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root label of </a:t>
                      </a:r>
                      <a:r>
                        <a:rPr lang="en-US" i="1" dirty="0"/>
                        <a:t>tree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87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branches of </a:t>
                      </a:r>
                      <a:r>
                        <a:rPr lang="en-US" i="1" dirty="0"/>
                        <a:t>tree</a:t>
                      </a:r>
                      <a:r>
                        <a:rPr lang="en-US" dirty="0"/>
                        <a:t> (each a tree).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77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(tree)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true if </a:t>
                      </a:r>
                      <a:r>
                        <a:rPr lang="en-US" i="1" dirty="0"/>
                        <a:t>tree</a:t>
                      </a:r>
                      <a:r>
                        <a:rPr lang="en-US" dirty="0"/>
                        <a:t> is a leaf node.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7079894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DB2C318-2F6E-B2CF-63B4-32DFD3370A25}"/>
              </a:ext>
            </a:extLst>
          </p:cNvPr>
          <p:cNvSpPr txBox="1"/>
          <p:nvPr/>
        </p:nvSpPr>
        <p:spPr>
          <a:xfrm>
            <a:off x="1001950" y="4277508"/>
            <a:ext cx="4305342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tree(label,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[label] +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label(tree):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tree[0]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branches(tree):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tree[1:]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(tree):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return not branches(tree)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0D9BC6-14C0-4D73-36B8-BD018902C4CA}"/>
              </a:ext>
            </a:extLst>
          </p:cNvPr>
          <p:cNvSpPr txBox="1"/>
          <p:nvPr/>
        </p:nvSpPr>
        <p:spPr>
          <a:xfrm>
            <a:off x="5588122" y="4277508"/>
            <a:ext cx="3685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🤔 How could we represent trees as a Python class?</a:t>
            </a:r>
          </a:p>
        </p:txBody>
      </p:sp>
    </p:spTree>
    <p:extLst>
      <p:ext uri="{BB962C8B-B14F-4D97-AF65-F5344CB8AC3E}">
        <p14:creationId xmlns:p14="http://schemas.microsoft.com/office/powerpoint/2010/main" val="366770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20DC2-D9B8-E855-FF14-48EE8DB9A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D76AE-7BB6-5116-3557-9940E35EE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5"/>
          </a:xfrm>
        </p:spPr>
        <p:txBody>
          <a:bodyPr/>
          <a:lstStyle/>
          <a:p>
            <a:r>
              <a:rPr lang="en-US" dirty="0"/>
              <a:t>🤔 What's different? What's the same?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5BEEA5-244F-B4E9-9308-188081DC5B40}"/>
              </a:ext>
            </a:extLst>
          </p:cNvPr>
          <p:cNvSpPr txBox="1"/>
          <p:nvPr/>
        </p:nvSpPr>
        <p:spPr>
          <a:xfrm>
            <a:off x="973669" y="1930400"/>
            <a:ext cx="830033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Tree: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not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7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F56F0-F88A-5476-A2F8-726137F45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versus Tree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CF2DE5-EBB2-02E6-D339-30F5E573CA9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863" y="1930400"/>
          <a:ext cx="9908438" cy="183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4219">
                  <a:extLst>
                    <a:ext uri="{9D8B030D-6E8A-4147-A177-3AD203B41FA5}">
                      <a16:colId xmlns:a16="http://schemas.microsoft.com/office/drawing/2014/main" val="235274402"/>
                    </a:ext>
                  </a:extLst>
                </a:gridCol>
                <a:gridCol w="4954219">
                  <a:extLst>
                    <a:ext uri="{9D8B030D-6E8A-4147-A177-3AD203B41FA5}">
                      <a16:colId xmlns:a16="http://schemas.microsoft.com/office/drawing/2014/main" val="2494193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tree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Tree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6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 = tree(label, branches=[]) 	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branches(t)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 = Tree(label, branches=[])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t.branches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064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t.label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474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(t)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t.is_leaf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0483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90AD883-11BC-7966-FEDE-B9C1CAE5B2A8}"/>
              </a:ext>
            </a:extLst>
          </p:cNvPr>
          <p:cNvSpPr txBox="1"/>
          <p:nvPr/>
        </p:nvSpPr>
        <p:spPr>
          <a:xfrm>
            <a:off x="677335" y="4074497"/>
            <a:ext cx="483734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 or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left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right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label(left) + label(right)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[left, right])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EE6E44-6AEF-1BF9-870E-0167DF1D0FBA}"/>
              </a:ext>
            </a:extLst>
          </p:cNvPr>
          <p:cNvSpPr txBox="1"/>
          <p:nvPr/>
        </p:nvSpPr>
        <p:spPr>
          <a:xfrm>
            <a:off x="5674936" y="4074497"/>
            <a:ext cx="4911365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 or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left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right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fib_tree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 - 1)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left.label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right.label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fib_n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[left, right])</a:t>
            </a:r>
          </a:p>
        </p:txBody>
      </p:sp>
    </p:spTree>
    <p:extLst>
      <p:ext uri="{BB962C8B-B14F-4D97-AF65-F5344CB8AC3E}">
        <p14:creationId xmlns:p14="http://schemas.microsoft.com/office/powerpoint/2010/main" val="3607881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CE940-FC61-A223-F559-2174A240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08C3A-6D98-45F9-DF61-C1FE4B0A9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9BABFF-45DD-FA1C-5A08-BB719FDCE0D6}"/>
              </a:ext>
            </a:extLst>
          </p:cNvPr>
          <p:cNvSpPr txBox="1"/>
          <p:nvPr/>
        </p:nvSpPr>
        <p:spPr>
          <a:xfrm>
            <a:off x="973669" y="1427871"/>
            <a:ext cx="8300333" cy="5293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Tree: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label, branches=[]):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label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branch in branches: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assert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isinstance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(branch, Tree)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list(branches)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not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', ' +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''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'Tree({0}{1})'.format(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branch_str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'\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n'.join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self.indented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indented(self):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lines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 in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self.branches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for line in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b.indented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   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lines.append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  ' + line)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[str(</a:t>
            </a: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self.label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)] + lines</a:t>
            </a:r>
          </a:p>
        </p:txBody>
      </p:sp>
    </p:spTree>
    <p:extLst>
      <p:ext uri="{BB962C8B-B14F-4D97-AF65-F5344CB8AC3E}">
        <p14:creationId xmlns:p14="http://schemas.microsoft.com/office/powerpoint/2010/main" val="24514816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DD16C-1B78-C7F0-A9FA-A2556BA3C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A4B79-D003-693F-D201-83AF2BEB8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1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7A2CC-DC0C-3DFB-C2B7-2CD28BC34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5D782-E315-AC25-32C9-F5B38FFA8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tree is a recursive structure.</a:t>
            </a:r>
          </a:p>
          <a:p>
            <a:r>
              <a:rPr lang="en-US" dirty="0"/>
              <a:t>Each tree has:</a:t>
            </a:r>
          </a:p>
          <a:p>
            <a:pPr lvl="1"/>
            <a:r>
              <a:rPr lang="en-US" dirty="0"/>
              <a:t>A label</a:t>
            </a:r>
          </a:p>
          <a:p>
            <a:pPr lvl="1"/>
            <a:r>
              <a:rPr lang="en-US" dirty="0"/>
              <a:t>0 or more branches, each a tree</a:t>
            </a:r>
          </a:p>
          <a:p>
            <a:r>
              <a:rPr lang="en-US" dirty="0"/>
              <a:t>Recursive structure implies recursive algorithm!</a:t>
            </a:r>
          </a:p>
        </p:txBody>
      </p:sp>
    </p:spTree>
    <p:extLst>
      <p:ext uri="{BB962C8B-B14F-4D97-AF65-F5344CB8AC3E}">
        <p14:creationId xmlns:p14="http://schemas.microsoft.com/office/powerpoint/2010/main" val="31536536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45547-5191-12EB-D44C-636F91F09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5879D5-39D9-0FBB-02DF-70126BFD7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278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18A7B-3315-35F9-0DBC-2873C0C6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Doubling a Tree</a:t>
            </a:r>
          </a:p>
        </p:txBody>
      </p:sp>
      <p:pic>
        <p:nvPicPr>
          <p:cNvPr id="6" name="Content Placeholder 5" descr="A diagram with arrows pointing to the right&#10;&#10;Description automatically generated">
            <a:extLst>
              <a:ext uri="{FF2B5EF4-FFF2-40B4-BE49-F238E27FC236}">
                <a16:creationId xmlns:a16="http://schemas.microsoft.com/office/drawing/2014/main" id="{73BA6427-93C2-AEAE-7AF9-C961ED0AE7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69" y="1477448"/>
            <a:ext cx="8596312" cy="1951552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32FE94-1D26-2880-4093-F37EC3D89933}"/>
              </a:ext>
            </a:extLst>
          </p:cNvPr>
          <p:cNvSpPr txBox="1"/>
          <p:nvPr/>
        </p:nvSpPr>
        <p:spPr>
          <a:xfrm>
            <a:off x="973669" y="3580090"/>
            <a:ext cx="830033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double(t):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"""Doubles every label in t, mutating 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Tree(1, [Tree(3, [Tree(5)]), Tree(7)])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double(t)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Tree(2, [Tree(6, [Tree(10)]), Tree(14)])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double(b)</a:t>
            </a:r>
          </a:p>
        </p:txBody>
      </p:sp>
    </p:spTree>
    <p:extLst>
      <p:ext uri="{BB962C8B-B14F-4D97-AF65-F5344CB8AC3E}">
        <p14:creationId xmlns:p14="http://schemas.microsoft.com/office/powerpoint/2010/main" val="363231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07C0-F7C1-5B7C-C854-725968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Pruning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64F0E-C647-7C7F-F9CB-8F4E4931B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subtrees from a tree is called pruning.</a:t>
            </a:r>
          </a:p>
          <a:p>
            <a:r>
              <a:rPr lang="en-US" dirty="0"/>
              <a:t>Always prune branches before recursive processing.</a:t>
            </a:r>
          </a:p>
        </p:txBody>
      </p:sp>
      <p:pic>
        <p:nvPicPr>
          <p:cNvPr id="5" name="Picture 4" descr="A diagram of triangles with numbers and lines&#10;&#10;Description automatically generated">
            <a:extLst>
              <a:ext uri="{FF2B5EF4-FFF2-40B4-BE49-F238E27FC236}">
                <a16:creationId xmlns:a16="http://schemas.microsoft.com/office/drawing/2014/main" id="{2773DA6E-E68D-D75D-4245-CC2ECBD8A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82480"/>
            <a:ext cx="4165814" cy="23369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B0EB3C-4BD6-2941-C3C5-015D526CC228}"/>
              </a:ext>
            </a:extLst>
          </p:cNvPr>
          <p:cNvSpPr txBox="1"/>
          <p:nvPr/>
        </p:nvSpPr>
        <p:spPr>
          <a:xfrm>
            <a:off x="973669" y="2946520"/>
            <a:ext cx="8300333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prune(t, 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"""Prune all sub-trees whose label is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[Tree(1, [Tree(0), Tree(1)]), Tree(2,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[Tree(1), Tree(1, [Tree(0), Tree(1)])])])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prune(t,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Tree(3, [Tree(2)])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[___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___]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prune(___, ___)</a:t>
            </a:r>
          </a:p>
        </p:txBody>
      </p:sp>
    </p:spTree>
    <p:extLst>
      <p:ext uri="{BB962C8B-B14F-4D97-AF65-F5344CB8AC3E}">
        <p14:creationId xmlns:p14="http://schemas.microsoft.com/office/powerpoint/2010/main" val="33337633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07C0-F7C1-5B7C-C854-725968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Pruning trees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64F0E-C647-7C7F-F9CB-8F4E4931B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subtrees from a tree is called pruning.</a:t>
            </a:r>
          </a:p>
          <a:p>
            <a:r>
              <a:rPr lang="en-US" dirty="0"/>
              <a:t>Always prune branches before recursive processing.</a:t>
            </a:r>
          </a:p>
        </p:txBody>
      </p:sp>
      <p:pic>
        <p:nvPicPr>
          <p:cNvPr id="5" name="Picture 4" descr="A diagram of triangles with numbers and lines&#10;&#10;Description automatically generated">
            <a:extLst>
              <a:ext uri="{FF2B5EF4-FFF2-40B4-BE49-F238E27FC236}">
                <a16:creationId xmlns:a16="http://schemas.microsoft.com/office/drawing/2014/main" id="{2773DA6E-E68D-D75D-4245-CC2ECBD8A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82480"/>
            <a:ext cx="4165814" cy="23369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B0EB3C-4BD6-2941-C3C5-015D526CC228}"/>
              </a:ext>
            </a:extLst>
          </p:cNvPr>
          <p:cNvSpPr txBox="1"/>
          <p:nvPr/>
        </p:nvSpPr>
        <p:spPr>
          <a:xfrm>
            <a:off x="973669" y="2946520"/>
            <a:ext cx="8300333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prune(t, 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"""Prune all sub-trees whose label is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[Tree(1, [Tree(0), Tree(1)]), Tree(2,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[Tree(1), Tree(1, [Tree(0), Tree(1)])])])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prune(t, 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Tree(3, [Tree(2)])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[b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b.label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!=n]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b in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t.branches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prune(b, n)</a:t>
            </a:r>
          </a:p>
        </p:txBody>
      </p:sp>
    </p:spTree>
    <p:extLst>
      <p:ext uri="{BB962C8B-B14F-4D97-AF65-F5344CB8AC3E}">
        <p14:creationId xmlns:p14="http://schemas.microsoft.com/office/powerpoint/2010/main" val="7610526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F6E59-0A47-2253-2832-F140C593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87729-686B-EC27-C1C2-0286D0235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42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4EA849-3E34-1BE5-F6E1-D2212B0C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7649FB-1D9F-2A58-E71C-6288DA88B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825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27F5-4423-AA69-A608-BB2BE84DE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D692-6C71-E2A4-73CC-923889C74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are </a:t>
            </a:r>
            <a:r>
              <a:rPr lang="en-US" i="1" dirty="0"/>
              <a:t>Tree</a:t>
            </a:r>
            <a:r>
              <a:rPr lang="en-US" dirty="0"/>
              <a:t> and </a:t>
            </a:r>
            <a:r>
              <a:rPr lang="en-US" i="1" dirty="0"/>
              <a:t>Link</a:t>
            </a:r>
            <a:r>
              <a:rPr lang="en-US" dirty="0"/>
              <a:t> considered recursive objects?</a:t>
            </a:r>
          </a:p>
          <a:p>
            <a:r>
              <a:rPr lang="en-US" dirty="0"/>
              <a:t>Each type of object contains references to the same type of object.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Tree</a:t>
            </a:r>
            <a:r>
              <a:rPr lang="en-US" dirty="0"/>
              <a:t> can contain additional instances of </a:t>
            </a:r>
            <a:r>
              <a:rPr lang="en-US" i="1" dirty="0"/>
              <a:t>Tree</a:t>
            </a:r>
            <a:r>
              <a:rPr lang="en-US" dirty="0"/>
              <a:t>, in the </a:t>
            </a:r>
            <a:r>
              <a:rPr lang="en-US" i="1" dirty="0"/>
              <a:t>branches</a:t>
            </a:r>
            <a:r>
              <a:rPr lang="en-US" dirty="0"/>
              <a:t> variable.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Link</a:t>
            </a:r>
            <a:r>
              <a:rPr lang="en-US" dirty="0"/>
              <a:t> can contain an additional instance of </a:t>
            </a:r>
            <a:r>
              <a:rPr lang="en-US" i="1" dirty="0"/>
              <a:t>Link</a:t>
            </a:r>
            <a:r>
              <a:rPr lang="en-US" dirty="0"/>
              <a:t>, in the </a:t>
            </a:r>
            <a:r>
              <a:rPr lang="en-US" i="1" dirty="0"/>
              <a:t>rest</a:t>
            </a:r>
            <a:r>
              <a:rPr lang="en-US" dirty="0"/>
              <a:t> variable.</a:t>
            </a:r>
          </a:p>
          <a:p>
            <a:r>
              <a:rPr lang="en-US" dirty="0"/>
              <a:t>Both classes lend themselves to recursive algorithms. Generally: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Tree</a:t>
            </a:r>
            <a:r>
              <a:rPr lang="en-US" dirty="0"/>
              <a:t>: The base case is when </a:t>
            </a:r>
            <a:r>
              <a:rPr lang="en-US" i="1" dirty="0" err="1"/>
              <a:t>is_leaf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i="1" dirty="0"/>
              <a:t>True</a:t>
            </a:r>
            <a:r>
              <a:rPr lang="en-US" dirty="0"/>
              <a:t>; the recursive call is on the </a:t>
            </a:r>
            <a:r>
              <a:rPr lang="en-US" i="1" dirty="0"/>
              <a:t>branches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Link</a:t>
            </a:r>
            <a:r>
              <a:rPr lang="en-US" dirty="0"/>
              <a:t>: The base case is when the </a:t>
            </a:r>
            <a:r>
              <a:rPr lang="en-US" i="1" dirty="0"/>
              <a:t>rest</a:t>
            </a:r>
            <a:r>
              <a:rPr lang="en-US" dirty="0"/>
              <a:t> is </a:t>
            </a:r>
            <a:r>
              <a:rPr lang="en-US" i="1" dirty="0"/>
              <a:t>empty</a:t>
            </a:r>
            <a:r>
              <a:rPr lang="en-US" dirty="0"/>
              <a:t>; the recursive call is on the </a:t>
            </a:r>
            <a:r>
              <a:rPr lang="en-US" i="1" dirty="0"/>
              <a:t>rest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43236-9F6F-4BCA-954D-66998299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D9D53-C804-ED81-B3CC-ED2052726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871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 &amp; Syntax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59C84-A46C-4899-56A1-25697B8BF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500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5AA63-2B28-8541-76E5-910402039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7227C-4008-DB48-FC08-2F420A618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3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901F9-5BAC-5C8D-4FA8-F5879F416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processing: Counting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588E5-16F7-A766-331E-7C9B84BFC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21447"/>
            <a:ext cx="8596668" cy="1519916"/>
          </a:xfrm>
        </p:spPr>
        <p:txBody>
          <a:bodyPr/>
          <a:lstStyle/>
          <a:p>
            <a:r>
              <a:rPr lang="en-US" dirty="0"/>
              <a:t>What's the base case? </a:t>
            </a:r>
          </a:p>
          <a:p>
            <a:r>
              <a:rPr lang="en-US" dirty="0"/>
              <a:t>What's the recursive call?</a:t>
            </a:r>
          </a:p>
        </p:txBody>
      </p:sp>
      <p:pic>
        <p:nvPicPr>
          <p:cNvPr id="4" name="Picture 3" descr="A diagram of a diagram&#10;&#10;Description automatically generated">
            <a:extLst>
              <a:ext uri="{FF2B5EF4-FFF2-40B4-BE49-F238E27FC236}">
                <a16:creationId xmlns:a16="http://schemas.microsoft.com/office/drawing/2014/main" id="{F7FACFDE-3ADB-0E3C-F606-2FE1D55A9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413" y="0"/>
            <a:ext cx="4229587" cy="15860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57003F-0816-1521-4688-B730EB04C69C}"/>
              </a:ext>
            </a:extLst>
          </p:cNvPr>
          <p:cNvSpPr txBox="1"/>
          <p:nvPr/>
        </p:nvSpPr>
        <p:spPr>
          <a:xfrm>
            <a:off x="1069743" y="1936124"/>
            <a:ext cx="8272053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number of leaf nodes in 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leaves_under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b in branches(t):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leaves_under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leaves_under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EA21EA-F322-042F-05B7-D9087004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6DCE43-BC7F-0300-FC0D-760AFF561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programming languages and spoken languages can be parsed into syntax trees.</a:t>
            </a:r>
          </a:p>
          <a:p>
            <a:r>
              <a:rPr lang="en-US" dirty="0"/>
              <a:t>For a spoken language, a syntax tree reveals the syntactic structure of a single sentence.</a:t>
            </a:r>
          </a:p>
          <a:p>
            <a:r>
              <a:rPr lang="en-US" dirty="0"/>
              <a:t>"This is a book"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3FB9162E-2D6A-5FF2-3E3F-136BF8B24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566" y="3235946"/>
            <a:ext cx="4119921" cy="338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646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leaves are also called </a:t>
            </a:r>
            <a:r>
              <a:rPr lang="en-US" b="1" dirty="0"/>
              <a:t>terminals</a:t>
            </a:r>
            <a:r>
              <a:rPr lang="en-US" dirty="0"/>
              <a:t>: they contain both a syntactic </a:t>
            </a:r>
            <a:r>
              <a:rPr lang="en-US" dirty="0" err="1"/>
              <a:t>identifer</a:t>
            </a:r>
            <a:r>
              <a:rPr lang="en-US" dirty="0"/>
              <a:t> (</a:t>
            </a:r>
            <a:r>
              <a:rPr lang="en-US" b="1" dirty="0"/>
              <a:t>tag</a:t>
            </a:r>
            <a:r>
              <a:rPr lang="en-US" dirty="0"/>
              <a:t>) and the actual world.</a:t>
            </a:r>
          </a:p>
          <a:p>
            <a:pPr lvl="1"/>
            <a:r>
              <a:rPr lang="en-US" b="1" dirty="0"/>
              <a:t>NN</a:t>
            </a:r>
            <a:r>
              <a:rPr lang="en-US" dirty="0"/>
              <a:t>: singular noun (e.g. "This", "book")</a:t>
            </a:r>
          </a:p>
          <a:p>
            <a:pPr lvl="1"/>
            <a:r>
              <a:rPr lang="en-US" b="1" dirty="0"/>
              <a:t>COP</a:t>
            </a:r>
            <a:r>
              <a:rPr lang="en-US" dirty="0"/>
              <a:t>: copula (e.g. "is")</a:t>
            </a:r>
          </a:p>
          <a:p>
            <a:pPr lvl="1"/>
            <a:r>
              <a:rPr lang="en-US" b="1" dirty="0"/>
              <a:t>DT</a:t>
            </a:r>
            <a:r>
              <a:rPr lang="en-US" dirty="0"/>
              <a:t>: determiner (e.g. "the")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3985882"/>
            <a:ext cx="5418666" cy="226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Other terminals: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NNS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(plural noun),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NNP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(proper noun),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(personal pronoun),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JJ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(adjective),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(preposition),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(coordinating conjunction),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AUX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auxillary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verb),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(adverb),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VBN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(verb, past participle), ...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492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non-terminals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other nodes are called </a:t>
            </a:r>
            <a:r>
              <a:rPr lang="en-US" b="1" dirty="0"/>
              <a:t>non-terminals</a:t>
            </a:r>
            <a:r>
              <a:rPr lang="en-US" dirty="0"/>
              <a:t> and contain only tags (typically a phrase type). The tag describes the phrase in the leaves under them.</a:t>
            </a:r>
          </a:p>
          <a:p>
            <a:pPr lvl="1"/>
            <a:r>
              <a:rPr lang="en-US" b="1" dirty="0"/>
              <a:t>S</a:t>
            </a:r>
            <a:r>
              <a:rPr lang="en-US" dirty="0"/>
              <a:t>: sentence (e.g. "This is a book")</a:t>
            </a:r>
          </a:p>
          <a:p>
            <a:pPr lvl="1"/>
            <a:r>
              <a:rPr lang="en-US" b="1" dirty="0"/>
              <a:t>NP</a:t>
            </a:r>
            <a:r>
              <a:rPr lang="en-US" dirty="0"/>
              <a:t>: noun phrase (e.g. "This", "a book")</a:t>
            </a:r>
          </a:p>
          <a:p>
            <a:pPr lvl="1"/>
            <a:r>
              <a:rPr lang="en-US" b="1" dirty="0"/>
              <a:t>VP</a:t>
            </a:r>
            <a:r>
              <a:rPr lang="en-US" dirty="0"/>
              <a:t>: verb phrase (e.g. "is a book")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4400662"/>
            <a:ext cx="5418666" cy="216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Other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non-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terminals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: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SQ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(question),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PP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prepositional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phrase),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ADVP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(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adverb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phrase)...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7827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"Is that a big bug or a little bug?"</a:t>
            </a:r>
          </a:p>
        </p:txBody>
      </p:sp>
      <p:pic>
        <p:nvPicPr>
          <p:cNvPr id="5" name="Picture 4" descr="A diagram of a network&#10;&#10;Description automatically generated">
            <a:extLst>
              <a:ext uri="{FF2B5EF4-FFF2-40B4-BE49-F238E27FC236}">
                <a16:creationId xmlns:a16="http://schemas.microsoft.com/office/drawing/2014/main" id="{9BA8FE08-B8C3-A0EC-641A-EA8996389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16" y="2789451"/>
            <a:ext cx="108775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67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"I've never seen such a cute kangaroo."</a:t>
            </a:r>
          </a:p>
        </p:txBody>
      </p:sp>
      <p:pic>
        <p:nvPicPr>
          <p:cNvPr id="6" name="Picture 5" descr="A diagram of a network&#10;&#10;Description automatically generated">
            <a:extLst>
              <a:ext uri="{FF2B5EF4-FFF2-40B4-BE49-F238E27FC236}">
                <a16:creationId xmlns:a16="http://schemas.microsoft.com/office/drawing/2014/main" id="{4F4E4A0B-A98C-9777-0FD1-77D284A2A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00914"/>
            <a:ext cx="922972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016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98A67-82DF-2C2C-A468-3A27A1032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D907B-F7EC-E091-A1FA-CA8467D2C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3932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C847-4D19-6CB8-9E5A-72855B65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14182-5BD2-BF3E-2086-06C6B5CD49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985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045A8E-23C6-B6D6-2D66-084A0EF3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tree abstraction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CB646-9444-6908-02D2-F53365D8A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5299260" cy="4110962"/>
          </a:xfrm>
        </p:spPr>
        <p:txBody>
          <a:bodyPr/>
          <a:lstStyle/>
          <a:p>
            <a:r>
              <a:rPr lang="en-US" dirty="0"/>
              <a:t>The label of non-terminals will be just the tag: "</a:t>
            </a:r>
            <a:r>
              <a:rPr lang="en-US" b="1" dirty="0"/>
              <a:t>S</a:t>
            </a:r>
            <a:r>
              <a:rPr lang="en-US" dirty="0"/>
              <a:t>", "</a:t>
            </a:r>
            <a:r>
              <a:rPr lang="en-US" b="1" dirty="0"/>
              <a:t>NP</a:t>
            </a:r>
            <a:r>
              <a:rPr lang="en-US" dirty="0"/>
              <a:t>", "</a:t>
            </a:r>
            <a:r>
              <a:rPr lang="en-US" b="1" dirty="0"/>
              <a:t>VP</a:t>
            </a:r>
            <a:r>
              <a:rPr lang="en-US" dirty="0"/>
              <a:t>".</a:t>
            </a:r>
          </a:p>
          <a:p>
            <a:r>
              <a:rPr lang="en-US" dirty="0"/>
              <a:t>The label of terminals will be a list of the tag and the word itself: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This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COP</a:t>
            </a:r>
            <a:r>
              <a:rPr lang="en-US" dirty="0"/>
              <a:t>", "</a:t>
            </a:r>
            <a:r>
              <a:rPr lang="en-US" b="1" dirty="0"/>
              <a:t>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DT</a:t>
            </a:r>
            <a:r>
              <a:rPr lang="en-US" dirty="0"/>
              <a:t>", "</a:t>
            </a:r>
            <a:r>
              <a:rPr lang="en-US" b="1" dirty="0"/>
              <a:t>a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book</a:t>
            </a:r>
            <a:r>
              <a:rPr lang="en-US" dirty="0"/>
              <a:t>"]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C3F5EDE7-C006-A7BC-1403-99DF92D13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965" y="1930400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497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1D74-1AB6-E4CD-703F-AA8F3A478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tree()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D6C2-44E6-3D10-6B68-0AAF71B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74790B-3937-1034-95C9-2A008C161205}"/>
              </a:ext>
            </a:extLst>
          </p:cNvPr>
          <p:cNvSpPr txBox="1"/>
          <p:nvPr/>
        </p:nvSpPr>
        <p:spPr>
          <a:xfrm>
            <a:off x="1000542" y="1930400"/>
            <a:ext cx="5871598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t = tree("S", 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tree("NP", [tree(["NN", "this"])]),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tree("VP", 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tree(["COP", "is"]),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tree("NP", 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tree(["DT", "a"]),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tree(["NN", "book"])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])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CC9A4D4C-2090-C82D-3029-B181FA5F5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140" y="1930399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1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83F8-EF13-3452-1C39-43333E72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abstractions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242E2-E776-F357-07E9-7D0A8757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381F1-ED15-8F94-DA82-0D19E4E8AC03}"/>
              </a:ext>
            </a:extLst>
          </p:cNvPr>
          <p:cNvSpPr txBox="1"/>
          <p:nvPr/>
        </p:nvSpPr>
        <p:spPr>
          <a:xfrm>
            <a:off x="1000542" y="1930400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phrase(tag, branches):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tree(tag, branches)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word(tag, text):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tree([tag, text])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text(word):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label(word)[1]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tag(t):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tag of a phrase or word."""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label(t)[0]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label(t)</a:t>
            </a:r>
          </a:p>
        </p:txBody>
      </p:sp>
    </p:spTree>
    <p:extLst>
      <p:ext uri="{BB962C8B-B14F-4D97-AF65-F5344CB8AC3E}">
        <p14:creationId xmlns:p14="http://schemas.microsoft.com/office/powerpoint/2010/main" val="100837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A383-87D3-94D4-34C2-3003E9D11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processing: Counting leaves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CE85F-CC20-72D6-4078-149C02255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sum() function sums up the items of an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That leads to this shorter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403721-C117-DAAC-AD59-2F9BF788DF2B}"/>
              </a:ext>
            </a:extLst>
          </p:cNvPr>
          <p:cNvSpPr txBox="1"/>
          <p:nvPr/>
        </p:nvSpPr>
        <p:spPr>
          <a:xfrm>
            <a:off x="1001949" y="2362238"/>
            <a:ext cx="827205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sum([1, 1, 1, 1])  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4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B81123-FBFB-9215-BD92-1603FCF20CA7}"/>
              </a:ext>
            </a:extLst>
          </p:cNvPr>
          <p:cNvSpPr txBox="1"/>
          <p:nvPr/>
        </p:nvSpPr>
        <p:spPr>
          <a:xfrm>
            <a:off x="1001949" y="3215964"/>
            <a:ext cx="9480657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"""Returns the number of leaf nodes in 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branch_counts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count_leaves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(b) for b in branches(t)]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return sum(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branch_counts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693904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1E1C-E5C9-E08B-C201-2A038F96C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38337-99DE-48A0-2FDB-D26EEB3D2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048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D284-A553-8D08-04F0-BBD0B668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DAB50-2140-5EDD-0CDB-992228FDA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8603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2867-56E2-ABD3-D4A9-8E5C98A3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D55C-4A06-6520-A104-B6A45DA92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High-level programming language</a:t>
            </a:r>
          </a:p>
          <a:p>
            <a:pPr marL="0" indent="0" algn="ctr">
              <a:buNone/>
            </a:pPr>
            <a:r>
              <a:rPr lang="en-US" sz="2400" dirty="0"/>
              <a:t>(Python, C++, JavaScript)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Assembly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Machine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580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3D9D3-A198-7913-29D9-31A7297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55068-745D-4A11-F81E-71F8FA87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The language of the machine is all 1s and 0s, often specifying the action and the memory address to act 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Code is executed directly by the hardware.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D3BFA-3D82-3DC8-DD60-51D8BBE19C2F}"/>
              </a:ext>
            </a:extLst>
          </p:cNvPr>
          <p:cNvSpPr txBox="1"/>
          <p:nvPr/>
        </p:nvSpPr>
        <p:spPr>
          <a:xfrm>
            <a:off x="1000542" y="263457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00000100 10000010  # Load data in 10000010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00000001 10000001  # Subtract data at 10000001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00000101 10000100  # Store result in 10000100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00001011 10000100  # Etc..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00001101 00010000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00010100 00000010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00000101 10000011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00001111 00000000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00010100 00000011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00000101 10000011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00001111 00000000</a:t>
            </a:r>
          </a:p>
        </p:txBody>
      </p:sp>
    </p:spTree>
    <p:extLst>
      <p:ext uri="{BB962C8B-B14F-4D97-AF65-F5344CB8AC3E}">
        <p14:creationId xmlns:p14="http://schemas.microsoft.com/office/powerpoint/2010/main" val="306601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34EF-21BE-2135-CDAE-4B0DBF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93B79-E1D2-6808-B151-115A4681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Assembly language was introduced for (slightly) easier programming.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86D887-4FF2-100C-2A78-E9C93BCBDFB0}"/>
              </a:ext>
            </a:extLst>
          </p:cNvPr>
          <p:cNvGraphicFramePr>
            <a:graphicFrameLocks noGrp="1"/>
          </p:cNvGraphicFramePr>
          <p:nvPr/>
        </p:nvGraphicFramePr>
        <p:xfrm>
          <a:off x="1866507" y="2473051"/>
          <a:ext cx="633830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6426">
                  <a:extLst>
                    <a:ext uri="{9D8B030D-6E8A-4147-A177-3AD203B41FA5}">
                      <a16:colId xmlns:a16="http://schemas.microsoft.com/office/drawing/2014/main" val="104115072"/>
                    </a:ext>
                  </a:extLst>
                </a:gridCol>
                <a:gridCol w="552375">
                  <a:extLst>
                    <a:ext uri="{9D8B030D-6E8A-4147-A177-3AD203B41FA5}">
                      <a16:colId xmlns:a16="http://schemas.microsoft.com/office/drawing/2014/main" val="423687618"/>
                    </a:ext>
                  </a:extLst>
                </a:gridCol>
                <a:gridCol w="3069502">
                  <a:extLst>
                    <a:ext uri="{9D8B030D-6E8A-4147-A177-3AD203B41FA5}">
                      <a16:colId xmlns:a16="http://schemas.microsoft.com/office/drawing/2014/main" val="20209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Machine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Assembly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208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1026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00000100 10000010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00000001 10000001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00001011 10000100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00001101 00010000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SUB 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CPL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JMZ 16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#2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266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1681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1AFD-9AA1-F841-C554-0018DA5B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Higher-level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CD0A-3BE7-564D-E2FF-39C3078F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level languages:</a:t>
            </a:r>
          </a:p>
          <a:p>
            <a:pPr lvl="1"/>
            <a:r>
              <a:rPr lang="en-US" dirty="0"/>
              <a:t>provide means of abstraction such as naming, function definition, and objects</a:t>
            </a:r>
          </a:p>
          <a:p>
            <a:pPr lvl="1"/>
            <a:r>
              <a:rPr lang="en-US" dirty="0"/>
              <a:t>abstract away system details to be independent of hardware and operating system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Statements &amp; expressions are either </a:t>
            </a:r>
            <a:r>
              <a:rPr lang="en-US" b="1" dirty="0"/>
              <a:t>interpreted</a:t>
            </a:r>
            <a:r>
              <a:rPr lang="en-US" dirty="0"/>
              <a:t> by another program or </a:t>
            </a:r>
            <a:r>
              <a:rPr lang="en-US" b="1" dirty="0"/>
              <a:t>compiled</a:t>
            </a:r>
            <a:r>
              <a:rPr lang="en-US" dirty="0"/>
              <a:t> (translated) into a lower-level language.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F888D-5D70-B486-BCF0-817388D0D1C8}"/>
              </a:ext>
            </a:extLst>
          </p:cNvPr>
          <p:cNvSpPr txBox="1"/>
          <p:nvPr/>
        </p:nvSpPr>
        <p:spPr>
          <a:xfrm>
            <a:off x="1000542" y="3690372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 = y – x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y: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z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z = 3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755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4DE2-D6C1-CEF0-2888-432AF523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Compiled vs. interpreted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9355A-2813-40D0-B294-736D77836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program is </a:t>
            </a:r>
            <a:r>
              <a:rPr lang="en-US" b="1" dirty="0"/>
              <a:t>compiled</a:t>
            </a:r>
            <a:r>
              <a:rPr lang="en-US" dirty="0"/>
              <a:t>, the source code is translated into machine code, and that code can be distributed and run repeatedly.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Compiler → Machine code → Output</a:t>
            </a:r>
          </a:p>
          <a:p>
            <a:r>
              <a:rPr lang="en-US" dirty="0"/>
              <a:t>When a program is </a:t>
            </a:r>
            <a:r>
              <a:rPr lang="en-US" b="1" dirty="0"/>
              <a:t>interpreted</a:t>
            </a:r>
            <a:r>
              <a:rPr lang="en-US" dirty="0"/>
              <a:t>, an interpreter runs the source code directly (without compiling it first).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Interpreter → Output</a:t>
            </a:r>
          </a:p>
          <a:p>
            <a:r>
              <a:rPr lang="en-US" dirty="0"/>
              <a:t>In its most popular implementation (</a:t>
            </a:r>
            <a:r>
              <a:rPr lang="en-US" dirty="0" err="1"/>
              <a:t>CPython</a:t>
            </a:r>
            <a:r>
              <a:rPr lang="en-US" dirty="0"/>
              <a:t>), Python programs are interpreted but have a compile step: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en-US" sz="2000" b="1" dirty="0"/>
              <a:t>Source code → Compiler → Bytecode → Virtual Machine →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4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12B-2F49-4FE7-B5B6-C62EBBA9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an interpreter/compiler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BC3D-6C55-822B-4A3C-960B56D0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either interpret or compile source code, a program must be written that understands that source code.</a:t>
            </a:r>
          </a:p>
          <a:p>
            <a:r>
              <a:rPr lang="en-US" dirty="0"/>
              <a:t>Typical phases of understanding:</a:t>
            </a:r>
          </a:p>
          <a:p>
            <a:pPr marL="400050" lvl="1" indent="0">
              <a:buNone/>
            </a:pPr>
            <a:r>
              <a:rPr lang="en-US" sz="2000" b="1" dirty="0"/>
              <a:t>Source code → </a:t>
            </a:r>
            <a:r>
              <a:rPr lang="en-US" sz="2000" b="1" dirty="0" err="1"/>
              <a:t>Lexing</a:t>
            </a:r>
            <a:r>
              <a:rPr lang="en-US" sz="2000" b="1" dirty="0"/>
              <a:t> → Parsing → Abstract Syntax Tree</a:t>
            </a:r>
          </a:p>
          <a:p>
            <a:endParaRPr lang="en-US" sz="2200" dirty="0"/>
          </a:p>
          <a:p>
            <a:r>
              <a:rPr lang="en-US" sz="2200" dirty="0"/>
              <a:t>We'll come back to this after we talk about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297052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A33B-995A-F4EB-E458-4CE56CB5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EE3F4-A8DD-062A-6236-C57552D18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46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C3D4C-B7A3-15B8-A90F-FACDEE20D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0D6C-C294-9291-AD9D-F551A769D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creates a tree from another tree is also often recursive.</a:t>
            </a:r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0AFC4434-53A2-5B23-E10D-65D2008ED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617" y="2469823"/>
            <a:ext cx="4404134" cy="438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11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D9059-09CA-7ED8-5A4E-1EBD137B1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trees: Doubling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C5A15-1973-4BA5-A816-35277D0FD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56778"/>
            <a:ext cx="8596668" cy="583243"/>
          </a:xfrm>
        </p:spPr>
        <p:txBody>
          <a:bodyPr/>
          <a:lstStyle/>
          <a:p>
            <a:r>
              <a:rPr lang="en-US" dirty="0"/>
              <a:t>What's the base case? What's the recursive call?</a:t>
            </a:r>
          </a:p>
        </p:txBody>
      </p:sp>
      <p:pic>
        <p:nvPicPr>
          <p:cNvPr id="7" name="Picture 6" descr="A diagram of a diagram&#10;&#10;Description automatically generated">
            <a:extLst>
              <a:ext uri="{FF2B5EF4-FFF2-40B4-BE49-F238E27FC236}">
                <a16:creationId xmlns:a16="http://schemas.microsoft.com/office/drawing/2014/main" id="{BA82580C-3146-6786-A33A-EB29F26AC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951" y="1408423"/>
            <a:ext cx="6553200" cy="24574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95ABC4F-1CF7-D6D6-D7BD-4EBF58981717}"/>
              </a:ext>
            </a:extLst>
          </p:cNvPr>
          <p:cNvSpPr txBox="1"/>
          <p:nvPr/>
        </p:nvSpPr>
        <p:spPr>
          <a:xfrm>
            <a:off x="677334" y="3895663"/>
            <a:ext cx="961263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double(t):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a tree identical to t, but with all labels doubled."""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is_leaf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tree(label(t) *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tree(label(t) * 2,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[double(b) for b in branches(t)])</a:t>
            </a:r>
          </a:p>
        </p:txBody>
      </p:sp>
    </p:spTree>
    <p:extLst>
      <p:ext uri="{BB962C8B-B14F-4D97-AF65-F5344CB8AC3E}">
        <p14:creationId xmlns:p14="http://schemas.microsoft.com/office/powerpoint/2010/main" val="99381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468CE-30B3-4637-BF18-59BBF50E7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trees: Doubling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7FD5A-AAD4-A472-F35B-AE166FFEA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shorter solution: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Explicit base cases aren't always necessary in the final code, but it's useful to think in terms of base case vs. recursive case when learning.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A42ECF-D417-4C16-FEE0-6D395A791D3D}"/>
              </a:ext>
            </a:extLst>
          </p:cNvPr>
          <p:cNvSpPr txBox="1"/>
          <p:nvPr/>
        </p:nvSpPr>
        <p:spPr>
          <a:xfrm>
            <a:off x="973669" y="2305615"/>
            <a:ext cx="8300333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double(t):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number of leaf nodes in t."""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tree(label(t) * 2,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[double(b) for b in branches(t)])</a:t>
            </a:r>
          </a:p>
        </p:txBody>
      </p:sp>
    </p:spTree>
    <p:extLst>
      <p:ext uri="{BB962C8B-B14F-4D97-AF65-F5344CB8AC3E}">
        <p14:creationId xmlns:p14="http://schemas.microsoft.com/office/powerpoint/2010/main" val="510018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32F8A-048A-98C9-1530-E8FEDEEF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Printing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03AD8-210F-0E0C-A491-479C1B3A7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B5014A-D4D3-3021-52C7-1CC8286C2769}"/>
              </a:ext>
            </a:extLst>
          </p:cNvPr>
          <p:cNvSpPr txBox="1"/>
          <p:nvPr/>
        </p:nvSpPr>
        <p:spPr>
          <a:xfrm>
            <a:off x="973669" y="1930400"/>
            <a:ext cx="9197853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(t, indent=0):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"""Prints the labels of t with a depth-based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indent of 2 spaces.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t = tree(3, [tree(1), tree(2, [tree(1), tree(1)])])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print_tree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(t)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457402264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4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95</TotalTime>
  <Words>3282</Words>
  <Application>Microsoft Office PowerPoint</Application>
  <PresentationFormat>Widescreen</PresentationFormat>
  <Paragraphs>475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65" baseType="lpstr">
      <vt:lpstr>Aptos</vt:lpstr>
      <vt:lpstr>Arial</vt:lpstr>
      <vt:lpstr>Courier New</vt:lpstr>
      <vt:lpstr>Trebuchet MS</vt:lpstr>
      <vt:lpstr>Wingdings 3</vt:lpstr>
      <vt:lpstr>3_Facet</vt:lpstr>
      <vt:lpstr>4_Facet</vt:lpstr>
      <vt:lpstr>Trees &amp; Languages</vt:lpstr>
      <vt:lpstr>Working with Trees</vt:lpstr>
      <vt:lpstr>Tree processing</vt:lpstr>
      <vt:lpstr>Tree processing: Counting leaves</vt:lpstr>
      <vt:lpstr>Tree processing: Counting leaves</vt:lpstr>
      <vt:lpstr>Creating trees</vt:lpstr>
      <vt:lpstr>Creating trees: Doubling labels</vt:lpstr>
      <vt:lpstr>Creating trees: Doubling labels</vt:lpstr>
      <vt:lpstr>Exercise: Printing trees</vt:lpstr>
      <vt:lpstr>Exercise: Printing trees (solution)</vt:lpstr>
      <vt:lpstr>Exercise: List of leaves</vt:lpstr>
      <vt:lpstr>Exercise: List of leaves (solution)</vt:lpstr>
      <vt:lpstr>Exercise: Counting paths</vt:lpstr>
      <vt:lpstr>Exercise: Counting paths (solution)</vt:lpstr>
      <vt:lpstr>PowerPoint Presentation</vt:lpstr>
      <vt:lpstr>Abstraction and Trees</vt:lpstr>
      <vt:lpstr>Tree: Layers of abstraction</vt:lpstr>
      <vt:lpstr>PowerPoint Presentation</vt:lpstr>
      <vt:lpstr>Trees, Trees, everywhere!</vt:lpstr>
      <vt:lpstr>Directory structures</vt:lpstr>
      <vt:lpstr>Parse trees</vt:lpstr>
      <vt:lpstr>Parse trees</vt:lpstr>
      <vt:lpstr>PowerPoint Presentation</vt:lpstr>
      <vt:lpstr>A Tree Class</vt:lpstr>
      <vt:lpstr>Trees: Data abstraction (review)</vt:lpstr>
      <vt:lpstr>A Tree class</vt:lpstr>
      <vt:lpstr>tree versus Tree</vt:lpstr>
      <vt:lpstr>A fancier Tree</vt:lpstr>
      <vt:lpstr>PowerPoint Presentation</vt:lpstr>
      <vt:lpstr>Tree mutation</vt:lpstr>
      <vt:lpstr>Doubling a Tree</vt:lpstr>
      <vt:lpstr>Exercise: Pruning trees</vt:lpstr>
      <vt:lpstr>Exercise: Pruning trees (solution)</vt:lpstr>
      <vt:lpstr>PowerPoint Presentation</vt:lpstr>
      <vt:lpstr>Recursive Objects</vt:lpstr>
      <vt:lpstr>Recursive objects</vt:lpstr>
      <vt:lpstr>PowerPoint Presentation</vt:lpstr>
      <vt:lpstr>Language &amp; Syntax</vt:lpstr>
      <vt:lpstr>Syntax Trees</vt:lpstr>
      <vt:lpstr>Syntax trees</vt:lpstr>
      <vt:lpstr>Syntax tree terminals</vt:lpstr>
      <vt:lpstr>Syntax tree non-terminals</vt:lpstr>
      <vt:lpstr>More syntax trees</vt:lpstr>
      <vt:lpstr>More syntax trees</vt:lpstr>
      <vt:lpstr>PowerPoint Presentation</vt:lpstr>
      <vt:lpstr>Syntax tree representation</vt:lpstr>
      <vt:lpstr>Using the tree abstraction</vt:lpstr>
      <vt:lpstr>A tree() version</vt:lpstr>
      <vt:lpstr>Additional abstractions</vt:lpstr>
      <vt:lpstr>PowerPoint Presentation</vt:lpstr>
      <vt:lpstr>Programming Languages</vt:lpstr>
      <vt:lpstr>Levels of languages</vt:lpstr>
      <vt:lpstr>Machine language</vt:lpstr>
      <vt:lpstr>Assembly language</vt:lpstr>
      <vt:lpstr>Higher-level languages</vt:lpstr>
      <vt:lpstr>Compiled vs. interpreted</vt:lpstr>
      <vt:lpstr>Phases of an interpreter/compiler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18</cp:revision>
  <dcterms:created xsi:type="dcterms:W3CDTF">2024-12-10T20:52:29Z</dcterms:created>
  <dcterms:modified xsi:type="dcterms:W3CDTF">2024-12-10T22:27:50Z</dcterms:modified>
</cp:coreProperties>
</file>