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778" r:id="rId2"/>
  </p:sldMasterIdLst>
  <p:notesMasterIdLst>
    <p:notesMasterId r:id="rId51"/>
  </p:notesMasterIdLst>
  <p:sldIdLst>
    <p:sldId id="3841" r:id="rId3"/>
    <p:sldId id="3792" r:id="rId4"/>
    <p:sldId id="3793" r:id="rId5"/>
    <p:sldId id="3794" r:id="rId6"/>
    <p:sldId id="3795" r:id="rId7"/>
    <p:sldId id="3796" r:id="rId8"/>
    <p:sldId id="3797" r:id="rId9"/>
    <p:sldId id="3798" r:id="rId10"/>
    <p:sldId id="3801" r:id="rId11"/>
    <p:sldId id="3802" r:id="rId12"/>
    <p:sldId id="3803" r:id="rId13"/>
    <p:sldId id="3804" r:id="rId14"/>
    <p:sldId id="3805" r:id="rId15"/>
    <p:sldId id="3806" r:id="rId16"/>
    <p:sldId id="3807" r:id="rId17"/>
    <p:sldId id="3808" r:id="rId18"/>
    <p:sldId id="3809" r:id="rId19"/>
    <p:sldId id="3810" r:id="rId20"/>
    <p:sldId id="3811" r:id="rId21"/>
    <p:sldId id="3812" r:id="rId22"/>
    <p:sldId id="3813" r:id="rId23"/>
    <p:sldId id="3814" r:id="rId24"/>
    <p:sldId id="3815" r:id="rId25"/>
    <p:sldId id="3816" r:id="rId26"/>
    <p:sldId id="3817" r:id="rId27"/>
    <p:sldId id="3818" r:id="rId28"/>
    <p:sldId id="3819" r:id="rId29"/>
    <p:sldId id="3820" r:id="rId30"/>
    <p:sldId id="3821" r:id="rId31"/>
    <p:sldId id="3822" r:id="rId32"/>
    <p:sldId id="3823" r:id="rId33"/>
    <p:sldId id="3824" r:id="rId34"/>
    <p:sldId id="3825" r:id="rId35"/>
    <p:sldId id="3826" r:id="rId36"/>
    <p:sldId id="3827" r:id="rId37"/>
    <p:sldId id="3828" r:id="rId38"/>
    <p:sldId id="3829" r:id="rId39"/>
    <p:sldId id="3830" r:id="rId40"/>
    <p:sldId id="3831" r:id="rId41"/>
    <p:sldId id="3832" r:id="rId42"/>
    <p:sldId id="3833" r:id="rId43"/>
    <p:sldId id="3834" r:id="rId44"/>
    <p:sldId id="3835" r:id="rId45"/>
    <p:sldId id="3836" r:id="rId46"/>
    <p:sldId id="3837" r:id="rId47"/>
    <p:sldId id="3838" r:id="rId48"/>
    <p:sldId id="3839" r:id="rId49"/>
    <p:sldId id="3840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2BA05-2227-48BF-B622-AD7FC8DB5DC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A6A8F-32DA-43A9-AE3A-49753717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1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5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8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0468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55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466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42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90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97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159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677333" y="1930400"/>
            <a:ext cx="8596670" cy="4110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 3" panose="05040102010807070707" pitchFamily="18" charset="2"/>
              <a:buChar char=""/>
              <a:defRPr sz="2000"/>
            </a:lvl1pPr>
            <a:lvl2pPr marL="774700" indent="-317500">
              <a:buFont typeface="Wingdings 3" panose="05040102010807070707" pitchFamily="18" charset="2"/>
              <a:buChar char=""/>
              <a:defRPr sz="1800"/>
            </a:lvl2pPr>
            <a:lvl3pPr marL="1200150" indent="-285750">
              <a:buFont typeface="Wingdings 3" panose="05040102010807070707" pitchFamily="18" charset="2"/>
              <a:buChar char=""/>
              <a:defRPr sz="1600"/>
            </a:lvl3pPr>
            <a:lvl4pPr marL="1698171" indent="-326571">
              <a:buFont typeface="Wingdings 3" panose="05040102010807070707" pitchFamily="18" charset="2"/>
              <a:buChar char=""/>
              <a:defRPr sz="1400"/>
            </a:lvl4pPr>
            <a:lvl5pPr marL="2155371" indent="-326571">
              <a:buFont typeface="Wingdings 3" panose="05040102010807070707" pitchFamily="18" charset="2"/>
              <a:buChar char=""/>
              <a:defRPr sz="12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032882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677335" y="2700866"/>
            <a:ext cx="8596669" cy="1826582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7335" y="4527448"/>
            <a:ext cx="859666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000">
                <a:solidFill>
                  <a:srgbClr val="808080"/>
                </a:solidFill>
              </a:defRPr>
            </a:lvl1pPr>
            <a:lvl2pPr marL="0" indent="457200">
              <a:buClrTx/>
              <a:buSzTx/>
              <a:buNone/>
              <a:defRPr sz="2000">
                <a:solidFill>
                  <a:srgbClr val="808080"/>
                </a:solidFill>
              </a:defRPr>
            </a:lvl2pPr>
            <a:lvl3pPr marL="0" indent="914400">
              <a:buClrTx/>
              <a:buSzTx/>
              <a:buNone/>
              <a:defRPr sz="2000">
                <a:solidFill>
                  <a:srgbClr val="808080"/>
                </a:solidFill>
              </a:defRPr>
            </a:lvl3pPr>
            <a:lvl4pPr marL="0" indent="1371600">
              <a:buClrTx/>
              <a:buSzTx/>
              <a:buNone/>
              <a:defRPr sz="2000">
                <a:solidFill>
                  <a:srgbClr val="808080"/>
                </a:solidFill>
              </a:defRPr>
            </a:lvl4pPr>
            <a:lvl5pPr marL="0" indent="1828800">
              <a:buClrTx/>
              <a:buSzTx/>
              <a:buNone/>
              <a:defRPr sz="20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84573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72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7333" y="2160589"/>
            <a:ext cx="4184036" cy="388077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841314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5744" y="2160983"/>
            <a:ext cx="4185624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200">
              <a:buClrTx/>
              <a:buSzTx/>
              <a:buNone/>
              <a:defRPr sz="2400"/>
            </a:lvl2pPr>
            <a:lvl3pPr marL="0" indent="914400">
              <a:buClrTx/>
              <a:buSzTx/>
              <a:buNone/>
              <a:defRPr sz="2400"/>
            </a:lvl3pPr>
            <a:lvl4pPr marL="0" indent="1371600">
              <a:buClrTx/>
              <a:buSzTx/>
              <a:buNone/>
              <a:defRPr sz="2400"/>
            </a:lvl4pPr>
            <a:lvl5pPr marL="0" indent="1828800">
              <a:buClrTx/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088382" y="2160983"/>
            <a:ext cx="4185619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7092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87294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77333" y="1498603"/>
            <a:ext cx="3854529" cy="1278467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60460" y="514923"/>
            <a:ext cx="4513543" cy="552643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77334" y="2777069"/>
            <a:ext cx="3854528" cy="258445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373248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77333" y="4800600"/>
            <a:ext cx="8596668" cy="566738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677333" y="609600"/>
            <a:ext cx="8596670" cy="384571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7333" y="5367337"/>
            <a:ext cx="8596668" cy="67402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/>
            </a:lvl1pPr>
            <a:lvl2pPr marL="0" indent="457200">
              <a:buClrTx/>
              <a:buSzTx/>
              <a:buNone/>
              <a:defRPr sz="1200"/>
            </a:lvl2pPr>
            <a:lvl3pPr marL="0" indent="914400">
              <a:buClrTx/>
              <a:buSzTx/>
              <a:buNone/>
              <a:defRPr sz="1200"/>
            </a:lvl3pPr>
            <a:lvl4pPr marL="0" indent="1371600">
              <a:buClrTx/>
              <a:buSzTx/>
              <a:buNone/>
              <a:defRPr sz="1200"/>
            </a:lvl4pPr>
            <a:lvl5pPr marL="0" indent="1828800">
              <a:buClrTx/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541439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9" cy="3403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7335" y="4470400"/>
            <a:ext cx="8596669" cy="1570962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288555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6138" y="3632200"/>
            <a:ext cx="7224526" cy="3810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600">
                <a:solidFill>
                  <a:srgbClr val="808080"/>
                </a:solidFill>
              </a:defRPr>
            </a:lvl1pPr>
            <a:lvl2pPr marL="0" indent="457200">
              <a:buClrTx/>
              <a:buSzTx/>
              <a:buNone/>
              <a:defRPr sz="1600">
                <a:solidFill>
                  <a:srgbClr val="808080"/>
                </a:solidFill>
              </a:defRPr>
            </a:lvl2pPr>
            <a:lvl3pPr marL="0" indent="914400">
              <a:buClrTx/>
              <a:buSzTx/>
              <a:buNone/>
              <a:defRPr sz="1600">
                <a:solidFill>
                  <a:srgbClr val="808080"/>
                </a:solidFill>
              </a:defRPr>
            </a:lvl3pPr>
            <a:lvl4pPr marL="0" indent="1371600">
              <a:buClrTx/>
              <a:buSzTx/>
              <a:buNone/>
              <a:defRPr sz="1600">
                <a:solidFill>
                  <a:srgbClr val="808080"/>
                </a:solidFill>
              </a:defRPr>
            </a:lvl4pPr>
            <a:lvl5pPr marL="0" indent="1828800">
              <a:buClrTx/>
              <a:buSzTx/>
              <a:buNone/>
              <a:defRPr sz="16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77334" y="4470400"/>
            <a:ext cx="8596670" cy="1570963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</a:pPr>
            <a:endParaRPr/>
          </a:p>
        </p:txBody>
      </p:sp>
      <p:sp>
        <p:nvSpPr>
          <p:cNvPr id="126" name="TextBox 23"/>
          <p:cNvSpPr txBox="1"/>
          <p:nvPr/>
        </p:nvSpPr>
        <p:spPr>
          <a:xfrm>
            <a:off x="587589" y="469465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9FE0F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127" name="TextBox 24"/>
          <p:cNvSpPr txBox="1"/>
          <p:nvPr/>
        </p:nvSpPr>
        <p:spPr>
          <a:xfrm>
            <a:off x="8938730" y="2565643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9FE0F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37020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9" cy="2595461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7335" y="4527448"/>
            <a:ext cx="8596669" cy="151391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032701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7332" y="4013200"/>
            <a:ext cx="8596670" cy="51424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200">
              <a:buClrTx/>
              <a:buSzTx/>
              <a:buNone/>
              <a:defRPr sz="2400"/>
            </a:lvl2pPr>
            <a:lvl3pPr marL="0" indent="914400">
              <a:buClrTx/>
              <a:buSzTx/>
              <a:buNone/>
              <a:defRPr sz="2400"/>
            </a:lvl3pPr>
            <a:lvl4pPr marL="0" indent="1371600">
              <a:buClrTx/>
              <a:buSzTx/>
              <a:buNone/>
              <a:defRPr sz="2400"/>
            </a:lvl4pPr>
            <a:lvl5pPr marL="0" indent="1828800">
              <a:buClrTx/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77334" y="4527448"/>
            <a:ext cx="8596670" cy="1513915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147" name="TextBox 23"/>
          <p:cNvSpPr txBox="1"/>
          <p:nvPr/>
        </p:nvSpPr>
        <p:spPr>
          <a:xfrm>
            <a:off x="587589" y="469465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9FE0F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148" name="TextBox 24"/>
          <p:cNvSpPr txBox="1"/>
          <p:nvPr/>
        </p:nvSpPr>
        <p:spPr>
          <a:xfrm>
            <a:off x="8938730" y="2565643"/>
            <a:ext cx="51816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9FE0F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461570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xfrm>
            <a:off x="685798" y="609600"/>
            <a:ext cx="8588204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7332" y="4013200"/>
            <a:ext cx="8596670" cy="51424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77334" y="4527448"/>
            <a:ext cx="8596670" cy="1513915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941667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1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2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9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2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5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3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4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930401"/>
            <a:ext cx="8596668" cy="411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101E-AF47-432D-AFD7-8E25F071F89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1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3"/>
          <p:cNvGrpSpPr/>
          <p:nvPr/>
        </p:nvGrpSpPr>
        <p:grpSpPr>
          <a:xfrm>
            <a:off x="-1" y="-8467"/>
            <a:ext cx="12192001" cy="6866468"/>
            <a:chOff x="0" y="0"/>
            <a:chExt cx="12192000" cy="6866467"/>
          </a:xfrm>
        </p:grpSpPr>
        <p:sp>
          <p:nvSpPr>
            <p:cNvPr id="2" name="Straight Connector 19"/>
            <p:cNvSpPr/>
            <p:nvPr/>
          </p:nvSpPr>
          <p:spPr>
            <a:xfrm>
              <a:off x="9371012" y="8466"/>
              <a:ext cx="1219201" cy="6858002"/>
            </a:xfrm>
            <a:prstGeom prst="line">
              <a:avLst/>
            </a:prstGeom>
            <a:noFill/>
            <a:ln w="9525" cap="rnd">
              <a:solidFill>
                <a:schemeClr val="accent1">
                  <a:alpha val="70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" name="Straight Connector 20"/>
            <p:cNvSpPr/>
            <p:nvPr/>
          </p:nvSpPr>
          <p:spPr>
            <a:xfrm flipH="1">
              <a:off x="7425266" y="3689880"/>
              <a:ext cx="4763559" cy="3176587"/>
            </a:xfrm>
            <a:prstGeom prst="line">
              <a:avLst/>
            </a:prstGeom>
            <a:noFill/>
            <a:ln w="9525" cap="rnd">
              <a:solidFill>
                <a:schemeClr val="accent1">
                  <a:alpha val="70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" name="Rectangle 23"/>
            <p:cNvSpPr/>
            <p:nvPr/>
          </p:nvSpPr>
          <p:spPr>
            <a:xfrm>
              <a:off x="9181476" y="0"/>
              <a:ext cx="300734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" name="Rectangle 25"/>
            <p:cNvSpPr/>
            <p:nvPr/>
          </p:nvSpPr>
          <p:spPr>
            <a:xfrm>
              <a:off x="9603441" y="0"/>
              <a:ext cx="258855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Isosceles Triangle 23"/>
            <p:cNvSpPr/>
            <p:nvPr/>
          </p:nvSpPr>
          <p:spPr>
            <a:xfrm>
              <a:off x="8932333" y="3056466"/>
              <a:ext cx="3259667" cy="381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Rectangle 27"/>
            <p:cNvSpPr/>
            <p:nvPr/>
          </p:nvSpPr>
          <p:spPr>
            <a:xfrm>
              <a:off x="9334500" y="0"/>
              <a:ext cx="2854326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0E4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Rectangle 28"/>
            <p:cNvSpPr/>
            <p:nvPr/>
          </p:nvSpPr>
          <p:spPr>
            <a:xfrm>
              <a:off x="10898730" y="0"/>
              <a:ext cx="1290095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" name="Rectangle 29"/>
            <p:cNvSpPr/>
            <p:nvPr/>
          </p:nvSpPr>
          <p:spPr>
            <a:xfrm>
              <a:off x="10938998" y="0"/>
              <a:ext cx="1249826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292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Isosceles Triangle 27"/>
            <p:cNvSpPr/>
            <p:nvPr/>
          </p:nvSpPr>
          <p:spPr>
            <a:xfrm>
              <a:off x="10371666" y="3598333"/>
              <a:ext cx="1817160" cy="326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" name="Isosceles Triangle 18"/>
            <p:cNvSpPr/>
            <p:nvPr/>
          </p:nvSpPr>
          <p:spPr>
            <a:xfrm>
              <a:off x="-1" y="4021666"/>
              <a:ext cx="448734" cy="284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049981" y="6114704"/>
            <a:ext cx="224022" cy="218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219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Trebuchet MS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info.cern.ch/hypertext/WWW/TheProject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A6AB5E-3FB1-4CBA-CFCA-71A6A5AB3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Machine Learning &amp; Intro to the WWW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AE0FACF-EF7D-608A-1DA1-32F2EFA94A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43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A3CCEF-550F-C718-5D0E-BECD8BDE2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86569C-DDA8-7157-003A-952E34D3E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 say "The Internet" what do you think of?</a:t>
            </a:r>
          </a:p>
          <a:p>
            <a:r>
              <a:rPr lang="en-US" dirty="0"/>
              <a:t>Today, most people think of the World Wide Web (WWW)</a:t>
            </a:r>
          </a:p>
          <a:p>
            <a:r>
              <a:rPr lang="en-US" dirty="0"/>
              <a:t>But the internet is actually much larger (and simpler?) than that.</a:t>
            </a:r>
          </a:p>
          <a:p>
            <a:r>
              <a:rPr lang="en-US" dirty="0"/>
              <a:t>At its basic level, it is network that allows computers to talk to one another.  The WWW is just one method of communication.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7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8260-7664-70DD-E8BF-6582BF4D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BB8ED-ED93-1D18-9150-A0C0B5829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838044"/>
          </a:xfrm>
        </p:spPr>
        <p:txBody>
          <a:bodyPr>
            <a:normAutofit/>
          </a:bodyPr>
          <a:lstStyle/>
          <a:p>
            <a:r>
              <a:rPr lang="en-US" dirty="0"/>
              <a:t>In the early days of computing, if you wanted two computers to talk to one another</a:t>
            </a:r>
          </a:p>
          <a:p>
            <a:pPr lvl="1"/>
            <a:r>
              <a:rPr lang="en-US" dirty="0"/>
              <a:t>They had to be directly connected</a:t>
            </a:r>
          </a:p>
          <a:p>
            <a:pPr lvl="1"/>
            <a:r>
              <a:rPr lang="en-US" dirty="0"/>
              <a:t>They had to speak the same "language" or communication protocol</a:t>
            </a:r>
          </a:p>
          <a:p>
            <a:pPr lvl="1"/>
            <a:r>
              <a:rPr lang="en-US" dirty="0"/>
              <a:t>Everyone spoke a different language</a:t>
            </a:r>
          </a:p>
          <a:p>
            <a:r>
              <a:rPr lang="en-US" dirty="0"/>
              <a:t>In 1969, the Advanced Research Projects Agency Network (ARPANET) came online with 4 nodes:</a:t>
            </a:r>
          </a:p>
          <a:p>
            <a:r>
              <a:rPr lang="en-US" dirty="0"/>
              <a:t>It was developed initially to allow greater access to limited number of large research computers in the country.</a:t>
            </a:r>
          </a:p>
          <a:p>
            <a:r>
              <a:rPr lang="en-US" dirty="0"/>
              <a:t>Superseded by the National Science Foundation Network (</a:t>
            </a:r>
            <a:r>
              <a:rPr lang="en-US" dirty="0" err="1"/>
              <a:t>NSFNet</a:t>
            </a:r>
            <a:r>
              <a:rPr lang="en-US" dirty="0"/>
              <a:t>) beginning in the 1980s, ARPANET was shut down in Feb 1990.</a:t>
            </a:r>
          </a:p>
          <a:p>
            <a:r>
              <a:rPr lang="en-US" dirty="0" err="1"/>
              <a:t>NSFNet</a:t>
            </a:r>
            <a:r>
              <a:rPr lang="en-US" dirty="0"/>
              <a:t> would grow to become the Internet we know today.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CDF23-ECAD-4C83-D03D-31B59D89C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4002" y="3985882"/>
            <a:ext cx="2935497" cy="20948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1EAE40-80BC-97C8-5A72-7D81536D1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4002" y="3985881"/>
            <a:ext cx="2935497" cy="1824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894FE9-E9F8-3B3D-AA5C-535304D5E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4002" y="4054146"/>
            <a:ext cx="2935497" cy="1687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817A65-47D0-9587-1376-D08B033F6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4002" y="3985880"/>
            <a:ext cx="2935497" cy="16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C59EB-C9E3-A0AD-0E4C-A8ABDB08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475D0-31EE-306B-32FF-CC9045AD5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the goal of ARPANET was to provide a single communication protocol that all the computers could "speak", to allow them to talk with one another.</a:t>
            </a:r>
          </a:p>
          <a:p>
            <a:r>
              <a:rPr lang="en-US" dirty="0"/>
              <a:t>Initially it used the Network Control Protocol but in the 1980s switched to the TCP/IP protocols that we still use today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3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CDD2-1C78-0783-3B52-1DBA5B2C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CA80C-5B1F-B346-0701-C3C6EAD1D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Internet Protocol (IP) defines how messages are transmitted and routed through the network.</a:t>
            </a:r>
          </a:p>
          <a:p>
            <a:r>
              <a:rPr lang="en-US" dirty="0"/>
              <a:t>Every device that wants to communicate on the network must have an IP address</a:t>
            </a:r>
          </a:p>
          <a:p>
            <a:pPr lvl="1"/>
            <a:r>
              <a:rPr lang="en-US" dirty="0"/>
              <a:t>128.187.16.184</a:t>
            </a:r>
          </a:p>
          <a:p>
            <a:pPr lvl="1"/>
            <a:r>
              <a:rPr lang="en-US" dirty="0"/>
              <a:t>104.243.63.194</a:t>
            </a:r>
          </a:p>
          <a:p>
            <a:pPr lvl="1"/>
            <a:r>
              <a:rPr lang="en-US" dirty="0"/>
              <a:t>172.217.15.238</a:t>
            </a:r>
          </a:p>
          <a:p>
            <a:r>
              <a:rPr lang="en-US" dirty="0"/>
              <a:t>The IP handles getting data from one address to another</a:t>
            </a:r>
          </a:p>
          <a:p>
            <a:r>
              <a:rPr lang="en-US" dirty="0"/>
              <a:t>It is an abstraction on the underlying networking hardware</a:t>
            </a:r>
          </a:p>
        </p:txBody>
      </p:sp>
    </p:spTree>
    <p:extLst>
      <p:ext uri="{BB962C8B-B14F-4D97-AF65-F5344CB8AC3E}">
        <p14:creationId xmlns:p14="http://schemas.microsoft.com/office/powerpoint/2010/main" val="208974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DECE4-92B9-CF90-B391-E9065DFB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Control Protocol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45FA8-F79B-3298-1AD6-A6EF70539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927599"/>
          </a:xfrm>
        </p:spPr>
        <p:txBody>
          <a:bodyPr>
            <a:normAutofit/>
          </a:bodyPr>
          <a:lstStyle/>
          <a:p>
            <a:r>
              <a:rPr lang="en-US" dirty="0"/>
              <a:t>The Transfer Control Protocol (TCP) is responsible for making sure that data arrives where it was sent.</a:t>
            </a:r>
          </a:p>
          <a:p>
            <a:pPr lvl="1"/>
            <a:r>
              <a:rPr lang="en-US" dirty="0"/>
              <a:t>The IP just guarantees a "best-effort" delivery</a:t>
            </a:r>
          </a:p>
          <a:p>
            <a:pPr lvl="1"/>
            <a:r>
              <a:rPr lang="en-US" dirty="0"/>
              <a:t>Things could get lost on the way.</a:t>
            </a:r>
          </a:p>
          <a:p>
            <a:r>
              <a:rPr lang="en-US" dirty="0"/>
              <a:t>TCP is an abstraction built on IP that provides a reliable byte stream:</a:t>
            </a:r>
          </a:p>
          <a:p>
            <a:pPr lvl="1"/>
            <a:r>
              <a:rPr lang="en-US" dirty="0"/>
              <a:t>the data arrives in order</a:t>
            </a:r>
          </a:p>
          <a:p>
            <a:pPr lvl="1"/>
            <a:r>
              <a:rPr lang="en-US" dirty="0"/>
              <a:t>the data is correct</a:t>
            </a:r>
          </a:p>
          <a:p>
            <a:pPr lvl="1"/>
            <a:r>
              <a:rPr lang="en-US" dirty="0"/>
              <a:t>duplicate data is discarded</a:t>
            </a:r>
          </a:p>
          <a:p>
            <a:pPr lvl="1"/>
            <a:r>
              <a:rPr lang="en-US" dirty="0"/>
              <a:t>lost data is resent</a:t>
            </a:r>
          </a:p>
          <a:p>
            <a:r>
              <a:rPr lang="en-US" dirty="0"/>
              <a:t>There are other protocols build on IP such as User Datagram Protocol (UDP), Stream Control Transmission Protocol (SCTP), and Real-time Transport Protocol (RTP) among others.</a:t>
            </a:r>
          </a:p>
        </p:txBody>
      </p:sp>
    </p:spTree>
    <p:extLst>
      <p:ext uri="{BB962C8B-B14F-4D97-AF65-F5344CB8AC3E}">
        <p14:creationId xmlns:p14="http://schemas.microsoft.com/office/powerpoint/2010/main" val="289762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B3A9E-1441-04B0-24E5-3FB69DC5C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2E212-A539-CEFD-FAA6-690C63025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61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99CCE9-535E-C513-943D-8C820E0E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71857C-9082-712A-8ECB-4D5DCF6A2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30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FABA8-9C06-C131-CBDC-8FEE5F28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 (early history)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DBC43-8AC5-8ED1-BD43-0B5E3C57C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856898"/>
          </a:xfrm>
        </p:spPr>
        <p:txBody>
          <a:bodyPr>
            <a:normAutofit/>
          </a:bodyPr>
          <a:lstStyle/>
          <a:p>
            <a:r>
              <a:rPr lang="en-US" dirty="0"/>
              <a:t>Invented by Tim Berners-Lee at CERN as a way to share research documents and data between collaborators</a:t>
            </a:r>
          </a:p>
          <a:p>
            <a:pPr lvl="1"/>
            <a:r>
              <a:rPr lang="en-US" dirty="0"/>
              <a:t>Proposed in May 1989</a:t>
            </a:r>
          </a:p>
          <a:p>
            <a:pPr lvl="1"/>
            <a:r>
              <a:rPr lang="en-US" dirty="0"/>
              <a:t>Operational at </a:t>
            </a:r>
            <a:r>
              <a:rPr lang="en-US" dirty="0" err="1"/>
              <a:t>Cern</a:t>
            </a:r>
            <a:r>
              <a:rPr lang="en-US" dirty="0"/>
              <a:t> by the end of 1990 (original web page: </a:t>
            </a:r>
            <a:r>
              <a:rPr lang="en-US" dirty="0">
                <a:hlinkClick r:id="rId2"/>
              </a:rPr>
              <a:t>http://info.cern.ch/hypertext/WWW/TheProject.html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Released to other research institutions in Jan 1991 and the whole internet on 23 Aug 1991</a:t>
            </a:r>
          </a:p>
          <a:p>
            <a:r>
              <a:rPr lang="en-US" dirty="0"/>
              <a:t>Initially, it was a purely text-based system.</a:t>
            </a:r>
          </a:p>
          <a:p>
            <a:r>
              <a:rPr lang="en-US" dirty="0"/>
              <a:t>The first graphical web-browser Mosaic, was released by the National Center for Supercomputing Applications (NSCA) in 1993.</a:t>
            </a:r>
          </a:p>
          <a:p>
            <a:r>
              <a:rPr lang="en-US" dirty="0"/>
              <a:t>The Netscape Navigator browser (the ancestor of Firefox) was released in Dec 1994 and the company went public in 1995.</a:t>
            </a:r>
          </a:p>
          <a:p>
            <a:r>
              <a:rPr lang="en-US" dirty="0"/>
              <a:t>Windows Internet Explorer was released in Aug 1995.</a:t>
            </a:r>
          </a:p>
        </p:txBody>
      </p:sp>
    </p:spTree>
    <p:extLst>
      <p:ext uri="{BB962C8B-B14F-4D97-AF65-F5344CB8AC3E}">
        <p14:creationId xmlns:p14="http://schemas.microsoft.com/office/powerpoint/2010/main" val="8345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BB72-F8B8-BB98-F504-9CD37189D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Hyper-Text Transfer Protocol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C8EA6-DA59-D779-0DA0-22536373B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world wide web (WWW) uses the Hyper-Text Transfer Protocol (HTTP), an abstraction built on TCP/IP to send data between computers</a:t>
            </a:r>
          </a:p>
          <a:p>
            <a:r>
              <a:rPr lang="en-US" dirty="0"/>
              <a:t>The WWW uses a client-server model of computing</a:t>
            </a:r>
          </a:p>
          <a:p>
            <a:pPr lvl="1"/>
            <a:r>
              <a:rPr lang="en-US" dirty="0"/>
              <a:t>The server hosts the data and listens for connections</a:t>
            </a:r>
          </a:p>
          <a:p>
            <a:pPr lvl="1"/>
            <a:r>
              <a:rPr lang="en-US" dirty="0"/>
              <a:t>The client initiates a connection to the server requesting information</a:t>
            </a:r>
          </a:p>
          <a:p>
            <a:pPr lvl="1"/>
            <a:r>
              <a:rPr lang="en-US" dirty="0"/>
              <a:t>The server provides the data to the client</a:t>
            </a:r>
          </a:p>
          <a:p>
            <a:pPr lvl="1"/>
            <a:r>
              <a:rPr lang="en-US" dirty="0"/>
              <a:t>Connections are temporary and the governed by the HTTP.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5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3BFE5-05DF-0DB9-870C-F2003C9DE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Resource Locator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363B2-2157-8259-4C8D-368BA49AE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access things on the internet, we use Universal Resource Locators (URLs) to specify what we want to access.</a:t>
            </a:r>
          </a:p>
          <a:p>
            <a:r>
              <a:rPr lang="en-US" dirty="0"/>
              <a:t>A URL consists of three parts:</a:t>
            </a:r>
          </a:p>
          <a:p>
            <a:pPr lvl="1"/>
            <a:r>
              <a:rPr lang="en-US" dirty="0"/>
              <a:t>The protocol to use</a:t>
            </a:r>
          </a:p>
          <a:p>
            <a:pPr lvl="1"/>
            <a:r>
              <a:rPr lang="en-US" dirty="0"/>
              <a:t>The server address (usually represented as a domain)</a:t>
            </a:r>
          </a:p>
          <a:p>
            <a:pPr lvl="1"/>
            <a:r>
              <a:rPr lang="en-US" dirty="0"/>
              <a:t>The path to the object on the server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sz="2800" dirty="0"/>
              <a:t>http://cs.byu.edu/labs/lab18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E956B4-D95D-4865-407F-7088D158A663}"/>
              </a:ext>
            </a:extLst>
          </p:cNvPr>
          <p:cNvSpPr/>
          <p:nvPr/>
        </p:nvSpPr>
        <p:spPr>
          <a:xfrm>
            <a:off x="2526384" y="4713402"/>
            <a:ext cx="1225484" cy="49962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69789D-AE2B-0698-2D00-555D7B84814E}"/>
              </a:ext>
            </a:extLst>
          </p:cNvPr>
          <p:cNvSpPr/>
          <p:nvPr/>
        </p:nvSpPr>
        <p:spPr>
          <a:xfrm>
            <a:off x="3751868" y="4713402"/>
            <a:ext cx="1762812" cy="49962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9CC5E0-3843-3B96-4419-E0A20C04EBA3}"/>
              </a:ext>
            </a:extLst>
          </p:cNvPr>
          <p:cNvSpPr/>
          <p:nvPr/>
        </p:nvSpPr>
        <p:spPr>
          <a:xfrm>
            <a:off x="5514679" y="4713401"/>
            <a:ext cx="1904215" cy="4996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052B65-6FEC-82FC-37C0-42AB6AFBDEC2}"/>
              </a:ext>
            </a:extLst>
          </p:cNvPr>
          <p:cNvSpPr txBox="1"/>
          <p:nvPr/>
        </p:nvSpPr>
        <p:spPr>
          <a:xfrm>
            <a:off x="2621805" y="5482754"/>
            <a:ext cx="103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Protocol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89180B-37A6-C9EC-5176-D96620B37D06}"/>
              </a:ext>
            </a:extLst>
          </p:cNvPr>
          <p:cNvSpPr txBox="1"/>
          <p:nvPr/>
        </p:nvSpPr>
        <p:spPr>
          <a:xfrm>
            <a:off x="4154611" y="5498717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946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Domain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A490D5-7E5A-187B-7959-E0D53B0EF192}"/>
              </a:ext>
            </a:extLst>
          </p:cNvPr>
          <p:cNvSpPr txBox="1"/>
          <p:nvPr/>
        </p:nvSpPr>
        <p:spPr>
          <a:xfrm>
            <a:off x="5524669" y="5485644"/>
            <a:ext cx="1884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Path to resource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5FFD8C4-FFDB-449E-88A8-6A3C126CE98B}"/>
              </a:ext>
            </a:extLst>
          </p:cNvPr>
          <p:cNvCxnSpPr>
            <a:endCxn id="4" idx="2"/>
          </p:cNvCxnSpPr>
          <p:nvPr/>
        </p:nvCxnSpPr>
        <p:spPr>
          <a:xfrm flipV="1">
            <a:off x="3139126" y="5213023"/>
            <a:ext cx="0" cy="2726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AB415E-80B1-2871-7B90-52B70F92980D}"/>
              </a:ext>
            </a:extLst>
          </p:cNvPr>
          <p:cNvCxnSpPr>
            <a:endCxn id="5" idx="2"/>
          </p:cNvCxnSpPr>
          <p:nvPr/>
        </p:nvCxnSpPr>
        <p:spPr>
          <a:xfrm flipV="1">
            <a:off x="4632466" y="5213023"/>
            <a:ext cx="808" cy="2697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F398C6-57CB-C007-2715-ACCD7C4D2BA0}"/>
              </a:ext>
            </a:extLst>
          </p:cNvPr>
          <p:cNvCxnSpPr>
            <a:stCxn id="9" idx="0"/>
            <a:endCxn id="6" idx="2"/>
          </p:cNvCxnSpPr>
          <p:nvPr/>
        </p:nvCxnSpPr>
        <p:spPr>
          <a:xfrm flipV="1">
            <a:off x="6466786" y="5213022"/>
            <a:ext cx="1" cy="2726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6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itle 3"/>
          <p:cNvSpPr txBox="1"/>
          <p:nvPr/>
        </p:nvSpPr>
        <p:spPr>
          <a:xfrm>
            <a:off x="677334" y="2700866"/>
            <a:ext cx="8596670" cy="182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/>
                <a:cs typeface="Helvetica"/>
                <a:sym typeface="Trebuchet MS"/>
              </a:rPr>
              <a:t>ChatGPT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2425B-DA01-F09D-BB04-A2CDC360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a resource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D75DE-88F8-184D-B604-1F5681A32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 defines a number of ways to access resources on the web.</a:t>
            </a:r>
          </a:p>
          <a:p>
            <a:r>
              <a:rPr lang="en-US" dirty="0"/>
              <a:t>The most common are GET and POST</a:t>
            </a:r>
          </a:p>
          <a:p>
            <a:r>
              <a:rPr lang="en-US" dirty="0"/>
              <a:t>GET is used when we just need to read data from the server.  </a:t>
            </a:r>
          </a:p>
          <a:p>
            <a:pPr lvl="1"/>
            <a:r>
              <a:rPr lang="en-US" dirty="0"/>
              <a:t>Most links to load webpages are GET requests</a:t>
            </a:r>
          </a:p>
          <a:p>
            <a:r>
              <a:rPr lang="en-US" dirty="0"/>
              <a:t>POST is used when we need to send data to the server.  </a:t>
            </a:r>
          </a:p>
          <a:p>
            <a:pPr lvl="1"/>
            <a:r>
              <a:rPr lang="en-US" dirty="0"/>
              <a:t>When we submit a form, it uses a POST to send the contents of the form to the server.</a:t>
            </a:r>
          </a:p>
          <a:p>
            <a:pPr lvl="1"/>
            <a:endParaRPr lang="en-US" dirty="0"/>
          </a:p>
          <a:p>
            <a:r>
              <a:rPr lang="en-US" dirty="0"/>
              <a:t>For details of what is happening under the hood, take CS 260, CS 324, and/or CS 240.</a:t>
            </a:r>
          </a:p>
        </p:txBody>
      </p:sp>
    </p:spTree>
    <p:extLst>
      <p:ext uri="{BB962C8B-B14F-4D97-AF65-F5344CB8AC3E}">
        <p14:creationId xmlns:p14="http://schemas.microsoft.com/office/powerpoint/2010/main" val="4040369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83713-D29E-6306-E909-DC9342C3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D188B-7405-003C-E652-D2F79F150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we request a resource, in addition to returning the resource, the server sends a </a:t>
            </a:r>
            <a:r>
              <a:rPr lang="en-US" b="1" dirty="0"/>
              <a:t>status code</a:t>
            </a:r>
            <a:r>
              <a:rPr lang="en-US" dirty="0"/>
              <a:t>.</a:t>
            </a:r>
          </a:p>
          <a:p>
            <a:r>
              <a:rPr lang="en-US" dirty="0"/>
              <a:t>These let the client know if the request succeeded or not, if there is more data coming, or if there was some other problem.</a:t>
            </a:r>
          </a:p>
          <a:p>
            <a:r>
              <a:rPr lang="en-US" dirty="0"/>
              <a:t>The most </a:t>
            </a:r>
            <a:r>
              <a:rPr lang="en-US"/>
              <a:t>common status </a:t>
            </a:r>
            <a:r>
              <a:rPr lang="en-US" dirty="0"/>
              <a:t>codes are:</a:t>
            </a:r>
          </a:p>
          <a:p>
            <a:pPr lvl="1"/>
            <a:r>
              <a:rPr lang="en-US" dirty="0"/>
              <a:t>200 – Success</a:t>
            </a:r>
          </a:p>
          <a:p>
            <a:pPr lvl="1"/>
            <a:r>
              <a:rPr lang="en-US" dirty="0"/>
              <a:t>404 – File not found</a:t>
            </a:r>
          </a:p>
          <a:p>
            <a:pPr lvl="1"/>
            <a:r>
              <a:rPr lang="en-US" dirty="0"/>
              <a:t>500 – Server error</a:t>
            </a:r>
          </a:p>
          <a:p>
            <a:r>
              <a:rPr lang="en-US" dirty="0"/>
              <a:t>We'll see a bit more about these when we start making requests ourselves.</a:t>
            </a:r>
          </a:p>
        </p:txBody>
      </p:sp>
    </p:spTree>
    <p:extLst>
      <p:ext uri="{BB962C8B-B14F-4D97-AF65-F5344CB8AC3E}">
        <p14:creationId xmlns:p14="http://schemas.microsoft.com/office/powerpoint/2010/main" val="1736039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1824C-2D3F-1881-AC89-8970D55BD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8E9C9-4512-8202-8F65-E1537CD98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73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55BEBE-DAF3-B0FE-8854-C8AFE1FE9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Hyper-Text Markup Language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6C56C-B8B2-FC72-9879-5BACA5A44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65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FCA6C-D404-B9F6-D0D1-78839BE3D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Hyper-Text Markup Language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70A94A-E9AE-A659-7D43-CDF03A57E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the HTTP described how computers should request and receive information, that was only half the problem Tim Berners-Lee needed  to solve.</a:t>
            </a:r>
          </a:p>
          <a:p>
            <a:r>
              <a:rPr lang="en-US" dirty="0"/>
              <a:t>The Hyper-Text Markup Language (HTML) was the other half and describes a way of packaging the information so it could be understood on the other end.</a:t>
            </a:r>
          </a:p>
          <a:p>
            <a:r>
              <a:rPr lang="en-US" dirty="0"/>
              <a:t>HTML is a declarative language that describes the semantics of a document.</a:t>
            </a:r>
          </a:p>
          <a:p>
            <a:r>
              <a:rPr lang="en-US" dirty="0"/>
              <a:t>It is up to the web browser reading the document to decide how it gets rendered on the screen.</a:t>
            </a:r>
          </a:p>
        </p:txBody>
      </p:sp>
    </p:spTree>
    <p:extLst>
      <p:ext uri="{BB962C8B-B14F-4D97-AF65-F5344CB8AC3E}">
        <p14:creationId xmlns:p14="http://schemas.microsoft.com/office/powerpoint/2010/main" val="68131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0E258-81BB-4AB7-9C1C-DC1B2E87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HTML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5FA39-72E0-2C38-6326-7F1B0655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C606C7-BB2B-6398-FDEB-726D0550ACF0}"/>
              </a:ext>
            </a:extLst>
          </p:cNvPr>
          <p:cNvSpPr txBox="1"/>
          <p:nvPr/>
        </p:nvSpPr>
        <p:spPr>
          <a:xfrm>
            <a:off x="1000542" y="1930400"/>
            <a:ext cx="8273460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&lt;html&gt;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&lt;head&gt;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&lt;title&gt;Hello world!&lt;/title&gt;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&lt;/head&gt;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&lt;body&gt;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&lt;h1&gt;Hello world!&lt;/h1&gt;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&lt;p&gt;This is a simple Hello World web page.&lt;/p&gt;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&lt;/body&gt;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655993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6DA67-9759-E134-BB0D-0DC2D369F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Whitespace in 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739FA-C3FE-69B6-7B25-B900E2733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Unlike Python, whitespace mostly doesn't matter in HTML.</a:t>
            </a:r>
          </a:p>
          <a:p>
            <a:r>
              <a:rPr lang="en-US" dirty="0"/>
              <a:t>The previous page could be written like this and render just fine: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HTML doesn't care about indentation or spacing around its contents.</a:t>
            </a:r>
          </a:p>
          <a:p>
            <a:r>
              <a:rPr lang="en-US" dirty="0"/>
              <a:t>Any single whitespace character (space, tab, &amp; newline) are displayed as a space on the rendered web page.</a:t>
            </a:r>
          </a:p>
          <a:p>
            <a:r>
              <a:rPr lang="en-US" dirty="0"/>
              <a:t>Multiple whitespace characters are collapsed and rendered as a single space.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57AB8-7300-C2DC-78BD-AF7B9B032136}"/>
              </a:ext>
            </a:extLst>
          </p:cNvPr>
          <p:cNvSpPr txBox="1"/>
          <p:nvPr/>
        </p:nvSpPr>
        <p:spPr>
          <a:xfrm>
            <a:off x="1000542" y="2750532"/>
            <a:ext cx="82734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&lt;html&gt;&lt;head&gt;&lt;title&gt;Hello world!&lt;/title&gt;&lt;/head&gt;&lt;body&gt;    &lt;h1&gt;Hello world!&lt;/h1&gt;&lt;p&gt;This is a simple Hello World web page.&lt;/p&gt;&lt;/body&gt;&lt;/html&gt;</a:t>
            </a:r>
          </a:p>
        </p:txBody>
      </p:sp>
    </p:spTree>
    <p:extLst>
      <p:ext uri="{BB962C8B-B14F-4D97-AF65-F5344CB8AC3E}">
        <p14:creationId xmlns:p14="http://schemas.microsoft.com/office/powerpoint/2010/main" val="1223164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CADC-5EEE-FF8B-E02C-21B8D3C95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1B9DC-F854-8A33-2967-1B4F31C2B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65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704D28-C00A-5AE1-7E08-6BA47778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A9CBAB-EA0A-EDC6-60F3-0496542E2D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73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322F-D51B-F02A-525E-DEBF08458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BCBB0-1E5E-E294-7574-4536DBDBC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HTML, everything in the document is enclosed in tags.</a:t>
            </a:r>
          </a:p>
          <a:p>
            <a:r>
              <a:rPr lang="en-US" dirty="0"/>
              <a:t>The tags describe what the material they contain is supposed to be.</a:t>
            </a:r>
          </a:p>
          <a:p>
            <a:pPr lvl="1"/>
            <a:r>
              <a:rPr lang="en-US" dirty="0"/>
              <a:t>Parts of the document – i.e. head, body, footer, anchor point</a:t>
            </a:r>
          </a:p>
          <a:p>
            <a:pPr lvl="1"/>
            <a:r>
              <a:rPr lang="en-US" dirty="0"/>
              <a:t>Types of text – i.e. header, paragraph</a:t>
            </a:r>
          </a:p>
          <a:p>
            <a:pPr lvl="1"/>
            <a:r>
              <a:rPr lang="en-US" dirty="0"/>
              <a:t>Other components – i.e. images, horizontal lines</a:t>
            </a:r>
          </a:p>
          <a:p>
            <a:pPr lvl="1"/>
            <a:r>
              <a:rPr lang="en-US" dirty="0"/>
              <a:t>Some style guides – i.e. emphasis, strong, line breaks</a:t>
            </a:r>
          </a:p>
          <a:p>
            <a:r>
              <a:rPr lang="en-US" dirty="0"/>
              <a:t>There is typically an opening tag and a closing tag for each element</a:t>
            </a:r>
          </a:p>
          <a:p>
            <a:pPr lvl="1"/>
            <a:r>
              <a:rPr lang="en-US" dirty="0"/>
              <a:t>You can think of these like opening and closing parentheses surrounding the object</a:t>
            </a:r>
          </a:p>
        </p:txBody>
      </p:sp>
    </p:spTree>
    <p:extLst>
      <p:ext uri="{BB962C8B-B14F-4D97-AF65-F5344CB8AC3E}">
        <p14:creationId xmlns:p14="http://schemas.microsoft.com/office/powerpoint/2010/main" val="188172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hatGP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ChatGPT</a:t>
            </a:r>
          </a:p>
        </p:txBody>
      </p:sp>
      <p:sp>
        <p:nvSpPr>
          <p:cNvPr id="435" name="ChatGPT was trained on text prediction task. Given some example text from the internet, the network’s job was to predict the words or tokens that would have come next.…"/>
          <p:cNvSpPr txBox="1">
            <a:spLocks noGrp="1"/>
          </p:cNvSpPr>
          <p:nvPr>
            <p:ph type="body" idx="1"/>
          </p:nvPr>
        </p:nvSpPr>
        <p:spPr>
          <a:xfrm>
            <a:off x="677333" y="1533430"/>
            <a:ext cx="9398915" cy="5100048"/>
          </a:xfrm>
          <a:prstGeom prst="rect">
            <a:avLst/>
          </a:prstGeom>
        </p:spPr>
        <p:txBody>
          <a:bodyPr/>
          <a:lstStyle/>
          <a:p>
            <a:r>
              <a:rPr dirty="0"/>
              <a:t>ChatGPT was trained on </a:t>
            </a:r>
            <a:r>
              <a:rPr lang="en-US" dirty="0"/>
              <a:t>the </a:t>
            </a:r>
            <a:r>
              <a:rPr dirty="0"/>
              <a:t>text prediction task. Given some example text from the internet, the network’s job was to predict the words or tokens that would have come next.</a:t>
            </a:r>
          </a:p>
          <a:p>
            <a:r>
              <a:rPr dirty="0"/>
              <a:t>Afterward, ChatGPT was further refined by giving it special training data to help it answer questions in the way a human would.</a:t>
            </a:r>
          </a:p>
          <a:p>
            <a:r>
              <a:rPr dirty="0"/>
              <a:t>It is one of the most sophisticated machine learning algorithms available today and required hundreds of people and over $3.2 million dollars to build.</a:t>
            </a:r>
          </a:p>
          <a:p>
            <a:r>
              <a:rPr dirty="0"/>
              <a:t>OpenAI has not released full details on ChatGPT, but its predecessor model was trained us</a:t>
            </a:r>
            <a:r>
              <a:rPr lang="en-US" dirty="0"/>
              <a:t>ing</a:t>
            </a:r>
            <a:r>
              <a:rPr dirty="0"/>
              <a:t> 285,000 processor cores and 10,000 graphics cards, running night and day for 32 days.</a:t>
            </a:r>
          </a:p>
          <a:p>
            <a:r>
              <a:rPr dirty="0"/>
              <a:t>Achieving the same result using only one GPU would take about 355 years.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A004-055B-5AC7-4A24-C11D35C3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E7A25-CF19-2B24-71FC-E5A122375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tags themselves are enclosed in "angle brackets" </a:t>
            </a:r>
            <a:r>
              <a:rPr lang="en-US" dirty="0">
                <a:sym typeface="Wingdings" panose="05000000000000000000" pitchFamily="2" charset="2"/>
              </a:rPr>
              <a:t> "&lt;" and "&gt;"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&lt;head&gt;, &lt;body&gt;, etc.</a:t>
            </a:r>
          </a:p>
          <a:p>
            <a:r>
              <a:rPr lang="en-US" dirty="0">
                <a:sym typeface="Wingdings" panose="05000000000000000000" pitchFamily="2" charset="2"/>
              </a:rPr>
              <a:t>Closing tags include a forward slash (/) before the tag name: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&lt;/head&gt;, &lt;/body&gt;, etc.</a:t>
            </a:r>
          </a:p>
          <a:p>
            <a:r>
              <a:rPr lang="en-US" dirty="0">
                <a:sym typeface="Wingdings" panose="05000000000000000000" pitchFamily="2" charset="2"/>
              </a:rPr>
              <a:t>A few tags stand alone and have the forward slash after the tag name inside the angle brackets, e.g.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&lt;</a:t>
            </a:r>
            <a:r>
              <a:rPr lang="en-US" dirty="0" err="1">
                <a:sym typeface="Wingdings" panose="05000000000000000000" pitchFamily="2" charset="2"/>
              </a:rPr>
              <a:t>br</a:t>
            </a:r>
            <a:r>
              <a:rPr lang="en-US" dirty="0">
                <a:sym typeface="Wingdings" panose="05000000000000000000" pitchFamily="2" charset="2"/>
              </a:rPr>
              <a:t> /&gt; - line break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&lt;</a:t>
            </a:r>
            <a:r>
              <a:rPr lang="en-US" dirty="0" err="1">
                <a:sym typeface="Wingdings" panose="05000000000000000000" pitchFamily="2" charset="2"/>
              </a:rPr>
              <a:t>hr</a:t>
            </a:r>
            <a:r>
              <a:rPr lang="en-US" dirty="0">
                <a:sym typeface="Wingdings" panose="05000000000000000000" pitchFamily="2" charset="2"/>
              </a:rPr>
              <a:t> /&gt; - horizontal rule (a line)</a:t>
            </a:r>
          </a:p>
          <a:p>
            <a:r>
              <a:rPr lang="en-US" dirty="0">
                <a:sym typeface="Wingdings" panose="05000000000000000000" pitchFamily="2" charset="2"/>
              </a:rPr>
              <a:t>Tag names are case insensitive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&lt;HEAD&gt; and &lt;head&gt; are the same thing</a:t>
            </a:r>
          </a:p>
        </p:txBody>
      </p:sp>
    </p:spTree>
    <p:extLst>
      <p:ext uri="{BB962C8B-B14F-4D97-AF65-F5344CB8AC3E}">
        <p14:creationId xmlns:p14="http://schemas.microsoft.com/office/powerpoint/2010/main" val="363742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718B-68FB-C93D-81E1-444072389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C8D45-FAAB-1796-8DFF-7FA20A5A0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is very forgiving/permissive.</a:t>
            </a:r>
          </a:p>
          <a:p>
            <a:pPr lvl="1"/>
            <a:r>
              <a:rPr lang="en-US" dirty="0"/>
              <a:t>So much so that Tim Berners-Lee and the World Wide Web Consortium (W3C) he created tried to supplant it with a stricter XHTML based on XML (Extensible Markup Language) but failed</a:t>
            </a:r>
          </a:p>
          <a:p>
            <a:r>
              <a:rPr lang="en-US" dirty="0"/>
              <a:t>Many of the tags that are recommended are not strictly required and pages will render and work properly if they are missing.</a:t>
            </a:r>
          </a:p>
          <a:p>
            <a:r>
              <a:rPr lang="en-US" dirty="0"/>
              <a:t>However, using them better defines the semantics of the page and you should try to use them properly.</a:t>
            </a:r>
          </a:p>
          <a:p>
            <a:r>
              <a:rPr lang="en-US" dirty="0"/>
              <a:t>A useful reference for all the HTML tags is the W3Schools website: </a:t>
            </a:r>
            <a:r>
              <a:rPr lang="en-US" dirty="0">
                <a:hlinkClick r:id="rId2"/>
              </a:rPr>
              <a:t>https://www.w3schools.com/html</a:t>
            </a:r>
            <a:r>
              <a:rPr lang="en-US" dirty="0"/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3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FDDD-3877-443F-41D0-7C5194D9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&lt;html&gt; tag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25599-33DF-9A1A-357A-CE403EDEC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&lt;html&gt; tag (and it's closing &lt;/html&gt; tag) are the first and last tags in the document.</a:t>
            </a:r>
          </a:p>
          <a:p>
            <a:r>
              <a:rPr lang="en-US" dirty="0"/>
              <a:t>They surround everything and indicate that the text inside them should be interpreted as HTML.</a:t>
            </a:r>
          </a:p>
        </p:txBody>
      </p:sp>
    </p:spTree>
    <p:extLst>
      <p:ext uri="{BB962C8B-B14F-4D97-AF65-F5344CB8AC3E}">
        <p14:creationId xmlns:p14="http://schemas.microsoft.com/office/powerpoint/2010/main" val="3637072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4FA8-75FC-6E6C-83E1-F1F1089B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&lt;head&gt; tag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F69FA-019D-008E-F801-A9DF779D9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847471"/>
          </a:xfrm>
        </p:spPr>
        <p:txBody>
          <a:bodyPr/>
          <a:lstStyle/>
          <a:p>
            <a:r>
              <a:rPr lang="en-US" dirty="0"/>
              <a:t>The &lt;head&gt; (and &lt;/head) tag denotes the header information for the page.</a:t>
            </a:r>
          </a:p>
          <a:p>
            <a:r>
              <a:rPr lang="en-US" dirty="0"/>
              <a:t>The contents of this section are typically not meant to be directly rendered on the page and contain information about the page and its contents</a:t>
            </a:r>
          </a:p>
          <a:p>
            <a:pPr lvl="1"/>
            <a:r>
              <a:rPr lang="en-US" dirty="0"/>
              <a:t>Like the Pirate's Code, that is merely a suggestion, if you put </a:t>
            </a:r>
            <a:r>
              <a:rPr lang="en-US" dirty="0" err="1"/>
              <a:t>renderable</a:t>
            </a:r>
            <a:r>
              <a:rPr lang="en-US" dirty="0"/>
              <a:t> content here, it will be displayed on the page</a:t>
            </a:r>
          </a:p>
          <a:p>
            <a:r>
              <a:rPr lang="en-US" dirty="0"/>
              <a:t>One of the most common contents of this section is the &lt;title&gt; tag</a:t>
            </a:r>
          </a:p>
          <a:p>
            <a:r>
              <a:rPr lang="en-US" dirty="0"/>
              <a:t>Most HTML documents should have a &lt;head&gt; tag</a:t>
            </a:r>
          </a:p>
          <a:p>
            <a:endParaRPr lang="en-US" dirty="0"/>
          </a:p>
        </p:txBody>
      </p:sp>
      <p:pic>
        <p:nvPicPr>
          <p:cNvPr id="5" name="Picture 4" descr="Two men in pirate clothing&#10;&#10;Description automatically generated">
            <a:extLst>
              <a:ext uri="{FF2B5EF4-FFF2-40B4-BE49-F238E27FC236}">
                <a16:creationId xmlns:a16="http://schemas.microsoft.com/office/drawing/2014/main" id="{354EA0BD-3F4E-F962-B9E4-52DB56D87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2814637"/>
            <a:ext cx="3105150" cy="193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9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4FA8-75FC-6E6C-83E1-F1F1089B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&lt;footer&gt;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F69FA-019D-008E-F801-A9DF779D9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847471"/>
          </a:xfrm>
        </p:spPr>
        <p:txBody>
          <a:bodyPr/>
          <a:lstStyle/>
          <a:p>
            <a:r>
              <a:rPr lang="en-US" dirty="0"/>
              <a:t>The &lt;footer&gt; (and &lt;/footer&gt;) tag denotes a section of content that is typically rendered at the bottom of the page.</a:t>
            </a:r>
          </a:p>
          <a:p>
            <a:pPr lvl="1"/>
            <a:r>
              <a:rPr lang="en-US" dirty="0"/>
              <a:t>HTML doesn't force it to the bottom however, you have to physically place it last in the document.</a:t>
            </a:r>
          </a:p>
          <a:p>
            <a:r>
              <a:rPr lang="en-US" dirty="0"/>
              <a:t>It typically contains things like</a:t>
            </a:r>
          </a:p>
          <a:p>
            <a:pPr lvl="1"/>
            <a:r>
              <a:rPr lang="en-US" dirty="0"/>
              <a:t>authorship, copyright, and contact information</a:t>
            </a:r>
          </a:p>
          <a:p>
            <a:pPr lvl="1"/>
            <a:r>
              <a:rPr lang="en-US" dirty="0"/>
              <a:t>links to related documents</a:t>
            </a:r>
          </a:p>
          <a:p>
            <a:pPr lvl="1"/>
            <a:r>
              <a:rPr lang="en-US" dirty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04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4A553-F0C5-31A9-6911-9BBFCD89B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&lt;title&gt; tag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1F5E8-F216-BBB7-8FC8-D9CFC2EDA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&lt;title&gt; tag is placed inside the &lt;head&gt; tagged section of the document and is designed to specify the title for the entire document.</a:t>
            </a:r>
          </a:p>
          <a:p>
            <a:endParaRPr lang="en-US" dirty="0"/>
          </a:p>
          <a:p>
            <a:r>
              <a:rPr lang="en-US" dirty="0"/>
              <a:t>The contents of this tag are not rendered on the web page itself</a:t>
            </a:r>
          </a:p>
          <a:p>
            <a:r>
              <a:rPr lang="en-US" dirty="0"/>
              <a:t>In older browsers, the title would be rendered in the bar at the top of the window.</a:t>
            </a:r>
          </a:p>
          <a:p>
            <a:r>
              <a:rPr lang="en-US" dirty="0"/>
              <a:t>In modern browsers, it is rendered in the tab the page is being displayed in.</a:t>
            </a:r>
          </a:p>
          <a:p>
            <a:r>
              <a:rPr lang="en-US" dirty="0"/>
              <a:t>This is also the default text that will be grabbed for the name of a web page if you try to bookmark it.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138166-69B2-0AE1-92D7-D2802A2C3675}"/>
              </a:ext>
            </a:extLst>
          </p:cNvPr>
          <p:cNvSpPr txBox="1"/>
          <p:nvPr/>
        </p:nvSpPr>
        <p:spPr>
          <a:xfrm>
            <a:off x="1000542" y="2646837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&lt;title&gt;CS 111 Homepage&lt;/title&gt;</a:t>
            </a:r>
          </a:p>
        </p:txBody>
      </p:sp>
    </p:spTree>
    <p:extLst>
      <p:ext uri="{BB962C8B-B14F-4D97-AF65-F5344CB8AC3E}">
        <p14:creationId xmlns:p14="http://schemas.microsoft.com/office/powerpoint/2010/main" val="165727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75629-AC10-5939-020C-83F223C4B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&lt;body&gt; tag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EA82C-E254-CB92-F73E-12C14A8CA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&lt;body&gt; tag is used to denote the main content of the page.</a:t>
            </a:r>
          </a:p>
          <a:p>
            <a:r>
              <a:rPr lang="en-US" dirty="0"/>
              <a:t>Everything that should appear on the page (outside the footer) belongs inside this tag.</a:t>
            </a:r>
          </a:p>
          <a:p>
            <a:r>
              <a:rPr lang="en-US" dirty="0"/>
              <a:t>Every page should have a &lt;body&gt; tag</a:t>
            </a:r>
          </a:p>
        </p:txBody>
      </p:sp>
    </p:spTree>
    <p:extLst>
      <p:ext uri="{BB962C8B-B14F-4D97-AF65-F5344CB8AC3E}">
        <p14:creationId xmlns:p14="http://schemas.microsoft.com/office/powerpoint/2010/main" val="40250650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3DA5-B508-774A-67AC-04A11DCB7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7564F-FDAC-32FE-25C6-E9E2ED223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defines a set of header tags (&lt;h1&gt;, &lt;h2&gt;, …, &lt;h6&gt;) that can be used to create headers of various sizes within the document.</a:t>
            </a:r>
          </a:p>
          <a:p>
            <a:pPr lvl="1"/>
            <a:r>
              <a:rPr lang="en-US" dirty="0"/>
              <a:t>These are used to separate sections of a document as you would use headers in a word processor</a:t>
            </a:r>
          </a:p>
          <a:p>
            <a:pPr lvl="1"/>
            <a:r>
              <a:rPr lang="en-US" dirty="0"/>
              <a:t>&lt;h1&gt; is the largest, top-level header</a:t>
            </a:r>
          </a:p>
          <a:p>
            <a:pPr lvl="1"/>
            <a:r>
              <a:rPr lang="en-US" dirty="0"/>
              <a:t>&lt;h6&gt; is the smallest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22E6F-4279-3763-4094-2F6C5BE660E2}"/>
              </a:ext>
            </a:extLst>
          </p:cNvPr>
          <p:cNvSpPr txBox="1"/>
          <p:nvPr/>
        </p:nvSpPr>
        <p:spPr>
          <a:xfrm>
            <a:off x="1000542" y="4155126"/>
            <a:ext cx="82734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&lt;h1&gt;This is a large header&lt;/h1&gt;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&lt;h2&gt;This is a sub-header&lt;/h2&gt;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&lt;h6&gt;I've never used this one&lt;/h6&gt;</a:t>
            </a:r>
          </a:p>
        </p:txBody>
      </p:sp>
    </p:spTree>
    <p:extLst>
      <p:ext uri="{BB962C8B-B14F-4D97-AF65-F5344CB8AC3E}">
        <p14:creationId xmlns:p14="http://schemas.microsoft.com/office/powerpoint/2010/main" val="40095071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377F-77E5-15C1-14CF-89C71AF70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&lt;p&gt; tag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83CA1-1DC1-91D2-5E82-31B8B4022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&lt;p&gt; tag denotes a paragraph or block of text</a:t>
            </a:r>
          </a:p>
          <a:p>
            <a:r>
              <a:rPr lang="en-US" dirty="0"/>
              <a:t>Most content in a document will be contained inside a paragraph tag &lt;p&gt;</a:t>
            </a:r>
          </a:p>
          <a:p>
            <a:r>
              <a:rPr lang="en-US" dirty="0"/>
              <a:t>The closing paragraph tag &lt;/p&gt; signifies to the browser that a newline should be inserted at that point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910D37-D7F2-6C4E-3A7D-899A46CA5C6D}"/>
              </a:ext>
            </a:extLst>
          </p:cNvPr>
          <p:cNvSpPr txBox="1"/>
          <p:nvPr/>
        </p:nvSpPr>
        <p:spPr>
          <a:xfrm>
            <a:off x="1000542" y="3871162"/>
            <a:ext cx="827346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&lt;p&gt;Most of the text contents in your HTML document will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appear inside paragraph tags.&lt;/p&gt;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&lt;p&gt;The browser automatically renders a new line at the end of the paragraph when it encounters the closing tag.&lt;/p&gt;</a:t>
            </a:r>
          </a:p>
        </p:txBody>
      </p:sp>
    </p:spTree>
    <p:extLst>
      <p:ext uri="{BB962C8B-B14F-4D97-AF65-F5344CB8AC3E}">
        <p14:creationId xmlns:p14="http://schemas.microsoft.com/office/powerpoint/2010/main" val="20958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E5BC7-7A11-2E55-B5BE-62006A53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4D8A3-E893-8E03-7ADD-4E1225625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create numbered or bulleted lists in HTML using the ordered list &lt;</a:t>
            </a:r>
            <a:r>
              <a:rPr lang="en-US" dirty="0" err="1"/>
              <a:t>ol</a:t>
            </a:r>
            <a:r>
              <a:rPr lang="en-US" dirty="0"/>
              <a:t>&gt; or unordered list &lt;</a:t>
            </a:r>
            <a:r>
              <a:rPr lang="en-US" dirty="0" err="1"/>
              <a:t>ul</a:t>
            </a:r>
            <a:r>
              <a:rPr lang="en-US" dirty="0"/>
              <a:t>&gt; tags.</a:t>
            </a:r>
          </a:p>
          <a:p>
            <a:r>
              <a:rPr lang="en-US" dirty="0"/>
              <a:t>List elements are surrounded by list item &lt;li&gt; tags</a:t>
            </a:r>
          </a:p>
          <a:p>
            <a:r>
              <a:rPr lang="en-US" dirty="0"/>
              <a:t>Lists can also be nested.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FBFDF7-5C91-064C-BBA9-1724960FAF9F}"/>
              </a:ext>
            </a:extLst>
          </p:cNvPr>
          <p:cNvSpPr txBox="1"/>
          <p:nvPr/>
        </p:nvSpPr>
        <p:spPr>
          <a:xfrm>
            <a:off x="1000542" y="3512943"/>
            <a:ext cx="8273460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&lt;li&gt;This is item 1&lt;/li&gt;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&lt;li&gt;This is item 2&lt;/li&gt;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&lt;li&gt;Item 3 has a bulleted sub-list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&lt;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&lt;li&gt;First bullet&lt;/li&gt;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&lt;li&gt;Second bullet&lt;/li&gt;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&lt;/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&gt;&lt;/li&gt;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65221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hatGP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ChatGPT</a:t>
            </a:r>
          </a:p>
        </p:txBody>
      </p:sp>
      <p:sp>
        <p:nvSpPr>
          <p:cNvPr id="438" name="Neural network size is often measured in terms of the number of trainable parameters in the network, meaning the number of weights that connect neurons.…"/>
          <p:cNvSpPr txBox="1">
            <a:spLocks noGrp="1"/>
          </p:cNvSpPr>
          <p:nvPr>
            <p:ph type="body" idx="1"/>
          </p:nvPr>
        </p:nvSpPr>
        <p:spPr>
          <a:xfrm>
            <a:off x="677333" y="1373519"/>
            <a:ext cx="8596670" cy="4110962"/>
          </a:xfrm>
          <a:prstGeom prst="rect">
            <a:avLst/>
          </a:prstGeom>
        </p:spPr>
        <p:txBody>
          <a:bodyPr/>
          <a:lstStyle/>
          <a:p>
            <a:r>
              <a:rPr dirty="0"/>
              <a:t>Neural network size is often measured in terms of the number of trainable parameters in the network, meaning the number of weights that connect neurons.</a:t>
            </a:r>
          </a:p>
          <a:p>
            <a:r>
              <a:rPr dirty="0"/>
              <a:t>Our simple example </a:t>
            </a:r>
            <a:r>
              <a:rPr lang="en-US" dirty="0"/>
              <a:t>a few</a:t>
            </a:r>
            <a:r>
              <a:rPr dirty="0"/>
              <a:t> slides ago had 12 weights</a:t>
            </a:r>
          </a:p>
          <a:p>
            <a:r>
              <a:rPr dirty="0"/>
              <a:t>The popular word embedding network BERT has 345 million parameters</a:t>
            </a:r>
          </a:p>
          <a:p>
            <a:r>
              <a:rPr dirty="0"/>
              <a:t>ChatGPT probably has around 70 billion parameters.</a:t>
            </a:r>
          </a:p>
          <a:p>
            <a:r>
              <a:rPr dirty="0"/>
              <a:t>If the size of BERT represented the distance from the </a:t>
            </a:r>
            <a:r>
              <a:rPr lang="en-US" dirty="0"/>
              <a:t>E</a:t>
            </a:r>
            <a:r>
              <a:rPr dirty="0"/>
              <a:t>arth to the </a:t>
            </a:r>
            <a:r>
              <a:rPr lang="en-US" dirty="0"/>
              <a:t>S</a:t>
            </a:r>
            <a:r>
              <a:rPr dirty="0"/>
              <a:t>un, then ChatGPT would be about 7 times farther out than Pluto.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DB40D-9D8F-1B80-C583-FE668A5E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simple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0A42F-0190-FD7B-A039-C271871C4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&lt;strong&gt;&lt;/strong&gt; tag is used to mark text that should be bold.</a:t>
            </a:r>
          </a:p>
          <a:p>
            <a:endParaRPr lang="en-US" dirty="0"/>
          </a:p>
          <a:p>
            <a:r>
              <a:rPr lang="en-US" dirty="0"/>
              <a:t>The &lt;</a:t>
            </a:r>
            <a:r>
              <a:rPr lang="en-US" dirty="0" err="1"/>
              <a:t>em</a:t>
            </a:r>
            <a:r>
              <a:rPr lang="en-US" dirty="0"/>
              <a:t>&gt;&lt;/</a:t>
            </a:r>
            <a:r>
              <a:rPr lang="en-US" dirty="0" err="1"/>
              <a:t>em</a:t>
            </a:r>
            <a:r>
              <a:rPr lang="en-US" dirty="0"/>
              <a:t>&gt; tag is used to mark text that should be emphasized and is typically rendered in italics.</a:t>
            </a:r>
          </a:p>
          <a:p>
            <a:endParaRPr lang="en-US" dirty="0"/>
          </a:p>
          <a:p>
            <a:r>
              <a:rPr lang="en-US" dirty="0"/>
              <a:t>The &lt;</a:t>
            </a:r>
            <a:r>
              <a:rPr lang="en-US" dirty="0" err="1"/>
              <a:t>br</a:t>
            </a:r>
            <a:r>
              <a:rPr lang="en-US" dirty="0"/>
              <a:t> /&gt; tag doesn't have a closing tag and forces a line break at the position of the tag.</a:t>
            </a:r>
          </a:p>
          <a:p>
            <a:endParaRPr lang="en-US" dirty="0"/>
          </a:p>
          <a:p>
            <a:r>
              <a:rPr lang="en-US" dirty="0"/>
              <a:t>The &lt;</a:t>
            </a:r>
            <a:r>
              <a:rPr lang="en-US" dirty="0" err="1"/>
              <a:t>hr</a:t>
            </a:r>
            <a:r>
              <a:rPr lang="en-US" dirty="0"/>
              <a:t> /&gt; tag also doesn't have a closing tag a causes a line to be drawn across the width of the page.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901912-BD34-A19C-26E0-8437D9BAB505}"/>
              </a:ext>
            </a:extLst>
          </p:cNvPr>
          <p:cNvSpPr txBox="1"/>
          <p:nvPr/>
        </p:nvSpPr>
        <p:spPr>
          <a:xfrm>
            <a:off x="1000542" y="2373459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The word &lt;strong&gt;happy&lt;/strong&gt; should be bold.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3228B-8BB8-9345-3B2E-EEBDC3CCF885}"/>
              </a:ext>
            </a:extLst>
          </p:cNvPr>
          <p:cNvSpPr txBox="1"/>
          <p:nvPr/>
        </p:nvSpPr>
        <p:spPr>
          <a:xfrm>
            <a:off x="1000542" y="3523530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&gt;CS 111&lt;/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&gt; will render in &lt;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&gt;italics&lt;/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&gt;.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8EB1A-2088-95CC-2F8D-B34308109D79}"/>
              </a:ext>
            </a:extLst>
          </p:cNvPr>
          <p:cNvSpPr txBox="1"/>
          <p:nvPr/>
        </p:nvSpPr>
        <p:spPr>
          <a:xfrm>
            <a:off x="1000542" y="4673601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There is a&lt;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/&gt;line break in the middle of this sentence.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3F4998-EDEB-F37F-697C-D09D410A20AC}"/>
              </a:ext>
            </a:extLst>
          </p:cNvPr>
          <p:cNvSpPr txBox="1"/>
          <p:nvPr/>
        </p:nvSpPr>
        <p:spPr>
          <a:xfrm>
            <a:off x="1000542" y="5823672"/>
            <a:ext cx="827346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/&gt;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&lt;p&gt;This paragraph has a line above it.&lt;/p&gt;</a:t>
            </a:r>
          </a:p>
        </p:txBody>
      </p:sp>
    </p:spTree>
    <p:extLst>
      <p:ext uri="{BB962C8B-B14F-4D97-AF65-F5344CB8AC3E}">
        <p14:creationId xmlns:p14="http://schemas.microsoft.com/office/powerpoint/2010/main" val="36175198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71D8-1D78-235A-1D54-85F24A94B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BAF82-EE77-5D39-187B-B24BA5485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668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0523FD-198A-B56F-949F-C8A4F3187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5F881-F835-B72E-97C2-0B1CFD038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10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C0C5-FA9C-1C22-4CE8-7D40BCBA6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0C123-2BBA-A8E4-284B-C0A1D3F95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we look at the next few tags, we need to talk about attributes.</a:t>
            </a:r>
          </a:p>
          <a:p>
            <a:r>
              <a:rPr lang="en-US" dirty="0"/>
              <a:t>In addition to just the tag name, tags can have attributes.</a:t>
            </a:r>
          </a:p>
          <a:p>
            <a:r>
              <a:rPr lang="en-US" dirty="0"/>
              <a:t>This looks like</a:t>
            </a:r>
          </a:p>
          <a:p>
            <a:endParaRPr lang="en-US" dirty="0"/>
          </a:p>
          <a:p>
            <a:r>
              <a:rPr lang="en-US" dirty="0"/>
              <a:t>A common attribute for paragraphs and headers is the align attribute.  It can take on the values of left, right and center and controls the justification of the contents</a:t>
            </a:r>
          </a:p>
          <a:p>
            <a:endParaRPr lang="en-US" dirty="0"/>
          </a:p>
          <a:p>
            <a:r>
              <a:rPr lang="en-US" dirty="0"/>
              <a:t>For ordered lists, you can set what the number "type" will be – i.e. A, a, 1, </a:t>
            </a:r>
            <a:r>
              <a:rPr lang="en-US" dirty="0" err="1"/>
              <a:t>i</a:t>
            </a:r>
            <a:r>
              <a:rPr lang="en-US" dirty="0"/>
              <a:t>, etc.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D12A23-B25B-BB51-BBC0-646A31A6AB7C}"/>
              </a:ext>
            </a:extLst>
          </p:cNvPr>
          <p:cNvSpPr txBox="1"/>
          <p:nvPr/>
        </p:nvSpPr>
        <p:spPr>
          <a:xfrm>
            <a:off x="1000542" y="3201859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tag_name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attribute1=value attribute2=value ... 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65CCE-FA7D-4911-C0C6-D8A0C8665031}"/>
              </a:ext>
            </a:extLst>
          </p:cNvPr>
          <p:cNvSpPr txBox="1"/>
          <p:nvPr/>
        </p:nvSpPr>
        <p:spPr>
          <a:xfrm>
            <a:off x="1000542" y="4689902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&lt;h1 align="center"&gt;A centered header&lt;/h1&gt;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8EE3B-64DA-DAE5-E637-0D58FA086606}"/>
              </a:ext>
            </a:extLst>
          </p:cNvPr>
          <p:cNvSpPr txBox="1"/>
          <p:nvPr/>
        </p:nvSpPr>
        <p:spPr>
          <a:xfrm>
            <a:off x="1000542" y="5856697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type="A"&gt;</a:t>
            </a:r>
          </a:p>
        </p:txBody>
      </p:sp>
    </p:spTree>
    <p:extLst>
      <p:ext uri="{BB962C8B-B14F-4D97-AF65-F5344CB8AC3E}">
        <p14:creationId xmlns:p14="http://schemas.microsoft.com/office/powerpoint/2010/main" val="8127933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9308-2AEE-4AB6-E464-378206B1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06290-1481-B7DE-622E-79859251E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318000"/>
          </a:xfrm>
        </p:spPr>
        <p:txBody>
          <a:bodyPr>
            <a:normAutofit/>
          </a:bodyPr>
          <a:lstStyle/>
          <a:p>
            <a:r>
              <a:rPr lang="en-US" dirty="0"/>
              <a:t>To include an image, you use the &lt;</a:t>
            </a:r>
            <a:r>
              <a:rPr lang="en-US" dirty="0" err="1"/>
              <a:t>img</a:t>
            </a:r>
            <a:r>
              <a:rPr lang="en-US" dirty="0"/>
              <a:t>&gt; tag</a:t>
            </a:r>
          </a:p>
          <a:p>
            <a:r>
              <a:rPr lang="en-US" dirty="0"/>
              <a:t>It has at least one necessary attribute </a:t>
            </a:r>
            <a:r>
              <a:rPr lang="en-US" i="1" dirty="0" err="1"/>
              <a:t>src</a:t>
            </a:r>
            <a:r>
              <a:rPr lang="en-US" dirty="0"/>
              <a:t> that give the URL to the location of the image to be displayed.</a:t>
            </a:r>
          </a:p>
          <a:p>
            <a:endParaRPr lang="en-US" dirty="0"/>
          </a:p>
          <a:p>
            <a:r>
              <a:rPr lang="en-US" dirty="0"/>
              <a:t>The image tag does not have a closing tag.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8DF88C-0E5A-A826-F49F-78119CEFBCB1}"/>
              </a:ext>
            </a:extLst>
          </p:cNvPr>
          <p:cNvSpPr txBox="1"/>
          <p:nvPr/>
        </p:nvSpPr>
        <p:spPr>
          <a:xfrm>
            <a:off x="1000540" y="3059668"/>
            <a:ext cx="953683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img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src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="https://cs111.byu.edu/lab/lab05/assets/image_example.png"&gt;</a:t>
            </a:r>
          </a:p>
        </p:txBody>
      </p:sp>
    </p:spTree>
    <p:extLst>
      <p:ext uri="{BB962C8B-B14F-4D97-AF65-F5344CB8AC3E}">
        <p14:creationId xmlns:p14="http://schemas.microsoft.com/office/powerpoint/2010/main" val="11389921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9308-2AEE-4AB6-E464-378206B1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06290-1481-B7DE-622E-79859251E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927599"/>
          </a:xfrm>
        </p:spPr>
        <p:txBody>
          <a:bodyPr>
            <a:normAutofit/>
          </a:bodyPr>
          <a:lstStyle/>
          <a:p>
            <a:r>
              <a:rPr lang="en-US" dirty="0"/>
              <a:t>You can also specify </a:t>
            </a:r>
            <a:r>
              <a:rPr lang="en-US" i="1" dirty="0"/>
              <a:t>height</a:t>
            </a:r>
            <a:r>
              <a:rPr lang="en-US" dirty="0"/>
              <a:t> and </a:t>
            </a:r>
            <a:r>
              <a:rPr lang="en-US" i="1" dirty="0"/>
              <a:t>width</a:t>
            </a:r>
            <a:r>
              <a:rPr lang="en-US" dirty="0"/>
              <a:t> attributes to specify the size the image should display at</a:t>
            </a:r>
          </a:p>
          <a:p>
            <a:pPr lvl="1"/>
            <a:r>
              <a:rPr lang="en-US" dirty="0"/>
              <a:t>Numbers = size in pixels</a:t>
            </a:r>
          </a:p>
          <a:p>
            <a:pPr lvl="1"/>
            <a:r>
              <a:rPr lang="en-US" dirty="0"/>
              <a:t>Percentages = fraction of the page size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If you specify both, it will force the image to be that size, possibly compressing or stretching it in one direction.</a:t>
            </a:r>
          </a:p>
          <a:p>
            <a:r>
              <a:rPr lang="en-US" dirty="0"/>
              <a:t>If you only specify one of the two attributes, it sets the one specified and then scales the other based on the aspect ratio of the image.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D9134-C728-1975-5F5B-2820B558B33C}"/>
              </a:ext>
            </a:extLst>
          </p:cNvPr>
          <p:cNvSpPr txBox="1"/>
          <p:nvPr/>
        </p:nvSpPr>
        <p:spPr>
          <a:xfrm>
            <a:off x="1026127" y="3513841"/>
            <a:ext cx="939992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img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height= "100" width="200"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src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="https://cs111.byu.edu/assets/images/BYU%20monogram_white.svg"&gt;</a:t>
            </a:r>
          </a:p>
        </p:txBody>
      </p:sp>
    </p:spTree>
    <p:extLst>
      <p:ext uri="{BB962C8B-B14F-4D97-AF65-F5344CB8AC3E}">
        <p14:creationId xmlns:p14="http://schemas.microsoft.com/office/powerpoint/2010/main" val="25630071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408E1-3E13-147F-7EC4-8EADB0FBC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6B3C8-34E7-B695-CB89-50CE97414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We've made it this far and still haven't talked about how to create links, the foundation of the WWW.</a:t>
            </a:r>
          </a:p>
          <a:p>
            <a:r>
              <a:rPr lang="en-US" dirty="0"/>
              <a:t>To create a link, you use the &lt;a&gt; tag.</a:t>
            </a:r>
          </a:p>
          <a:p>
            <a:r>
              <a:rPr lang="en-US" dirty="0"/>
              <a:t>It has one necessary attribute, </a:t>
            </a:r>
            <a:r>
              <a:rPr lang="en-US" i="1" dirty="0" err="1"/>
              <a:t>href</a:t>
            </a:r>
            <a:r>
              <a:rPr lang="en-US" dirty="0"/>
              <a:t>, that give the URL it should open when clicked.</a:t>
            </a:r>
          </a:p>
          <a:p>
            <a:endParaRPr lang="en-US" dirty="0"/>
          </a:p>
          <a:p>
            <a:r>
              <a:rPr lang="en-US" dirty="0"/>
              <a:t>The text between the opening &lt;a&gt; tag and closing &lt;/a&gt; tag is what is displayed on the web page.</a:t>
            </a:r>
          </a:p>
          <a:p>
            <a:r>
              <a:rPr lang="en-US" dirty="0"/>
              <a:t>This is typically underlined to represent a link and changes color depending on if you've visited the link before or not.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587441-FCF4-4C0C-EF95-58692F00A5F5}"/>
              </a:ext>
            </a:extLst>
          </p:cNvPr>
          <p:cNvSpPr txBox="1"/>
          <p:nvPr/>
        </p:nvSpPr>
        <p:spPr>
          <a:xfrm>
            <a:off x="1016700" y="3824925"/>
            <a:ext cx="825730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href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="https://cs111.byu.edu"&gt;CS111 Homepage&lt;/a&gt;</a:t>
            </a:r>
          </a:p>
        </p:txBody>
      </p:sp>
    </p:spTree>
    <p:extLst>
      <p:ext uri="{BB962C8B-B14F-4D97-AF65-F5344CB8AC3E}">
        <p14:creationId xmlns:p14="http://schemas.microsoft.com/office/powerpoint/2010/main" val="23189661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B6F85-D6E7-6C83-6E5E-76354B24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E33F9-86DF-72E2-2C14-E9B52A51C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715496"/>
          </a:xfrm>
        </p:spPr>
        <p:txBody>
          <a:bodyPr>
            <a:normAutofit/>
          </a:bodyPr>
          <a:lstStyle/>
          <a:p>
            <a:r>
              <a:rPr lang="en-US" dirty="0"/>
              <a:t>It is possible to render tables in HTML as well.</a:t>
            </a:r>
          </a:p>
          <a:p>
            <a:r>
              <a:rPr lang="en-US" dirty="0"/>
              <a:t>A table starts and ends with the &lt;table&gt; and &lt;/table&gt; tags</a:t>
            </a:r>
          </a:p>
          <a:p>
            <a:r>
              <a:rPr lang="en-US" dirty="0"/>
              <a:t>Each row is enclosed in a table row tag (&lt;tr&gt; &amp; &lt;/tr&gt;)</a:t>
            </a:r>
          </a:p>
          <a:p>
            <a:r>
              <a:rPr lang="en-US" dirty="0"/>
              <a:t>Each element is enclosed in table data tag (&lt;td&gt; and &lt;/td&gt;)</a:t>
            </a:r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r>
              <a:rPr lang="en-US" dirty="0"/>
              <a:t>By default, no borders are shown around a table.  If you want to have them displayed, add the border attribute to the table tag.  The value is the thickness of the outside border in pixels.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F89B5B-DE34-B90F-8A24-62581F93EE3E}"/>
              </a:ext>
            </a:extLst>
          </p:cNvPr>
          <p:cNvSpPr txBox="1"/>
          <p:nvPr/>
        </p:nvSpPr>
        <p:spPr>
          <a:xfrm>
            <a:off x="1016700" y="3616550"/>
            <a:ext cx="8257302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5963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&lt;p&gt;A simple two by two table&lt;/p&gt;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5963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&lt;table&gt;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5963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&lt;tr&gt;&lt;td&gt;1&lt;/td&gt;&lt;td&gt;2&lt;/td&gt;&lt;/tr&gt;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5963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&lt;tr&gt;&lt;td&gt;3&lt;/td&gt;&lt;td&gt;4&lt;/td&gt;&lt;/tr&gt;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5963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&lt;/table&gt;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1ACBE-253F-9875-07EE-A2F1B93FD122}"/>
              </a:ext>
            </a:extLst>
          </p:cNvPr>
          <p:cNvSpPr txBox="1"/>
          <p:nvPr/>
        </p:nvSpPr>
        <p:spPr>
          <a:xfrm>
            <a:off x="1016700" y="6063734"/>
            <a:ext cx="825730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&lt;table border="1"&gt;</a:t>
            </a:r>
          </a:p>
        </p:txBody>
      </p:sp>
    </p:spTree>
    <p:extLst>
      <p:ext uri="{BB962C8B-B14F-4D97-AF65-F5344CB8AC3E}">
        <p14:creationId xmlns:p14="http://schemas.microsoft.com/office/powerpoint/2010/main" val="25471563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9021-808E-6780-F39E-465640331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5DEDF-6E42-BE02-6DFF-5567292F7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8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72F68-89D7-4E7F-6720-234097429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78253-6F1C-D061-4465-342406E23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557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6F5F94-8535-DA27-51F1-6B3F77DB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Translation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7BE19-88D3-0A57-4AA2-639E84B0148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126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hatGP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Neural Machine Translation (MT)</a:t>
            </a:r>
            <a:endParaRPr dirty="0"/>
          </a:p>
        </p:txBody>
      </p:sp>
      <p:sp>
        <p:nvSpPr>
          <p:cNvPr id="435" name="ChatGPT was trained on text prediction task. Given some example text from the internet, the network’s job was to predict the words or tokens that would have come next.…"/>
          <p:cNvSpPr txBox="1">
            <a:spLocks noGrp="1"/>
          </p:cNvSpPr>
          <p:nvPr>
            <p:ph type="body" idx="1"/>
          </p:nvPr>
        </p:nvSpPr>
        <p:spPr>
          <a:xfrm>
            <a:off x="677333" y="1533430"/>
            <a:ext cx="9856928" cy="510004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Years before ChatGPT was released in 2016, Google released a new version of its Google Translate system that used neural models to translate between languages</a:t>
            </a:r>
          </a:p>
          <a:p>
            <a:r>
              <a:rPr lang="en-US" dirty="0"/>
              <a:t>Microsoft and many other MT providers followed, and after a few years, neural models became the standard way of doing MT, translating </a:t>
            </a:r>
            <a:r>
              <a:rPr lang="en-US" u="sng" dirty="0"/>
              <a:t>several 100’s of billions of words</a:t>
            </a:r>
            <a:r>
              <a:rPr lang="en-US" dirty="0"/>
              <a:t> every day on the internet!</a:t>
            </a:r>
          </a:p>
          <a:p>
            <a:r>
              <a:rPr lang="en-US" dirty="0"/>
              <a:t>Neural MT models were initially quite a bit smaller than ChatGPT and other LLMs, but now some contain up to 55 billion parameters</a:t>
            </a:r>
          </a:p>
          <a:p>
            <a:r>
              <a:rPr lang="en-US" dirty="0"/>
              <a:t>Because they were trained specifically on bilingual data for over 100 languages, they can do as well as ChatGPT translating common languages and they do much better on a large number of less common languages</a:t>
            </a:r>
          </a:p>
          <a:p>
            <a:r>
              <a:rPr lang="en-US" dirty="0"/>
              <a:t>Another significant advancement was the creation of “massively multilingual” neural MT models, with a single large model being trained on bilingual data from 100-200 languages.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968575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hatGPT"/>
          <p:cNvSpPr txBox="1">
            <a:spLocks noGrp="1"/>
          </p:cNvSpPr>
          <p:nvPr>
            <p:ph type="title"/>
          </p:nvPr>
        </p:nvSpPr>
        <p:spPr>
          <a:xfrm>
            <a:off x="677333" y="329045"/>
            <a:ext cx="8596670" cy="66848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Neural Machine Translation (MT)</a:t>
            </a:r>
            <a:endParaRPr dirty="0"/>
          </a:p>
        </p:txBody>
      </p:sp>
      <p:sp>
        <p:nvSpPr>
          <p:cNvPr id="435" name="ChatGPT was trained on text prediction task. Given some example text from the internet, the network’s job was to predict the words or tokens that would have come next.…"/>
          <p:cNvSpPr txBox="1">
            <a:spLocks noGrp="1"/>
          </p:cNvSpPr>
          <p:nvPr>
            <p:ph type="body" idx="1"/>
          </p:nvPr>
        </p:nvSpPr>
        <p:spPr>
          <a:xfrm>
            <a:off x="677333" y="1086621"/>
            <a:ext cx="10004522" cy="104351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Massively multilingual models can translate between any two languages, even though their training data did not contain explicitly parallel data between those two languages! This is </a:t>
            </a:r>
            <a:r>
              <a:rPr lang="en-US" u="sng" dirty="0"/>
              <a:t>Zero-Shot</a:t>
            </a:r>
            <a:r>
              <a:rPr lang="en-US" dirty="0"/>
              <a:t> translation, and here’s how it works:</a:t>
            </a:r>
          </a:p>
          <a:p>
            <a:endParaRPr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6EF9C4B-0D2A-FC5B-22AA-5D7ED40F7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07" y="2252499"/>
            <a:ext cx="8720475" cy="4605501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20389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586769-48BF-518D-6C3F-2CD67DD3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8B362-B298-D526-C7B3-DA0CB3B24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2724"/>
      </p:ext>
    </p:extLst>
  </p:cSld>
  <p:clrMapOvr>
    <a:masterClrMapping/>
  </p:clrMapOvr>
</p:sld>
</file>

<file path=ppt/theme/theme1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111-Template.potx" id="{1E66F11C-A0E4-44E4-A623-DB2458591B38}" vid="{4951662D-0F24-4DA5-9818-8BA1C4EF1815}"/>
    </a:ext>
  </a:extLst>
</a:theme>
</file>

<file path=ppt/theme/theme2.xml><?xml version="1.0" encoding="utf-8"?>
<a:theme xmlns:a="http://schemas.openxmlformats.org/drawingml/2006/main" name="5_Facet">
  <a:themeElements>
    <a:clrScheme name="Face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0000FF"/>
      </a:hlink>
      <a:folHlink>
        <a:srgbClr val="FF00FF"/>
      </a:folHlink>
    </a:clrScheme>
    <a:fontScheme name="Face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CS111-Template</Template>
  <TotalTime>105</TotalTime>
  <Words>3288</Words>
  <Application>Microsoft Office PowerPoint</Application>
  <PresentationFormat>Widescreen</PresentationFormat>
  <Paragraphs>275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Aptos</vt:lpstr>
      <vt:lpstr>Arial</vt:lpstr>
      <vt:lpstr>Courier New</vt:lpstr>
      <vt:lpstr>Helvetica</vt:lpstr>
      <vt:lpstr>Trebuchet MS</vt:lpstr>
      <vt:lpstr>Wingdings</vt:lpstr>
      <vt:lpstr>Wingdings 3</vt:lpstr>
      <vt:lpstr>2_Facet</vt:lpstr>
      <vt:lpstr>5_Facet</vt:lpstr>
      <vt:lpstr>Machine Learning &amp; Intro to the WWW</vt:lpstr>
      <vt:lpstr>PowerPoint Presentation</vt:lpstr>
      <vt:lpstr>ChatGPT</vt:lpstr>
      <vt:lpstr>ChatGPT</vt:lpstr>
      <vt:lpstr>PowerPoint Presentation</vt:lpstr>
      <vt:lpstr>Machine Translation</vt:lpstr>
      <vt:lpstr>Neural Machine Translation (MT)</vt:lpstr>
      <vt:lpstr>Neural Machine Translation (MT)</vt:lpstr>
      <vt:lpstr>The Internet</vt:lpstr>
      <vt:lpstr>The Internet</vt:lpstr>
      <vt:lpstr>Some History</vt:lpstr>
      <vt:lpstr>Internet Communication</vt:lpstr>
      <vt:lpstr>The Internet Protocol</vt:lpstr>
      <vt:lpstr>Transfer Control Protocol </vt:lpstr>
      <vt:lpstr>PowerPoint Presentation</vt:lpstr>
      <vt:lpstr>The World Wide Web</vt:lpstr>
      <vt:lpstr>The World Wide Web (early history)</vt:lpstr>
      <vt:lpstr>The Hyper-Text Transfer Protocol </vt:lpstr>
      <vt:lpstr>Universal Resource Locator</vt:lpstr>
      <vt:lpstr>Requesting a resource</vt:lpstr>
      <vt:lpstr>Status Codes</vt:lpstr>
      <vt:lpstr>PowerPoint Presentation</vt:lpstr>
      <vt:lpstr>The Hyper-Text Markup Language</vt:lpstr>
      <vt:lpstr>The Hyper-Text Markup Language</vt:lpstr>
      <vt:lpstr>A simple HTML document</vt:lpstr>
      <vt:lpstr>Whitespace in HTML</vt:lpstr>
      <vt:lpstr>PowerPoint Presentation</vt:lpstr>
      <vt:lpstr>Tags</vt:lpstr>
      <vt:lpstr>Tags</vt:lpstr>
      <vt:lpstr>Tags</vt:lpstr>
      <vt:lpstr>Tags</vt:lpstr>
      <vt:lpstr>The &lt;html&gt; tag</vt:lpstr>
      <vt:lpstr>The &lt;head&gt; tag</vt:lpstr>
      <vt:lpstr>The &lt;footer&gt; tags</vt:lpstr>
      <vt:lpstr>The &lt;title&gt; tag</vt:lpstr>
      <vt:lpstr>The &lt;body&gt; tag</vt:lpstr>
      <vt:lpstr>Headers</vt:lpstr>
      <vt:lpstr>The &lt;p&gt; tag</vt:lpstr>
      <vt:lpstr>Lists</vt:lpstr>
      <vt:lpstr>Miscellaneous simple tags</vt:lpstr>
      <vt:lpstr>PowerPoint Presentation</vt:lpstr>
      <vt:lpstr>Attributes</vt:lpstr>
      <vt:lpstr>Attributes</vt:lpstr>
      <vt:lpstr>Images</vt:lpstr>
      <vt:lpstr>Images</vt:lpstr>
      <vt:lpstr>Links</vt:lpstr>
      <vt:lpstr>Tables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Stephens</dc:creator>
  <cp:lastModifiedBy>Tom Stephens</cp:lastModifiedBy>
  <cp:revision>22</cp:revision>
  <dcterms:created xsi:type="dcterms:W3CDTF">2024-12-10T20:52:29Z</dcterms:created>
  <dcterms:modified xsi:type="dcterms:W3CDTF">2024-12-10T22:37:31Z</dcterms:modified>
</cp:coreProperties>
</file>