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98" r:id="rId2"/>
    <p:sldId id="256" r:id="rId3"/>
    <p:sldId id="265" r:id="rId4"/>
    <p:sldId id="266" r:id="rId5"/>
    <p:sldId id="267" r:id="rId6"/>
    <p:sldId id="268" r:id="rId7"/>
    <p:sldId id="269" r:id="rId8"/>
    <p:sldId id="270" r:id="rId9"/>
    <p:sldId id="289" r:id="rId10"/>
    <p:sldId id="272" r:id="rId11"/>
    <p:sldId id="271" r:id="rId12"/>
    <p:sldId id="273" r:id="rId13"/>
    <p:sldId id="274" r:id="rId14"/>
    <p:sldId id="275" r:id="rId15"/>
    <p:sldId id="276" r:id="rId16"/>
    <p:sldId id="277" r:id="rId17"/>
    <p:sldId id="278" r:id="rId18"/>
    <p:sldId id="279" r:id="rId19"/>
    <p:sldId id="280" r:id="rId20"/>
    <p:sldId id="291" r:id="rId21"/>
    <p:sldId id="290" r:id="rId22"/>
    <p:sldId id="281" r:id="rId23"/>
    <p:sldId id="282" r:id="rId24"/>
    <p:sldId id="283" r:id="rId25"/>
    <p:sldId id="293" r:id="rId26"/>
    <p:sldId id="292" r:id="rId27"/>
    <p:sldId id="284" r:id="rId28"/>
    <p:sldId id="285" r:id="rId29"/>
    <p:sldId id="286" r:id="rId30"/>
    <p:sldId id="287" r:id="rId31"/>
    <p:sldId id="288"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5" d="100"/>
          <a:sy n="105"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9/23/2024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9/23/2024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7B87010A-6DF9-E500-76C3-B018AD8EA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280837"/>
            <a:ext cx="9294519" cy="6386663"/>
          </a:xfrm>
          <a:prstGeom prst="rect">
            <a:avLst/>
          </a:prstGeom>
        </p:spPr>
      </p:pic>
    </p:spTree>
    <p:extLst>
      <p:ext uri="{BB962C8B-B14F-4D97-AF65-F5344CB8AC3E}">
        <p14:creationId xmlns:p14="http://schemas.microsoft.com/office/powerpoint/2010/main" val="232639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a:t>
            </a:r>
            <a:r>
              <a:rPr lang="en-US"/>
              <a:t>with images, let's </a:t>
            </a:r>
            <a:r>
              <a:rPr lang="en-US" dirty="0"/>
              <a:t>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byuimage</a:t>
            </a:r>
            <a:r>
              <a:rPr lang="en-US" b="1" dirty="0">
                <a:latin typeface="Courier New" panose="02070309020205020404" pitchFamily="49" charset="0"/>
                <a:cs typeface="Courier New" panose="02070309020205020404" pitchFamily="49" charset="0"/>
              </a:rPr>
              <a:t> import Image</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myImage</a:t>
            </a:r>
            <a:r>
              <a:rPr lang="en-US" b="1" dirty="0">
                <a:latin typeface="Courier New" panose="02070309020205020404" pitchFamily="49" charset="0"/>
                <a:cs typeface="Courier New" panose="02070309020205020404" pitchFamily="49" charset="0"/>
              </a:rPr>
              <a:t> = Image("pebbles.jpg")</a:t>
            </a:r>
          </a:p>
          <a:p>
            <a:r>
              <a:rPr lang="en-US" b="1" dirty="0" err="1">
                <a:latin typeface="Courier New" panose="02070309020205020404" pitchFamily="49" charset="0"/>
                <a:cs typeface="Courier New" panose="02070309020205020404" pitchFamily="49" charset="0"/>
              </a:rPr>
              <a:t>myImage.show</a:t>
            </a:r>
            <a:r>
              <a:rPr lang="en-US" b="1" dirty="0">
                <a:latin typeface="Courier New" panose="02070309020205020404" pitchFamily="49" charset="0"/>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image = Image("pebbles.jpg")</a:t>
            </a:r>
          </a:p>
          <a:p>
            <a:r>
              <a:rPr lang="en-US" b="1" dirty="0">
                <a:latin typeface="Courier New" panose="02070309020205020404" pitchFamily="49" charset="0"/>
                <a:cs typeface="Courier New" panose="02070309020205020404" pitchFamily="49" charset="0"/>
              </a:rPr>
              <a:t>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a:t>
            </a:r>
          </a:p>
          <a:p>
            <a:r>
              <a:rPr lang="en-US" b="1" dirty="0" err="1">
                <a:latin typeface="Courier New" panose="02070309020205020404" pitchFamily="49" charset="0"/>
                <a:cs typeface="Courier New" panose="02070309020205020404" pitchFamily="49" charset="0"/>
              </a:rPr>
              <a:t>image.show</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return image</a:t>
            </a:r>
          </a:p>
        </p:txBody>
      </p:sp>
    </p:spTree>
    <p:extLst>
      <p:ext uri="{BB962C8B-B14F-4D97-AF65-F5344CB8AC3E}">
        <p14:creationId xmlns:p14="http://schemas.microsoft.com/office/powerpoint/2010/main" val="234415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b="1" dirty="0"/>
              <a:t>.height </a:t>
            </a:r>
            <a:r>
              <a:rPr lang="en-US" dirty="0"/>
              <a:t>= the height of the image in pixels</a:t>
            </a:r>
          </a:p>
          <a:p>
            <a:pPr lvl="1"/>
            <a:r>
              <a:rPr lang="en-US" b="1" dirty="0"/>
              <a:t>.width </a:t>
            </a:r>
            <a:r>
              <a:rPr lang="en-US" dirty="0"/>
              <a:t>= the width of the image in pixels</a:t>
            </a:r>
          </a:p>
          <a:p>
            <a:pPr lvl="1"/>
            <a:r>
              <a:rPr lang="en-US" b="1" dirty="0"/>
              <a:t>.</a:t>
            </a:r>
            <a:r>
              <a:rPr lang="en-US" b="1" dirty="0" err="1"/>
              <a:t>get_pixel</a:t>
            </a:r>
            <a:r>
              <a:rPr lang="en-US" b="1" dirty="0"/>
              <a:t>(</a:t>
            </a:r>
            <a:r>
              <a:rPr lang="en-US" b="1" dirty="0" err="1"/>
              <a:t>x,y</a:t>
            </a:r>
            <a:r>
              <a:rPr lang="en-US" b="1" dirty="0"/>
              <a:t>) </a:t>
            </a:r>
            <a:r>
              <a:rPr lang="en-US" dirty="0"/>
              <a:t>–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 Pass in an image, modify it """</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(1,7)</a:t>
            </a:r>
            <a:endParaRPr lang="en-US" b="1" dirty="0">
              <a:solidFill>
                <a:schemeClr val="accent2"/>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(3,10)</a:t>
            </a:r>
          </a:p>
          <a:p>
            <a:r>
              <a:rPr lang="en-US" b="1" dirty="0" err="1">
                <a:latin typeface="Courier New" panose="02070309020205020404" pitchFamily="49" charset="0"/>
                <a:cs typeface="Courier New" panose="02070309020205020404" pitchFamily="49" charset="0"/>
              </a:rPr>
              <a:t>a.red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b.red</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b.green</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b.blue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copy(image):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new_image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Image.blank</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new_image.get_pixel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new_image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Libraries &amp; 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CE3E-986B-181B-B2F7-A5BDCCC65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6CA24-D275-1F4E-202C-4411E674D8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796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B222A-3CD1-3A32-99C2-E857121FBA9F}"/>
              </a:ext>
            </a:extLst>
          </p:cNvPr>
          <p:cNvSpPr>
            <a:spLocks noGrp="1"/>
          </p:cNvSpPr>
          <p:nvPr>
            <p:ph type="title"/>
          </p:nvPr>
        </p:nvSpPr>
        <p:spPr/>
        <p:txBody>
          <a:bodyPr/>
          <a:lstStyle/>
          <a:p>
            <a:r>
              <a:rPr lang="en-US" dirty="0"/>
              <a:t>Manipulating Images</a:t>
            </a:r>
          </a:p>
        </p:txBody>
      </p:sp>
      <p:sp>
        <p:nvSpPr>
          <p:cNvPr id="5" name="Text Placeholder 4">
            <a:extLst>
              <a:ext uri="{FF2B5EF4-FFF2-40B4-BE49-F238E27FC236}">
                <a16:creationId xmlns:a16="http://schemas.microsoft.com/office/drawing/2014/main" id="{F81C4A4D-BBAC-BA55-34E0-47F1EE0BBC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81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mute_top</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factor = 1.0</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)/3 &gt; 220 and y &lt;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//2:</a:t>
            </a:r>
          </a:p>
          <a:p>
            <a:r>
              <a:rPr lang="en-US" sz="1600" b="1" dirty="0">
                <a:latin typeface="Courier New" panose="02070309020205020404" pitchFamily="49" charset="0"/>
                <a:cs typeface="Courier New" panose="02070309020205020404" pitchFamily="49" charset="0"/>
              </a:rPr>
              <a:t>                factor = 0.5</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bottom_black_border</a:t>
            </a:r>
            <a:r>
              <a:rPr lang="en-US" b="1" dirty="0">
                <a:latin typeface="Courier New" panose="02070309020205020404" pitchFamily="49" charset="0"/>
                <a:cs typeface="Courier New" panose="02070309020205020404" pitchFamily="49" charset="0"/>
              </a:rPr>
              <a:t>(image):</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This function take an Image object and returns a new</a:t>
            </a:r>
          </a:p>
          <a:p>
            <a:r>
              <a:rPr lang="en-US" b="1" dirty="0">
                <a:latin typeface="Courier New" panose="02070309020205020404" pitchFamily="49" charset="0"/>
                <a:cs typeface="Courier New" panose="02070309020205020404" pitchFamily="49" charset="0"/>
              </a:rPr>
              <a:t>    Image that is 50 pixels larger with a black stripe at</a:t>
            </a:r>
          </a:p>
          <a:p>
            <a:r>
              <a:rPr lang="en-US" b="1" dirty="0">
                <a:latin typeface="Courier New" panose="02070309020205020404" pitchFamily="49" charset="0"/>
                <a:cs typeface="Courier New" panose="02070309020205020404" pitchFamily="49" charset="0"/>
              </a:rPr>
              <a:t>    the bottom</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bottom_black_border</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image.height+50)  # Create the larger image.</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                          # Copy the original image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into the top of the new</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                  #  one.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for y in range(image.height,image.height+50):          # Make the pixels in the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bottom black. RGB for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          #  black is (0,0,0).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0</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C03-AC2F-22A8-2254-0F6B51638E2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945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79B50-E673-D8A9-77F2-877AA7F6B5F1}"/>
              </a:ext>
            </a:extLst>
          </p:cNvPr>
          <p:cNvSpPr>
            <a:spLocks noGrp="1"/>
          </p:cNvSpPr>
          <p:nvPr>
            <p:ph type="title"/>
          </p:nvPr>
        </p:nvSpPr>
        <p:spPr/>
        <p:txBody>
          <a:bodyPr/>
          <a:lstStyle/>
          <a:p>
            <a:r>
              <a:rPr lang="en-US" dirty="0"/>
              <a:t>Green Screen</a:t>
            </a:r>
          </a:p>
        </p:txBody>
      </p:sp>
      <p:sp>
        <p:nvSpPr>
          <p:cNvPr id="4" name="Text Placeholder 3">
            <a:extLst>
              <a:ext uri="{FF2B5EF4-FFF2-40B4-BE49-F238E27FC236}">
                <a16:creationId xmlns:a16="http://schemas.microsoft.com/office/drawing/2014/main" id="{DD148D5C-E8D5-F51A-DC87-6708447155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202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What do we need to do?</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threshold = 100</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&gt; threshold:</a:t>
            </a:r>
          </a:p>
          <a:p>
            <a:r>
              <a:rPr lang="en-US" sz="1400" b="1" dirty="0">
                <a:latin typeface="Courier New" panose="02070309020205020404" pitchFamily="49" charset="0"/>
                <a:cs typeface="Courier New" panose="02070309020205020404" pitchFamily="49" charset="0"/>
              </a:rPr>
              <a:t>        return True</a:t>
            </a:r>
          </a:p>
          <a:p>
            <a:r>
              <a:rPr lang="en-US" sz="1400" b="1" dirty="0">
                <a:latin typeface="Courier New" panose="02070309020205020404" pitchFamily="49" charset="0"/>
                <a:cs typeface="Courier New" panose="02070309020205020404" pitchFamily="49" charset="0"/>
              </a:rPr>
              <a:t>    else:</a:t>
            </a:r>
          </a:p>
          <a:p>
            <a:r>
              <a:rPr lang="en-US" sz="1400" b="1" dirty="0">
                <a:latin typeface="Courier New" panose="02070309020205020404" pitchFamily="49" charset="0"/>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change_to_red</a:t>
            </a:r>
            <a:r>
              <a:rPr lang="en-US" sz="1400" b="1" dirty="0">
                <a:latin typeface="Courier New" panose="02070309020205020404" pitchFamily="49" charset="0"/>
                <a:cs typeface="Courier New" panose="02070309020205020404" pitchFamily="49" charset="0"/>
              </a:rPr>
              <a:t>(image):</a:t>
            </a:r>
          </a:p>
          <a:p>
            <a:r>
              <a:rPr lang="en-US" sz="1400" b="1" dirty="0">
                <a:latin typeface="Courier New" panose="02070309020205020404" pitchFamily="49" charset="0"/>
                <a:cs typeface="Courier New" panose="02070309020205020404" pitchFamily="49" charset="0"/>
              </a:rPr>
              <a:t>    for y in range(</a:t>
            </a:r>
            <a:r>
              <a:rPr lang="en-US" sz="1400" b="1" dirty="0" err="1">
                <a:latin typeface="Courier New" panose="02070309020205020404" pitchFamily="49" charset="0"/>
                <a:cs typeface="Courier New" panose="02070309020205020404" pitchFamily="49" charset="0"/>
              </a:rPr>
              <a:t>image.height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for x in range(</a:t>
            </a:r>
            <a:r>
              <a:rPr lang="en-US" sz="1400" b="1" dirty="0" err="1">
                <a:latin typeface="Courier New" panose="02070309020205020404" pitchFamily="49" charset="0"/>
                <a:cs typeface="Courier New" panose="02070309020205020404" pitchFamily="49" charset="0"/>
              </a:rPr>
              <a:t>image.width</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pixel = </a:t>
            </a:r>
            <a:r>
              <a:rPr lang="en-US" sz="1400" b="1" dirty="0" err="1">
                <a:latin typeface="Courier New" panose="02070309020205020404" pitchFamily="49" charset="0"/>
                <a:cs typeface="Courier New" panose="02070309020205020404" pitchFamily="49" charset="0"/>
              </a:rPr>
              <a:t>image.get_pixel</a:t>
            </a:r>
            <a:r>
              <a:rPr lang="en-US" sz="1400" b="1" dirty="0">
                <a:latin typeface="Courier New" panose="02070309020205020404" pitchFamily="49" charset="0"/>
                <a:cs typeface="Courier New" panose="02070309020205020404" pitchFamily="49" charset="0"/>
              </a:rPr>
              <a:t>(x, y)</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pixel.red</a:t>
            </a:r>
            <a:r>
              <a:rPr lang="en-US" sz="1400" b="1" dirty="0">
                <a:latin typeface="Courier New" panose="02070309020205020404" pitchFamily="49" charset="0"/>
                <a:cs typeface="Courier New" panose="02070309020205020404" pitchFamily="49" charset="0"/>
              </a:rPr>
              <a:t> = 255</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 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pixel.blue</a:t>
            </a:r>
            <a:r>
              <a:rPr lang="en-US" sz="1400" b="1" dirty="0">
                <a:latin typeface="Courier New" panose="02070309020205020404" pitchFamily="49" charset="0"/>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1.7</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2ECF5-54A3-EE9F-EEB9-CBBB40F06BEB}"/>
              </a:ext>
            </a:extLst>
          </p:cNvPr>
          <p:cNvSpPr>
            <a:spLocks noGrp="1"/>
          </p:cNvSpPr>
          <p:nvPr>
            <p:ph type="title"/>
          </p:nvPr>
        </p:nvSpPr>
        <p:spPr/>
        <p:txBody>
          <a:bodyPr/>
          <a:lstStyle/>
          <a:p>
            <a:r>
              <a:rPr lang="en-US" dirty="0"/>
              <a:t>Libraries</a:t>
            </a:r>
          </a:p>
        </p:txBody>
      </p:sp>
      <p:sp>
        <p:nvSpPr>
          <p:cNvPr id="5" name="Text Placeholder 4">
            <a:extLst>
              <a:ext uri="{FF2B5EF4-FFF2-40B4-BE49-F238E27FC236}">
                <a16:creationId xmlns:a16="http://schemas.microsoft.com/office/drawing/2014/main" id="{40325A20-EDB6-99BE-5645-8672FD56FC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3566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1.3</a:t>
            </a:r>
          </a:p>
          <a:p>
            <a:r>
              <a:rPr lang="pt-BR" b="1" dirty="0">
                <a:latin typeface="Courier New" panose="02070309020205020404" pitchFamily="49" charset="0"/>
                <a:cs typeface="Courier New" panose="02070309020205020404" pitchFamily="49" charset="0"/>
              </a:rPr>
              <a:t>    threshold = 100</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 and pixel.green &gt; threshold:</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r>
              <a:rPr lang="pt-BR" sz="1600" b="1" dirty="0">
                <a:latin typeface="Courier New" panose="02070309020205020404" pitchFamily="49" charset="0"/>
                <a:cs typeface="Courier New" panose="02070309020205020404" pitchFamily="49" charset="0"/>
              </a:rPr>
              <a:t>def green_screen(foreground,background):</a:t>
            </a:r>
          </a:p>
          <a:p>
            <a:r>
              <a:rPr lang="pt-BR" sz="1600" b="1" dirty="0">
                <a:latin typeface="Courier New" panose="02070309020205020404" pitchFamily="49" charset="0"/>
                <a:cs typeface="Courier New" panose="02070309020205020404" pitchFamily="49" charset="0"/>
              </a:rPr>
              <a:t>    final = Image.blank(background.width,background.height)</a:t>
            </a:r>
          </a:p>
          <a:p>
            <a:r>
              <a:rPr lang="pt-BR" sz="1600" b="1" dirty="0">
                <a:latin typeface="Courier New" panose="02070309020205020404" pitchFamily="49" charset="0"/>
                <a:cs typeface="Courier New" panose="02070309020205020404" pitchFamily="49" charset="0"/>
              </a:rPr>
              <a:t>    for y in range(background.height):</a:t>
            </a:r>
          </a:p>
          <a:p>
            <a:r>
              <a:rPr lang="pt-BR" sz="1600" b="1" dirty="0">
                <a:latin typeface="Courier New" panose="02070309020205020404" pitchFamily="49" charset="0"/>
                <a:cs typeface="Courier New" panose="02070309020205020404" pitchFamily="49" charset="0"/>
              </a:rPr>
              <a:t>        for x in range(background.width):</a:t>
            </a:r>
          </a:p>
          <a:p>
            <a:r>
              <a:rPr lang="pt-BR" sz="1600" b="1" dirty="0">
                <a:latin typeface="Courier New" panose="02070309020205020404" pitchFamily="49" charset="0"/>
                <a:cs typeface="Courier New" panose="02070309020205020404" pitchFamily="49" charset="0"/>
              </a:rPr>
              <a:t>            fp = final.get_pixel(x,y)</a:t>
            </a:r>
          </a:p>
          <a:p>
            <a:r>
              <a:rPr lang="pt-BR" sz="1600" b="1" dirty="0">
                <a:latin typeface="Courier New" panose="02070309020205020404" pitchFamily="49" charset="0"/>
                <a:cs typeface="Courier New" panose="02070309020205020404" pitchFamily="49" charset="0"/>
              </a:rPr>
              <a:t>            bp = background.get_pixel(x,y)</a:t>
            </a:r>
          </a:p>
          <a:p>
            <a:r>
              <a:rPr lang="pt-BR" sz="1600" b="1" dirty="0">
                <a:latin typeface="Courier New" panose="02070309020205020404" pitchFamily="49" charset="0"/>
                <a:cs typeface="Courier New" panose="02070309020205020404" pitchFamily="49" charset="0"/>
              </a:rPr>
              <a:t>            fp.red = bp.red</a:t>
            </a:r>
          </a:p>
          <a:p>
            <a:r>
              <a:rPr lang="pt-BR" sz="1600" b="1" dirty="0">
                <a:latin typeface="Courier New" panose="02070309020205020404" pitchFamily="49" charset="0"/>
                <a:cs typeface="Courier New" panose="02070309020205020404" pitchFamily="49" charset="0"/>
              </a:rPr>
              <a:t>            fp.green = bp.green</a:t>
            </a:r>
          </a:p>
          <a:p>
            <a:r>
              <a:rPr lang="pt-BR" sz="1600" b="1" dirty="0">
                <a:latin typeface="Courier New" panose="02070309020205020404" pitchFamily="49" charset="0"/>
                <a:cs typeface="Courier New" panose="02070309020205020404" pitchFamily="49" charset="0"/>
              </a:rPr>
              <a:t>            fp.blue = bp.blue</a:t>
            </a:r>
          </a:p>
          <a:p>
            <a:endParaRPr lang="pt-BR" sz="1600" b="1" dirty="0">
              <a:latin typeface="Courier New" panose="02070309020205020404" pitchFamily="49" charset="0"/>
              <a:cs typeface="Courier New" panose="02070309020205020404" pitchFamily="49" charset="0"/>
            </a:endParaRPr>
          </a:p>
          <a:p>
            <a:r>
              <a:rPr lang="pt-BR" sz="1600" b="1" dirty="0">
                <a:latin typeface="Courier New" panose="02070309020205020404" pitchFamily="49" charset="0"/>
                <a:cs typeface="Courier New" panose="02070309020205020404" pitchFamily="49" charset="0"/>
              </a:rPr>
              <a:t>    for y in range(foreground.height):</a:t>
            </a:r>
          </a:p>
          <a:p>
            <a:r>
              <a:rPr lang="pt-BR" sz="1600" b="1" dirty="0">
                <a:latin typeface="Courier New" panose="02070309020205020404" pitchFamily="49" charset="0"/>
                <a:cs typeface="Courier New" panose="02070309020205020404" pitchFamily="49" charset="0"/>
              </a:rPr>
              <a:t>        for x in range(foreground.width):</a:t>
            </a:r>
          </a:p>
          <a:p>
            <a:r>
              <a:rPr lang="pt-BR" sz="1600" b="1" dirty="0">
                <a:latin typeface="Courier New" panose="02070309020205020404" pitchFamily="49" charset="0"/>
                <a:cs typeface="Courier New" panose="02070309020205020404" pitchFamily="49" charset="0"/>
              </a:rPr>
              <a:t>            fp = foreground.get_pixel(x, y)</a:t>
            </a:r>
          </a:p>
          <a:p>
            <a:r>
              <a:rPr lang="pt-BR" sz="1600" b="1" dirty="0">
                <a:latin typeface="Courier New" panose="02070309020205020404" pitchFamily="49" charset="0"/>
                <a:cs typeface="Courier New" panose="02070309020205020404" pitchFamily="49" charset="0"/>
              </a:rPr>
              <a:t>            if not detect_green(fp):</a:t>
            </a:r>
          </a:p>
          <a:p>
            <a:r>
              <a:rPr lang="pt-BR" sz="1600" b="1" dirty="0">
                <a:latin typeface="Courier New" panose="02070309020205020404" pitchFamily="49" charset="0"/>
                <a:cs typeface="Courier New" panose="02070309020205020404" pitchFamily="49" charset="0"/>
              </a:rPr>
              <a:t>                np = final.get_pixel(x,y)</a:t>
            </a:r>
          </a:p>
          <a:p>
            <a:r>
              <a:rPr lang="pt-BR" sz="1600" b="1" dirty="0">
                <a:latin typeface="Courier New" panose="02070309020205020404" pitchFamily="49" charset="0"/>
                <a:cs typeface="Courier New" panose="02070309020205020404" pitchFamily="49" charset="0"/>
              </a:rPr>
              <a:t>                np.red = fp.red</a:t>
            </a:r>
          </a:p>
          <a:p>
            <a:r>
              <a:rPr lang="pt-BR" sz="1600" b="1" dirty="0">
                <a:latin typeface="Courier New" panose="02070309020205020404" pitchFamily="49" charset="0"/>
                <a:cs typeface="Courier New" panose="02070309020205020404" pitchFamily="49" charset="0"/>
              </a:rPr>
              <a:t>                np.green = fp.green</a:t>
            </a:r>
          </a:p>
          <a:p>
            <a:r>
              <a:rPr lang="pt-BR" sz="1600" b="1" dirty="0">
                <a:latin typeface="Courier New" panose="02070309020205020404" pitchFamily="49" charset="0"/>
                <a:cs typeface="Courier New" panose="02070309020205020404" pitchFamily="49" charset="0"/>
              </a:rPr>
              <a:t>                np.blue =fp.blue</a:t>
            </a:r>
          </a:p>
          <a:p>
            <a:r>
              <a:rPr lang="pt-BR" sz="1600" b="1" dirty="0">
                <a:latin typeface="Courier New" panose="02070309020205020404" pitchFamily="49" charset="0"/>
                <a:cs typeface="Courier New" panose="02070309020205020404" pitchFamily="49" charset="0"/>
              </a:rPr>
              <a:t>    return final</a:t>
            </a:r>
            <a:endParaRPr lang="en-US" sz="1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r>
              <a:rPr lang="en-US" sz="2000" dirty="0"/>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F30-1DCF-D25E-5938-B85BDB2AE5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01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BA811-06BF-660E-7B26-F50CD39A93DE}"/>
              </a:ext>
            </a:extLst>
          </p:cNvPr>
          <p:cNvSpPr>
            <a:spLocks noGrp="1"/>
          </p:cNvSpPr>
          <p:nvPr>
            <p:ph type="title"/>
          </p:nvPr>
        </p:nvSpPr>
        <p:spPr/>
        <p:txBody>
          <a:bodyPr/>
          <a:lstStyle/>
          <a:p>
            <a:r>
              <a:rPr lang="en-US" dirty="0"/>
              <a:t>Libraries</a:t>
            </a:r>
          </a:p>
        </p:txBody>
      </p:sp>
      <p:sp>
        <p:nvSpPr>
          <p:cNvPr id="5" name="Content Placeholder 4">
            <a:extLst>
              <a:ext uri="{FF2B5EF4-FFF2-40B4-BE49-F238E27FC236}">
                <a16:creationId xmlns:a16="http://schemas.microsoft.com/office/drawing/2014/main" id="{372AB846-9EDA-9438-9111-4CFCFD10417C}"/>
              </a:ext>
            </a:extLst>
          </p:cNvPr>
          <p:cNvSpPr>
            <a:spLocks noGrp="1"/>
          </p:cNvSpPr>
          <p:nvPr>
            <p:ph idx="1"/>
          </p:nvPr>
        </p:nvSpPr>
        <p:spPr/>
        <p:txBody>
          <a:bodyPr/>
          <a:lstStyle/>
          <a:p>
            <a:r>
              <a:rPr lang="en-US" dirty="0"/>
              <a:t>At the simplest level, libraries are just code that is external to your program that you want to use</a:t>
            </a:r>
          </a:p>
          <a:p>
            <a:pPr lvl="1"/>
            <a:r>
              <a:rPr lang="en-US" dirty="0"/>
              <a:t>Code someone else wrote that does what you need</a:t>
            </a:r>
          </a:p>
          <a:p>
            <a:pPr lvl="1"/>
            <a:r>
              <a:rPr lang="en-US" dirty="0"/>
              <a:t>Code you wrote at another time that you want to reuse</a:t>
            </a:r>
          </a:p>
          <a:p>
            <a:pPr lvl="1"/>
            <a:r>
              <a:rPr lang="en-US" dirty="0"/>
              <a:t>Code you're writing now but it's too much to usably fit in a single file</a:t>
            </a:r>
          </a:p>
          <a:p>
            <a:r>
              <a:rPr lang="en-US" dirty="0"/>
              <a:t>By putting code into libraries, you only need to include the parts that you are going to use instead of having all the code in a single file.</a:t>
            </a:r>
          </a:p>
          <a:p>
            <a:r>
              <a:rPr lang="en-US" dirty="0"/>
              <a:t>In order to use the code in a library, we need to </a:t>
            </a:r>
            <a:r>
              <a:rPr lang="en-US" b="1" i="1" dirty="0"/>
              <a:t>import</a:t>
            </a:r>
            <a:r>
              <a:rPr lang="en-US" dirty="0"/>
              <a:t> it.</a:t>
            </a:r>
          </a:p>
          <a:p>
            <a:r>
              <a:rPr lang="en-US" dirty="0"/>
              <a:t>There are three different ways to import code from a library</a:t>
            </a:r>
          </a:p>
          <a:p>
            <a:pPr marL="0" indent="0">
              <a:buNone/>
            </a:pPr>
            <a:endParaRPr lang="en-US" dirty="0"/>
          </a:p>
        </p:txBody>
      </p:sp>
    </p:spTree>
    <p:extLst>
      <p:ext uri="{BB962C8B-B14F-4D97-AF65-F5344CB8AC3E}">
        <p14:creationId xmlns:p14="http://schemas.microsoft.com/office/powerpoint/2010/main" val="428265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BB2-45CE-DEAD-F1BC-D5E061991417}"/>
              </a:ext>
            </a:extLst>
          </p:cNvPr>
          <p:cNvSpPr>
            <a:spLocks noGrp="1"/>
          </p:cNvSpPr>
          <p:nvPr>
            <p:ph type="title"/>
          </p:nvPr>
        </p:nvSpPr>
        <p:spPr/>
        <p:txBody>
          <a:bodyPr/>
          <a:lstStyle/>
          <a:p>
            <a:r>
              <a:rPr lang="en-US" dirty="0"/>
              <a:t>Import the entire library</a:t>
            </a:r>
          </a:p>
        </p:txBody>
      </p:sp>
      <p:sp>
        <p:nvSpPr>
          <p:cNvPr id="3" name="Content Placeholder 2">
            <a:extLst>
              <a:ext uri="{FF2B5EF4-FFF2-40B4-BE49-F238E27FC236}">
                <a16:creationId xmlns:a16="http://schemas.microsoft.com/office/drawing/2014/main" id="{AE82ED8A-75A6-063B-39C3-7A733399B84A}"/>
              </a:ext>
            </a:extLst>
          </p:cNvPr>
          <p:cNvSpPr>
            <a:spLocks noGrp="1"/>
          </p:cNvSpPr>
          <p:nvPr>
            <p:ph idx="1"/>
          </p:nvPr>
        </p:nvSpPr>
        <p:spPr>
          <a:xfrm>
            <a:off x="677334" y="1930401"/>
            <a:ext cx="8596668" cy="4756726"/>
          </a:xfrm>
        </p:spPr>
        <p:txBody>
          <a:bodyPr>
            <a:normAutofit/>
          </a:bodyPr>
          <a:lstStyle/>
          <a:p>
            <a:r>
              <a:rPr lang="en-US" dirty="0"/>
              <a:t>Import the entire library</a:t>
            </a:r>
          </a:p>
          <a:p>
            <a:endParaRPr lang="en-US" dirty="0"/>
          </a:p>
          <a:p>
            <a:r>
              <a:rPr lang="en-US" dirty="0"/>
              <a:t>To use functions and object that are imported like this, we reference them using the name of the library, a period, and the name of the thing we want to use:</a:t>
            </a:r>
          </a:p>
          <a:p>
            <a:endParaRPr lang="en-US" dirty="0"/>
          </a:p>
          <a:p>
            <a:r>
              <a:rPr lang="en-US" dirty="0"/>
              <a:t>You can bind the library name to something else if you want</a:t>
            </a:r>
          </a:p>
          <a:p>
            <a:endParaRPr lang="en-US" dirty="0"/>
          </a:p>
          <a:p>
            <a:endParaRPr lang="en-US" sz="1200" dirty="0"/>
          </a:p>
          <a:p>
            <a:pPr lvl="1"/>
            <a:r>
              <a:rPr lang="en-US" dirty="0"/>
              <a:t>This is often done if the library name is long to save on typing</a:t>
            </a:r>
          </a:p>
          <a:p>
            <a:pPr lvl="1"/>
            <a:r>
              <a:rPr lang="en-US" dirty="0"/>
              <a:t>Just be sure your short name makes sense and is easy to understand</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7405FD8-EE3D-1D21-4AA0-C0D1D9CE7DF4}"/>
              </a:ext>
            </a:extLst>
          </p:cNvPr>
          <p:cNvSpPr txBox="1"/>
          <p:nvPr/>
        </p:nvSpPr>
        <p:spPr>
          <a:xfrm>
            <a:off x="1077118" y="23645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a:t>
            </a:r>
          </a:p>
        </p:txBody>
      </p:sp>
      <p:sp>
        <p:nvSpPr>
          <p:cNvPr id="6" name="TextBox 5">
            <a:extLst>
              <a:ext uri="{FF2B5EF4-FFF2-40B4-BE49-F238E27FC236}">
                <a16:creationId xmlns:a16="http://schemas.microsoft.com/office/drawing/2014/main" id="{B16C11A2-D792-242E-6CFB-41A8B1EFCB4C}"/>
              </a:ext>
            </a:extLst>
          </p:cNvPr>
          <p:cNvSpPr txBox="1"/>
          <p:nvPr/>
        </p:nvSpPr>
        <p:spPr>
          <a:xfrm>
            <a:off x="1077117" y="3801216"/>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operator.add</a:t>
            </a:r>
            <a:r>
              <a:rPr lang="en-US" b="1" dirty="0">
                <a:latin typeface="Courier New" panose="02070309020205020404" pitchFamily="49" charset="0"/>
                <a:cs typeface="Courier New" panose="02070309020205020404" pitchFamily="49" charset="0"/>
              </a:rPr>
              <a:t>(3,7)</a:t>
            </a:r>
          </a:p>
        </p:txBody>
      </p:sp>
      <p:sp>
        <p:nvSpPr>
          <p:cNvPr id="7" name="TextBox 6">
            <a:extLst>
              <a:ext uri="{FF2B5EF4-FFF2-40B4-BE49-F238E27FC236}">
                <a16:creationId xmlns:a16="http://schemas.microsoft.com/office/drawing/2014/main" id="{D5CF30CF-24B2-9212-7584-4136CD503DED}"/>
              </a:ext>
            </a:extLst>
          </p:cNvPr>
          <p:cNvSpPr txBox="1"/>
          <p:nvPr/>
        </p:nvSpPr>
        <p:spPr>
          <a:xfrm>
            <a:off x="1077117" y="4736623"/>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 as op</a:t>
            </a:r>
          </a:p>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op.add</a:t>
            </a:r>
            <a:r>
              <a:rPr lang="en-US" b="1" dirty="0">
                <a:latin typeface="Courier New" panose="02070309020205020404" pitchFamily="49" charset="0"/>
                <a:cs typeface="Courier New" panose="02070309020205020404" pitchFamily="49" charset="0"/>
              </a:rPr>
              <a:t>(3,7)</a:t>
            </a:r>
          </a:p>
        </p:txBody>
      </p:sp>
    </p:spTree>
    <p:extLst>
      <p:ext uri="{BB962C8B-B14F-4D97-AF65-F5344CB8AC3E}">
        <p14:creationId xmlns:p14="http://schemas.microsoft.com/office/powerpoint/2010/main" val="271696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E68-9A76-AAC9-0401-B96B44DE08A1}"/>
              </a:ext>
            </a:extLst>
          </p:cNvPr>
          <p:cNvSpPr>
            <a:spLocks noGrp="1"/>
          </p:cNvSpPr>
          <p:nvPr>
            <p:ph type="title"/>
          </p:nvPr>
        </p:nvSpPr>
        <p:spPr/>
        <p:txBody>
          <a:bodyPr/>
          <a:lstStyle/>
          <a:p>
            <a:r>
              <a:rPr lang="en-US" dirty="0"/>
              <a:t>Import all the names from a library</a:t>
            </a:r>
          </a:p>
        </p:txBody>
      </p:sp>
      <p:sp>
        <p:nvSpPr>
          <p:cNvPr id="3" name="Content Placeholder 2">
            <a:extLst>
              <a:ext uri="{FF2B5EF4-FFF2-40B4-BE49-F238E27FC236}">
                <a16:creationId xmlns:a16="http://schemas.microsoft.com/office/drawing/2014/main" id="{82235220-4B7A-D520-8E48-85D4ACA38E34}"/>
              </a:ext>
            </a:extLst>
          </p:cNvPr>
          <p:cNvSpPr>
            <a:spLocks noGrp="1"/>
          </p:cNvSpPr>
          <p:nvPr>
            <p:ph idx="1"/>
          </p:nvPr>
        </p:nvSpPr>
        <p:spPr/>
        <p:txBody>
          <a:bodyPr/>
          <a:lstStyle/>
          <a:p>
            <a:r>
              <a:rPr lang="en-US" dirty="0"/>
              <a:t>The previous import method grabbed the entire library but kept the names separate from any names you defined in your program by requiring you to use the library name (or alias) when calling the functions</a:t>
            </a:r>
          </a:p>
          <a:p>
            <a:r>
              <a:rPr lang="en-US" dirty="0"/>
              <a:t>If you don't want to have to use the library name each time, you can import this way</a:t>
            </a:r>
          </a:p>
          <a:p>
            <a:endParaRPr lang="en-US" sz="1200" dirty="0"/>
          </a:p>
          <a:p>
            <a:endParaRPr lang="en-US" sz="1400" dirty="0"/>
          </a:p>
          <a:p>
            <a:r>
              <a:rPr lang="en-US" dirty="0"/>
              <a:t>This is only recommended for small libraries where you know all the names.  If you import something this way, and it has the same name as something you created in your code, there will problems and the code might not do what you expect</a:t>
            </a:r>
          </a:p>
          <a:p>
            <a:endParaRPr lang="en-US" dirty="0"/>
          </a:p>
          <a:p>
            <a:endParaRPr lang="en-US" dirty="0"/>
          </a:p>
        </p:txBody>
      </p:sp>
      <p:sp>
        <p:nvSpPr>
          <p:cNvPr id="4" name="TextBox 3">
            <a:extLst>
              <a:ext uri="{FF2B5EF4-FFF2-40B4-BE49-F238E27FC236}">
                <a16:creationId xmlns:a16="http://schemas.microsoft.com/office/drawing/2014/main" id="{52FDD995-B015-6BCA-F4FF-043FE8F5495B}"/>
              </a:ext>
            </a:extLst>
          </p:cNvPr>
          <p:cNvSpPr txBox="1"/>
          <p:nvPr/>
        </p:nvSpPr>
        <p:spPr>
          <a:xfrm>
            <a:off x="1086354" y="3985882"/>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t>
            </a:r>
          </a:p>
          <a:p>
            <a:r>
              <a:rPr lang="en-US" b="1" dirty="0">
                <a:latin typeface="Courier New" panose="02070309020205020404" pitchFamily="49" charset="0"/>
                <a:cs typeface="Courier New" panose="02070309020205020404" pitchFamily="49" charset="0"/>
              </a:rPr>
              <a:t>sum = add(3,7)</a:t>
            </a:r>
          </a:p>
        </p:txBody>
      </p:sp>
    </p:spTree>
    <p:extLst>
      <p:ext uri="{BB962C8B-B14F-4D97-AF65-F5344CB8AC3E}">
        <p14:creationId xmlns:p14="http://schemas.microsoft.com/office/powerpoint/2010/main" val="385494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991-1D7D-0060-D5ED-A36A8125C53D}"/>
              </a:ext>
            </a:extLst>
          </p:cNvPr>
          <p:cNvSpPr>
            <a:spLocks noGrp="1"/>
          </p:cNvSpPr>
          <p:nvPr>
            <p:ph type="title"/>
          </p:nvPr>
        </p:nvSpPr>
        <p:spPr/>
        <p:txBody>
          <a:bodyPr/>
          <a:lstStyle/>
          <a:p>
            <a:r>
              <a:rPr lang="en-US" dirty="0"/>
              <a:t>Import specific items from a library</a:t>
            </a:r>
          </a:p>
        </p:txBody>
      </p:sp>
      <p:sp>
        <p:nvSpPr>
          <p:cNvPr id="3" name="Content Placeholder 2">
            <a:extLst>
              <a:ext uri="{FF2B5EF4-FFF2-40B4-BE49-F238E27FC236}">
                <a16:creationId xmlns:a16="http://schemas.microsoft.com/office/drawing/2014/main" id="{0DA41376-AA77-B543-137F-03653357B129}"/>
              </a:ext>
            </a:extLst>
          </p:cNvPr>
          <p:cNvSpPr>
            <a:spLocks noGrp="1"/>
          </p:cNvSpPr>
          <p:nvPr>
            <p:ph idx="1"/>
          </p:nvPr>
        </p:nvSpPr>
        <p:spPr/>
        <p:txBody>
          <a:bodyPr/>
          <a:lstStyle/>
          <a:p>
            <a:r>
              <a:rPr lang="en-US" dirty="0"/>
              <a:t>When you only need a few items from the library, you can just import the specific items you need</a:t>
            </a:r>
          </a:p>
          <a:p>
            <a:endParaRPr lang="en-US" dirty="0"/>
          </a:p>
          <a:p>
            <a:r>
              <a:rPr lang="en-US" dirty="0"/>
              <a:t>The items are listed in a comma separated list and are added to your code without the library name at the beginning</a:t>
            </a:r>
          </a:p>
          <a:p>
            <a:endParaRPr lang="en-US" dirty="0"/>
          </a:p>
          <a:p>
            <a:endParaRPr lang="en-US" dirty="0"/>
          </a:p>
          <a:p>
            <a:r>
              <a:rPr lang="en-US" dirty="0"/>
              <a:t>This is probably the most common way to import functions or objects into your code</a:t>
            </a:r>
          </a:p>
        </p:txBody>
      </p:sp>
      <p:sp>
        <p:nvSpPr>
          <p:cNvPr id="4" name="TextBox 3">
            <a:extLst>
              <a:ext uri="{FF2B5EF4-FFF2-40B4-BE49-F238E27FC236}">
                <a16:creationId xmlns:a16="http://schemas.microsoft.com/office/drawing/2014/main" id="{133D059A-62A3-D035-04F9-4C556EFA625B}"/>
              </a:ext>
            </a:extLst>
          </p:cNvPr>
          <p:cNvSpPr txBox="1"/>
          <p:nvPr/>
        </p:nvSpPr>
        <p:spPr>
          <a:xfrm>
            <a:off x="1021699" y="26693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add,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 sub</a:t>
            </a:r>
          </a:p>
        </p:txBody>
      </p:sp>
      <p:sp>
        <p:nvSpPr>
          <p:cNvPr id="5" name="TextBox 4">
            <a:extLst>
              <a:ext uri="{FF2B5EF4-FFF2-40B4-BE49-F238E27FC236}">
                <a16:creationId xmlns:a16="http://schemas.microsoft.com/office/drawing/2014/main" id="{2F0333E8-C2D0-C1AB-AB01-613987F443E4}"/>
              </a:ext>
            </a:extLst>
          </p:cNvPr>
          <p:cNvSpPr txBox="1"/>
          <p:nvPr/>
        </p:nvSpPr>
        <p:spPr>
          <a:xfrm>
            <a:off x="1021699" y="3791652"/>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add(3, 7)</a:t>
            </a:r>
          </a:p>
          <a:p>
            <a:r>
              <a:rPr lang="en-US" b="1" dirty="0">
                <a:latin typeface="Courier New" panose="02070309020205020404" pitchFamily="49" charset="0"/>
                <a:cs typeface="Courier New" panose="02070309020205020404" pitchFamily="49" charset="0"/>
              </a:rPr>
              <a:t>product =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(2, 5)</a:t>
            </a:r>
          </a:p>
          <a:p>
            <a:r>
              <a:rPr lang="en-US" b="1" dirty="0">
                <a:latin typeface="Courier New" panose="02070309020205020404" pitchFamily="49" charset="0"/>
                <a:cs typeface="Courier New" panose="02070309020205020404" pitchFamily="49" charset="0"/>
              </a:rPr>
              <a:t>difference = diff(15, 2)</a:t>
            </a:r>
          </a:p>
        </p:txBody>
      </p:sp>
    </p:spTree>
    <p:extLst>
      <p:ext uri="{BB962C8B-B14F-4D97-AF65-F5344CB8AC3E}">
        <p14:creationId xmlns:p14="http://schemas.microsoft.com/office/powerpoint/2010/main" val="89598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AE36-730A-C96C-3F30-C55C865B6CE5}"/>
              </a:ext>
            </a:extLst>
          </p:cNvPr>
          <p:cNvSpPr>
            <a:spLocks noGrp="1"/>
          </p:cNvSpPr>
          <p:nvPr>
            <p:ph type="title"/>
          </p:nvPr>
        </p:nvSpPr>
        <p:spPr/>
        <p:txBody>
          <a:bodyPr/>
          <a:lstStyle/>
          <a:p>
            <a:r>
              <a:rPr lang="en-US" dirty="0"/>
              <a:t>Installing libraries</a:t>
            </a:r>
          </a:p>
        </p:txBody>
      </p:sp>
      <p:sp>
        <p:nvSpPr>
          <p:cNvPr id="3" name="Content Placeholder 2">
            <a:extLst>
              <a:ext uri="{FF2B5EF4-FFF2-40B4-BE49-F238E27FC236}">
                <a16:creationId xmlns:a16="http://schemas.microsoft.com/office/drawing/2014/main" id="{CE212BA7-0EA6-0BF7-4E13-C50E6B4C952B}"/>
              </a:ext>
            </a:extLst>
          </p:cNvPr>
          <p:cNvSpPr>
            <a:spLocks noGrp="1"/>
          </p:cNvSpPr>
          <p:nvPr>
            <p:ph idx="1"/>
          </p:nvPr>
        </p:nvSpPr>
        <p:spPr/>
        <p:txBody>
          <a:bodyPr/>
          <a:lstStyle/>
          <a:p>
            <a:r>
              <a:rPr lang="en-US" dirty="0"/>
              <a:t>Python comes with a lot of useful libraries, but most libraries are not part of the standard Python distribution.</a:t>
            </a:r>
          </a:p>
          <a:p>
            <a:r>
              <a:rPr lang="en-US" dirty="0"/>
              <a:t>We'll be using several libraries this semester that you will need to install as you work through the labs, </a:t>
            </a:r>
            <a:r>
              <a:rPr lang="en-US" dirty="0" err="1"/>
              <a:t>homeworks</a:t>
            </a:r>
            <a:r>
              <a:rPr lang="en-US" dirty="0"/>
              <a:t>, and projects</a:t>
            </a:r>
          </a:p>
          <a:p>
            <a:r>
              <a:rPr lang="en-US" dirty="0"/>
              <a:t>When you want to install new libraries, you use the </a:t>
            </a:r>
            <a:r>
              <a:rPr lang="en-US" b="1" i="1" dirty="0"/>
              <a:t>pip</a:t>
            </a:r>
            <a:r>
              <a:rPr lang="en-US" dirty="0"/>
              <a:t> common in a terminal window</a:t>
            </a:r>
          </a:p>
          <a:p>
            <a:endParaRPr lang="en-US" dirty="0"/>
          </a:p>
          <a:p>
            <a:r>
              <a:rPr lang="en-US" dirty="0"/>
              <a:t>Sometimes this doesn't work, and you need to use the longer form:</a:t>
            </a:r>
          </a:p>
          <a:p>
            <a:endParaRPr lang="en-US" dirty="0"/>
          </a:p>
          <a:p>
            <a:r>
              <a:rPr lang="en-US" dirty="0"/>
              <a:t>This installs the library and then you can import it in your Python code</a:t>
            </a:r>
          </a:p>
        </p:txBody>
      </p:sp>
      <p:sp>
        <p:nvSpPr>
          <p:cNvPr id="4" name="TextBox 3">
            <a:extLst>
              <a:ext uri="{FF2B5EF4-FFF2-40B4-BE49-F238E27FC236}">
                <a16:creationId xmlns:a16="http://schemas.microsoft.com/office/drawing/2014/main" id="{DD6A5391-4A1E-66E6-F8DB-103F0668F120}"/>
              </a:ext>
            </a:extLst>
          </p:cNvPr>
          <p:cNvSpPr txBox="1"/>
          <p:nvPr/>
        </p:nvSpPr>
        <p:spPr>
          <a:xfrm>
            <a:off x="1021700" y="4152052"/>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C644B92-D5FC-1801-4AA4-2C1B6E81143C}"/>
              </a:ext>
            </a:extLst>
          </p:cNvPr>
          <p:cNvSpPr txBox="1"/>
          <p:nvPr/>
        </p:nvSpPr>
        <p:spPr>
          <a:xfrm>
            <a:off x="1021700" y="499717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python –m 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B37FBB42-D523-3D43-0910-762FF5B04A00}"/>
              </a:ext>
            </a:extLst>
          </p:cNvPr>
          <p:cNvSpPr txBox="1"/>
          <p:nvPr/>
        </p:nvSpPr>
        <p:spPr>
          <a:xfrm>
            <a:off x="1021700" y="5856697"/>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10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DC62-D072-A5D4-0DF2-B3362987ED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BC80B9-2440-79F5-391E-DDADBDD1EC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68255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docProps/app.xml><?xml version="1.0" encoding="utf-8"?>
<Properties xmlns="http://schemas.openxmlformats.org/officeDocument/2006/extended-properties" xmlns:vt="http://schemas.openxmlformats.org/officeDocument/2006/docPropsVTypes">
  <Template/>
  <TotalTime>1228</TotalTime>
  <Words>2564</Words>
  <Application>Microsoft Office PowerPoint</Application>
  <PresentationFormat>Widescreen</PresentationFormat>
  <Paragraphs>286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Courier New</vt:lpstr>
      <vt:lpstr>Trebuchet MS</vt:lpstr>
      <vt:lpstr>Wingdings</vt:lpstr>
      <vt:lpstr>Wingdings 3</vt:lpstr>
      <vt:lpstr>Facet</vt:lpstr>
      <vt:lpstr>PowerPoint Presentation</vt:lpstr>
      <vt:lpstr>Libraries &amp; Images</vt:lpstr>
      <vt:lpstr>Libraries</vt:lpstr>
      <vt:lpstr>Libraries</vt:lpstr>
      <vt:lpstr>Import the entire library</vt:lpstr>
      <vt:lpstr>Import all the names from a library</vt:lpstr>
      <vt:lpstr>Import specific items from a library</vt:lpstr>
      <vt:lpstr>Installing libraries</vt:lpstr>
      <vt:lpstr>PowerPoint Presentation</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PowerPoint Presentation</vt:lpstr>
      <vt:lpstr>Manipulating Images</vt:lpstr>
      <vt:lpstr>Manipulating the images</vt:lpstr>
      <vt:lpstr>Let's add a border</vt:lpstr>
      <vt:lpstr>Add a border (solution)</vt:lpstr>
      <vt:lpstr>PowerPoint Presentation</vt:lpstr>
      <vt:lpstr>Green Screen</vt:lpstr>
      <vt:lpstr>Chroma key compositing (AKA green screening)</vt:lpstr>
      <vt:lpstr>Determining Green</vt:lpstr>
      <vt:lpstr>Determining green II</vt:lpstr>
      <vt:lpstr>Determining green III</vt:lpstr>
      <vt:lpstr>Putting it all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12</cp:revision>
  <dcterms:created xsi:type="dcterms:W3CDTF">2023-06-20T18:23:17Z</dcterms:created>
  <dcterms:modified xsi:type="dcterms:W3CDTF">2024-09-23T19:59:27Z</dcterms:modified>
</cp:coreProperties>
</file>