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9"/>
  </p:notesMasterIdLst>
  <p:sldIdLst>
    <p:sldId id="303" r:id="rId2"/>
    <p:sldId id="256" r:id="rId3"/>
    <p:sldId id="261" r:id="rId4"/>
    <p:sldId id="278" r:id="rId5"/>
    <p:sldId id="279" r:id="rId6"/>
    <p:sldId id="291" r:id="rId7"/>
    <p:sldId id="286" r:id="rId8"/>
    <p:sldId id="262" r:id="rId9"/>
    <p:sldId id="280" r:id="rId10"/>
    <p:sldId id="292" r:id="rId11"/>
    <p:sldId id="285" r:id="rId12"/>
    <p:sldId id="257" r:id="rId13"/>
    <p:sldId id="258" r:id="rId14"/>
    <p:sldId id="260" r:id="rId15"/>
    <p:sldId id="259" r:id="rId16"/>
    <p:sldId id="293" r:id="rId17"/>
    <p:sldId id="281" r:id="rId18"/>
    <p:sldId id="283" r:id="rId19"/>
    <p:sldId id="284" r:id="rId20"/>
    <p:sldId id="282" r:id="rId21"/>
    <p:sldId id="294" r:id="rId22"/>
    <p:sldId id="295" r:id="rId23"/>
    <p:sldId id="296" r:id="rId24"/>
    <p:sldId id="297" r:id="rId25"/>
    <p:sldId id="298" r:id="rId26"/>
    <p:sldId id="299" r:id="rId27"/>
    <p:sldId id="263" r:id="rId28"/>
    <p:sldId id="277" r:id="rId29"/>
    <p:sldId id="264" r:id="rId30"/>
    <p:sldId id="300" r:id="rId31"/>
    <p:sldId id="265" r:id="rId32"/>
    <p:sldId id="266" r:id="rId33"/>
    <p:sldId id="301" r:id="rId34"/>
    <p:sldId id="267" r:id="rId35"/>
    <p:sldId id="268" r:id="rId36"/>
    <p:sldId id="269" r:id="rId37"/>
    <p:sldId id="302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89533" autoAdjust="0"/>
  </p:normalViewPr>
  <p:slideViewPr>
    <p:cSldViewPr snapToGrid="0">
      <p:cViewPr varScale="1">
        <p:scale>
          <a:sx n="94" d="100"/>
          <a:sy n="94" d="100"/>
        </p:scale>
        <p:origin x="11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FA5B6-4CC1-4A55-978A-3D371E34633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42B7-64A5-4AFE-A8C7-D28F1B027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3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0A42B7-64A5-4AFE-A8C7-D28F1B027B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9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0A42B7-64A5-4AFE-A8C7-D28F1B027B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6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0A42B7-64A5-4AFE-A8C7-D28F1B027B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32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1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7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9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06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8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visualize.html#code=def%20make_adder%28n%29%3A%0A%20%20%20%20%22%22%22Return%20a%20function%20that%20takes%20one%20argument%20k%0A%20%20%20%20%20%20%20and%20returns%20k%20%2B%20n.%0A%20%20%20%20%3E%3E%3E%20add_three%20%3D%20make_adder%283%29%0A%20%20%20%20%3E%3E%3E%20add_three%284%29%0A%20%20%20%207%0A%20%20%20%20%22%22%22%0A%20%20%20%20def%20adder%28k%29%3A%0A%20%20%20%20%20%20%20%20return%20k%20%2B%20n%0A%20%20%20%20return%20adder%0A%0Aadd_five%20%3D%20make_adder%285%29%0Aeight%20%3D%20add_five%283%29%0Aprint%28eight%29&amp;cumulative=true&amp;curInstr=0&amp;heapPrimitives=nevernest&amp;mode=display&amp;origin=opt-frontend.js&amp;py=3&amp;rawInputLstJSON=%5B%5D&amp;textReferences=false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lage of a person holding a sign&#10;&#10;Description automatically generated">
            <a:extLst>
              <a:ext uri="{FF2B5EF4-FFF2-40B4-BE49-F238E27FC236}">
                <a16:creationId xmlns:a16="http://schemas.microsoft.com/office/drawing/2014/main" id="{585457B9-2E42-5A34-6CF1-7F183BFC79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170543"/>
            <a:ext cx="10093248" cy="647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590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5B6B8-3B23-960F-984B-DE5F7C60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2B8E8-A382-FE05-D894-E8F5A4B4A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30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02048B-8171-65CC-528B-96E5AA745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E81FC9-E149-7117-94BB-5B5B2B6138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0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97EC7-1658-C159-628F-98760F5DB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24D19-1CCF-76D5-8777-5BACED668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715496"/>
          </a:xfrm>
        </p:spPr>
        <p:txBody>
          <a:bodyPr>
            <a:normAutofit/>
          </a:bodyPr>
          <a:lstStyle/>
          <a:p>
            <a:r>
              <a:rPr lang="en-US" dirty="0"/>
              <a:t>"</a:t>
            </a:r>
            <a:r>
              <a:rPr lang="en-US" b="1" dirty="0"/>
              <a:t>Functional programming</a:t>
            </a:r>
            <a:r>
              <a:rPr lang="en-US" dirty="0"/>
              <a:t>" is a paradigm that strives to achieve all the benefits of using pure functions in the execution of code.</a:t>
            </a:r>
          </a:p>
          <a:p>
            <a:r>
              <a:rPr lang="en-US" dirty="0"/>
              <a:t>The chief characteristics of functional programming are:</a:t>
            </a:r>
          </a:p>
          <a:p>
            <a:pPr lvl="1"/>
            <a:r>
              <a:rPr lang="en-US" dirty="0"/>
              <a:t>Programs are more declarative instead of imperative</a:t>
            </a:r>
          </a:p>
          <a:p>
            <a:pPr lvl="1"/>
            <a:r>
              <a:rPr lang="en-US" dirty="0"/>
              <a:t>Functions as first-class objects &amp; higher-order functions</a:t>
            </a:r>
          </a:p>
          <a:p>
            <a:pPr lvl="1"/>
            <a:r>
              <a:rPr lang="en-US" dirty="0"/>
              <a:t>Limited or no side-effects</a:t>
            </a:r>
          </a:p>
          <a:p>
            <a:pPr lvl="1"/>
            <a:r>
              <a:rPr lang="en-US" dirty="0"/>
              <a:t>Immutability of objects</a:t>
            </a:r>
          </a:p>
          <a:p>
            <a:pPr lvl="1"/>
            <a:r>
              <a:rPr lang="en-US" dirty="0"/>
              <a:t>Recursion for control flow</a:t>
            </a:r>
          </a:p>
          <a:p>
            <a:r>
              <a:rPr lang="en-US" dirty="0"/>
              <a:t>While many (or even most) modern languages support the functional programming paradigm, there are many languages where this it the core programming style</a:t>
            </a:r>
          </a:p>
          <a:p>
            <a:pPr lvl="1"/>
            <a:r>
              <a:rPr lang="en-US" dirty="0"/>
              <a:t>e.g. Haskell, Erlang, Clojure, Common Lisp, and Scala</a:t>
            </a:r>
          </a:p>
        </p:txBody>
      </p:sp>
    </p:spTree>
    <p:extLst>
      <p:ext uri="{BB962C8B-B14F-4D97-AF65-F5344CB8AC3E}">
        <p14:creationId xmlns:p14="http://schemas.microsoft.com/office/powerpoint/2010/main" val="525178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BD035-A9B4-6D25-5EA4-EF2D9B09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functional programming?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73EB9-C63B-82C1-78F7-77065DFF4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much easier to test and validate</a:t>
            </a:r>
          </a:p>
          <a:p>
            <a:r>
              <a:rPr lang="en-US" dirty="0"/>
              <a:t>Code is often simpler and more modular</a:t>
            </a:r>
          </a:p>
          <a:p>
            <a:r>
              <a:rPr lang="en-US" dirty="0"/>
              <a:t>Code written in a functional programming (FP) style is easier to parallelize</a:t>
            </a:r>
          </a:p>
          <a:p>
            <a:r>
              <a:rPr lang="en-US" dirty="0"/>
              <a:t>FP style is heavily used in the machine learning and big data fields</a:t>
            </a:r>
          </a:p>
          <a:p>
            <a:r>
              <a:rPr lang="en-US" dirty="0"/>
              <a:t>Many modern development frameworks are written in a functional style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25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CCB7A-D94E-4E23-CF82-C4D3F25E3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 downsides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9FB56-7BD7-67D3-51C5-140EC7EFA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mathematically based and the vocabulary can be intimidating</a:t>
            </a:r>
          </a:p>
          <a:p>
            <a:r>
              <a:rPr lang="en-US" dirty="0"/>
              <a:t>Programs can sometimes be harder to read and understand</a:t>
            </a:r>
          </a:p>
          <a:p>
            <a:r>
              <a:rPr lang="en-US" dirty="0"/>
              <a:t>Can potentially require more time and/or memory space to execute</a:t>
            </a:r>
          </a:p>
          <a:p>
            <a:r>
              <a:rPr lang="en-US" dirty="0"/>
              <a:t>Can't be used everywhere (database connections, servers, etc.)</a:t>
            </a:r>
          </a:p>
          <a:p>
            <a:r>
              <a:rPr lang="en-US" dirty="0"/>
              <a:t>You really need to understand recursion</a:t>
            </a:r>
          </a:p>
        </p:txBody>
      </p:sp>
    </p:spTree>
    <p:extLst>
      <p:ext uri="{BB962C8B-B14F-4D97-AF65-F5344CB8AC3E}">
        <p14:creationId xmlns:p14="http://schemas.microsoft.com/office/powerpoint/2010/main" val="1916351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55911-39F0-C3B4-0220-817CD593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Functional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274EE-6A1E-9C08-BE95-B5E646B2F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75199"/>
          </a:xfrm>
        </p:spPr>
        <p:txBody>
          <a:bodyPr>
            <a:normAutofit/>
          </a:bodyPr>
          <a:lstStyle/>
          <a:p>
            <a:r>
              <a:rPr lang="en-US" dirty="0"/>
              <a:t>Let's look at some of the characteristics of functional programming.</a:t>
            </a:r>
          </a:p>
          <a:p>
            <a:r>
              <a:rPr lang="en-US" dirty="0"/>
              <a:t>We've already seen some of them in this class</a:t>
            </a:r>
          </a:p>
          <a:p>
            <a:pPr lvl="1"/>
            <a:r>
              <a:rPr lang="en-US" dirty="0"/>
              <a:t>Functions as first-order objects</a:t>
            </a:r>
          </a:p>
          <a:p>
            <a:pPr lvl="1"/>
            <a:r>
              <a:rPr lang="en-US" dirty="0"/>
              <a:t>Side effects  and  pure vs. impure functions (today)</a:t>
            </a:r>
          </a:p>
          <a:p>
            <a:r>
              <a:rPr lang="en-US" dirty="0"/>
              <a:t>The new topics include:</a:t>
            </a:r>
          </a:p>
          <a:p>
            <a:pPr lvl="1"/>
            <a:r>
              <a:rPr lang="en-US" dirty="0"/>
              <a:t>Declarative vs imperative programming (today)</a:t>
            </a:r>
          </a:p>
          <a:p>
            <a:pPr lvl="1"/>
            <a:r>
              <a:rPr lang="en-US" dirty="0"/>
              <a:t>Higher-order functions (today and next time)</a:t>
            </a:r>
          </a:p>
          <a:p>
            <a:pPr lvl="1"/>
            <a:r>
              <a:rPr lang="en-US" dirty="0"/>
              <a:t>Function composition (next time)</a:t>
            </a:r>
          </a:p>
          <a:p>
            <a:pPr lvl="1"/>
            <a:r>
              <a:rPr lang="en-US" dirty="0"/>
              <a:t>Immutability of objects (soon)</a:t>
            </a:r>
          </a:p>
          <a:p>
            <a:pPr lvl="1"/>
            <a:r>
              <a:rPr lang="en-US" dirty="0"/>
              <a:t>Recursion (after the midterm)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3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16FEA-B583-C5C7-FF94-3251FEE8F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6A1F-1FB9-075E-5714-0CEB2CC1C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90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F3C55F-79D0-6419-C5A7-4C97CF8E4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Declarative vs. Imperative programming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61459-9A38-0B7E-026D-5FE5245034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46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D68FC1-C38A-2BFF-8F5C-5EBC709D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Declarative programming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222013-1CB8-F300-7756-0C012C4B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imperative languages:</a:t>
            </a:r>
          </a:p>
          <a:p>
            <a:pPr lvl="1"/>
            <a:r>
              <a:rPr lang="en-US" dirty="0"/>
              <a:t>A "program" is a description of computational processes</a:t>
            </a:r>
          </a:p>
          <a:p>
            <a:pPr lvl="1"/>
            <a:r>
              <a:rPr lang="en-US" dirty="0"/>
              <a:t>The interpreter carries out execution/evaluation rules </a:t>
            </a:r>
          </a:p>
          <a:p>
            <a:endParaRPr lang="en-US" dirty="0"/>
          </a:p>
          <a:p>
            <a:r>
              <a:rPr lang="en-US" dirty="0"/>
              <a:t>In declarative languages:</a:t>
            </a:r>
          </a:p>
          <a:p>
            <a:pPr lvl="1"/>
            <a:r>
              <a:rPr lang="en-US" dirty="0"/>
              <a:t>A "program" is a description of the desired result</a:t>
            </a:r>
          </a:p>
          <a:p>
            <a:pPr lvl="1"/>
            <a:r>
              <a:rPr lang="en-US" dirty="0"/>
              <a:t>The interpreter figures out how to generate the result </a:t>
            </a:r>
          </a:p>
        </p:txBody>
      </p:sp>
    </p:spTree>
    <p:extLst>
      <p:ext uri="{BB962C8B-B14F-4D97-AF65-F5344CB8AC3E}">
        <p14:creationId xmlns:p14="http://schemas.microsoft.com/office/powerpoint/2010/main" val="3918350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FE77A-7FB3-C42E-A28C-518554DAB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Domain-specific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CB0DF-B803-706F-3710-7F278A9B9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declarative languages are </a:t>
            </a:r>
            <a:r>
              <a:rPr lang="en-US" b="1" dirty="0"/>
              <a:t>domain-specific</a:t>
            </a:r>
            <a:r>
              <a:rPr lang="en-US" dirty="0"/>
              <a:t>: they are designed to tackle problems in a particular domain, instead of being general purpose multi-domain programming languages.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61DC47-72C9-DA55-FF9F-7D79D8A58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21023"/>
              </p:ext>
            </p:extLst>
          </p:nvPr>
        </p:nvGraphicFramePr>
        <p:xfrm>
          <a:off x="1033517" y="3108960"/>
          <a:ext cx="8240485" cy="3139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6938">
                  <a:extLst>
                    <a:ext uri="{9D8B030D-6E8A-4147-A177-3AD203B41FA5}">
                      <a16:colId xmlns:a16="http://schemas.microsoft.com/office/drawing/2014/main" val="3941771546"/>
                    </a:ext>
                  </a:extLst>
                </a:gridCol>
                <a:gridCol w="5763547">
                  <a:extLst>
                    <a:ext uri="{9D8B030D-6E8A-4147-A177-3AD203B41FA5}">
                      <a16:colId xmlns:a16="http://schemas.microsoft.com/office/drawing/2014/main" val="2283660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Language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Domain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33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Regular expressions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Pattern-matching strings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74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Backus-Naur Form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strings into parse trees 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823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SQL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Querying and modifying database tables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515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HTML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Describing the semantic structure of webpage content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32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CSS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Styling webpages based on selectors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238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Prolog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Describes and queries logical relations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92341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61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Functional Programming</a:t>
            </a:r>
            <a:br>
              <a:rPr lang="en-US" dirty="0"/>
            </a:br>
            <a:r>
              <a:rPr lang="en-US" dirty="0"/>
              <a:t>&amp; Higher-order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8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4DAED-5F58-083E-8FDA-507A7074A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an image – Declarative vs. Imperative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FAA225-C6D7-48FA-4946-524CB54B6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3" y="1930400"/>
            <a:ext cx="4185623" cy="576262"/>
          </a:xfrm>
        </p:spPr>
        <p:txBody>
          <a:bodyPr/>
          <a:lstStyle/>
          <a:p>
            <a:r>
              <a:rPr lang="en-US" dirty="0"/>
              <a:t>Python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42EA140-D533-A9FB-718B-045B5C47D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4130566"/>
            <a:ext cx="8596668" cy="2554012"/>
          </a:xfrm>
        </p:spPr>
        <p:txBody>
          <a:bodyPr>
            <a:normAutofit/>
          </a:bodyPr>
          <a:lstStyle/>
          <a:p>
            <a:r>
              <a:rPr lang="en-US" sz="2000" dirty="0"/>
              <a:t>The imperative language (Python) tells the computer what to do at each step to print a message and display an image.</a:t>
            </a:r>
          </a:p>
          <a:p>
            <a:pPr lvl="1"/>
            <a:r>
              <a:rPr lang="en-US" sz="1800" dirty="0"/>
              <a:t>Import the image library, print the message, load the image, display it</a:t>
            </a:r>
          </a:p>
          <a:p>
            <a:r>
              <a:rPr lang="en-US" sz="2000" dirty="0"/>
              <a:t>The declarative language (HTML) just tells that compute that it wants the message displayed and then an image.  The language worries about how that is done.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EEB3F9-43F8-F4F3-D526-48BE01F1AD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930400"/>
            <a:ext cx="4185618" cy="576262"/>
          </a:xfrm>
        </p:spPr>
        <p:txBody>
          <a:bodyPr/>
          <a:lstStyle/>
          <a:p>
            <a:r>
              <a:rPr lang="en-US" dirty="0"/>
              <a:t>HTML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B4E120-0349-E1BD-4D13-780C37A7C70F}"/>
              </a:ext>
            </a:extLst>
          </p:cNvPr>
          <p:cNvSpPr txBox="1"/>
          <p:nvPr/>
        </p:nvSpPr>
        <p:spPr>
          <a:xfrm>
            <a:off x="675743" y="2506662"/>
            <a:ext cx="4185618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byuimage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import Image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print("Hello")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Image("profile.jpg")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img.show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69EBA4-DFFE-EA06-FAAC-A42A1F2CC004}"/>
              </a:ext>
            </a:extLst>
          </p:cNvPr>
          <p:cNvSpPr txBox="1"/>
          <p:nvPr/>
        </p:nvSpPr>
        <p:spPr>
          <a:xfrm>
            <a:off x="5088383" y="2506662"/>
            <a:ext cx="418561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&lt;p&gt;Hello&lt;/p&gt;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="profile.jpg"&gt;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</p:txBody>
      </p:sp>
    </p:spTree>
    <p:extLst>
      <p:ext uri="{BB962C8B-B14F-4D97-AF65-F5344CB8AC3E}">
        <p14:creationId xmlns:p14="http://schemas.microsoft.com/office/powerpoint/2010/main" val="1442722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728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2477DE-0BEF-C01A-A8BF-C4423892F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A04832-F28B-9AFD-E017-D5BCCAE6BA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07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445C64-8712-EDE6-38C5-8BDCED2FB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Functions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F56822F-8699-70F4-6670-0264BC06069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690" y="2997165"/>
          <a:ext cx="8596312" cy="3688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4084295814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3568124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Aspect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Example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879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 function's </a:t>
                      </a:r>
                      <a:r>
                        <a:rPr lang="en-US" b="1" dirty="0"/>
                        <a:t>domain</a:t>
                      </a:r>
                      <a:r>
                        <a:rPr lang="en-US" dirty="0"/>
                        <a:t> is the set of all inputs it might possibly take as arguments.</a:t>
                      </a:r>
                    </a:p>
                  </a:txBody>
                  <a:tcPr marR="274320"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/>
                        <a:t>x</a:t>
                      </a:r>
                      <a:r>
                        <a:rPr lang="en-US" dirty="0"/>
                        <a:t> is a number</a:t>
                      </a:r>
                    </a:p>
                  </a:txBody>
                  <a:tcPr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1062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 function's </a:t>
                      </a:r>
                      <a:r>
                        <a:rPr lang="en-US" b="1" dirty="0"/>
                        <a:t>range</a:t>
                      </a:r>
                      <a:r>
                        <a:rPr lang="en-US" dirty="0"/>
                        <a:t> is the set of output values it might possibly return.</a:t>
                      </a:r>
                    </a:p>
                  </a:txBody>
                  <a:tcPr marR="274320"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/>
                        <a:t>square</a:t>
                      </a:r>
                      <a:r>
                        <a:rPr lang="en-US" dirty="0"/>
                        <a:t> returns a non-negative real number</a:t>
                      </a:r>
                    </a:p>
                  </a:txBody>
                  <a:tcPr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192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 function's </a:t>
                      </a:r>
                      <a:r>
                        <a:rPr lang="en-US" b="1" dirty="0"/>
                        <a:t>behavior</a:t>
                      </a:r>
                      <a:r>
                        <a:rPr lang="en-US" dirty="0"/>
                        <a:t> is the relationship it creates between input and output.</a:t>
                      </a:r>
                    </a:p>
                  </a:txBody>
                  <a:tcPr marR="274320"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/>
                        <a:t>square</a:t>
                      </a:r>
                      <a:r>
                        <a:rPr lang="en-US" dirty="0"/>
                        <a:t> returns the square of x</a:t>
                      </a:r>
                    </a:p>
                  </a:txBody>
                  <a:tcPr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13764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FDABF61-16E8-FC6A-4C8B-F02DFD791B38}"/>
              </a:ext>
            </a:extLst>
          </p:cNvPr>
          <p:cNvSpPr txBox="1"/>
          <p:nvPr/>
        </p:nvSpPr>
        <p:spPr>
          <a:xfrm>
            <a:off x="677335" y="1930400"/>
            <a:ext cx="8596668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square(x):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the square of X."""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x * x</a:t>
            </a: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53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517D7-60CA-C94F-7FFE-226993240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BBE63-5212-079F-E148-675E68F39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each function exactly one job, but make it apply to many related situations.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Don't Repeat Yourself (DRY)</a:t>
            </a:r>
            <a:r>
              <a:rPr lang="en-US" dirty="0"/>
              <a:t>: Implement a process just once, execute it many times.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FE1631-0231-B4D4-640A-7EAC72954395}"/>
              </a:ext>
            </a:extLst>
          </p:cNvPr>
          <p:cNvSpPr txBox="1"/>
          <p:nvPr/>
        </p:nvSpPr>
        <p:spPr>
          <a:xfrm>
            <a:off x="1000542" y="2614591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round(1.23)     #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round(1.23, 0)  #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round(1.23, 1)  # 1.2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round(1.23, 5)  # 1.23</a:t>
            </a:r>
          </a:p>
        </p:txBody>
      </p:sp>
    </p:spTree>
    <p:extLst>
      <p:ext uri="{BB962C8B-B14F-4D97-AF65-F5344CB8AC3E}">
        <p14:creationId xmlns:p14="http://schemas.microsoft.com/office/powerpoint/2010/main" val="9953925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73F721B9-536D-43F5-1A5F-1D88C70953F6}"/>
              </a:ext>
            </a:extLst>
          </p:cNvPr>
          <p:cNvGrpSpPr/>
          <p:nvPr/>
        </p:nvGrpSpPr>
        <p:grpSpPr>
          <a:xfrm>
            <a:off x="3758966" y="4704277"/>
            <a:ext cx="4575408" cy="1115491"/>
            <a:chOff x="3758966" y="4704277"/>
            <a:chExt cx="4575408" cy="111549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4331A76-8185-95CB-BAFE-938BAB4D8D64}"/>
                </a:ext>
              </a:extLst>
            </p:cNvPr>
            <p:cNvSpPr/>
            <p:nvPr/>
          </p:nvSpPr>
          <p:spPr>
            <a:xfrm>
              <a:off x="7436935" y="4704277"/>
              <a:ext cx="897439" cy="1115491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9F0AC4D-C309-A366-D118-433705F9A023}"/>
                </a:ext>
              </a:extLst>
            </p:cNvPr>
            <p:cNvSpPr/>
            <p:nvPr/>
          </p:nvSpPr>
          <p:spPr>
            <a:xfrm>
              <a:off x="3758966" y="4956362"/>
              <a:ext cx="355834" cy="49244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DEAAC5-592A-1F5C-583F-3687CC8B7F2E}"/>
                </a:ext>
              </a:extLst>
            </p:cNvPr>
            <p:cNvSpPr/>
            <p:nvPr/>
          </p:nvSpPr>
          <p:spPr>
            <a:xfrm>
              <a:off x="5699877" y="4961274"/>
              <a:ext cx="355834" cy="49244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F66D731-ACE1-2370-6D60-72F8DB98A047}"/>
                  </a:ext>
                </a:extLst>
              </p:cNvPr>
              <p:cNvSpPr txBox="1"/>
              <p:nvPr/>
            </p:nvSpPr>
            <p:spPr>
              <a:xfrm>
                <a:off x="5688859" y="4956362"/>
                <a:ext cx="11572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3200" i="1" smtClean="0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F66D731-ACE1-2370-6D60-72F8DB98A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859" y="4956362"/>
                <a:ext cx="115724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C15CBA5B-5846-F0DB-3370-2947D9E7A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patterns with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7264D-4541-BEE7-947A-1DD26576A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98474"/>
          </a:xfrm>
        </p:spPr>
        <p:txBody>
          <a:bodyPr/>
          <a:lstStyle/>
          <a:p>
            <a:r>
              <a:rPr lang="en-US" dirty="0"/>
              <a:t>Geometric shapes have similar area formulas.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92690E-0F6B-3193-1E49-80C4EDEE2939}"/>
              </a:ext>
            </a:extLst>
          </p:cNvPr>
          <p:cNvSpPr txBox="1"/>
          <p:nvPr/>
        </p:nvSpPr>
        <p:spPr>
          <a:xfrm>
            <a:off x="1285875" y="3162449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Shape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2FC7EE-9EAC-4AB5-664D-8984122C0C6D}"/>
              </a:ext>
            </a:extLst>
          </p:cNvPr>
          <p:cNvSpPr txBox="1"/>
          <p:nvPr/>
        </p:nvSpPr>
        <p:spPr>
          <a:xfrm>
            <a:off x="1285875" y="4971751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Area</a:t>
            </a:r>
          </a:p>
        </p:txBody>
      </p:sp>
      <p:pic>
        <p:nvPicPr>
          <p:cNvPr id="7" name="Picture 6" descr="A picture containing text, rectangle, white, screenshot&#10;&#10;Description automatically generated">
            <a:extLst>
              <a:ext uri="{FF2B5EF4-FFF2-40B4-BE49-F238E27FC236}">
                <a16:creationId xmlns:a16="http://schemas.microsoft.com/office/drawing/2014/main" id="{E15CAA14-2E02-4053-FFDB-54F6AC663E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018" y="2655094"/>
            <a:ext cx="1485900" cy="1476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AF19A03-21E0-E9E7-F5E7-BFB328BD4D7B}"/>
                  </a:ext>
                </a:extLst>
              </p:cNvPr>
              <p:cNvSpPr txBox="1"/>
              <p:nvPr/>
            </p:nvSpPr>
            <p:spPr>
              <a:xfrm>
                <a:off x="3758966" y="4956362"/>
                <a:ext cx="113800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1∗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AF19A03-21E0-E9E7-F5E7-BFB328BD4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966" y="4956362"/>
                <a:ext cx="1138004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picture containing circle&#10;&#10;Description automatically generated">
            <a:extLst>
              <a:ext uri="{FF2B5EF4-FFF2-40B4-BE49-F238E27FC236}">
                <a16:creationId xmlns:a16="http://schemas.microsoft.com/office/drawing/2014/main" id="{A09955F6-B571-1813-AF94-BDD653579D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717" y="2640806"/>
            <a:ext cx="1533525" cy="1504950"/>
          </a:xfrm>
          <a:prstGeom prst="rect">
            <a:avLst/>
          </a:prstGeom>
        </p:spPr>
      </p:pic>
      <p:pic>
        <p:nvPicPr>
          <p:cNvPr id="9" name="Picture 8" descr="A hexagon with a letter r&#10;&#10;Description automatically generated with medium confidence">
            <a:extLst>
              <a:ext uri="{FF2B5EF4-FFF2-40B4-BE49-F238E27FC236}">
                <a16:creationId xmlns:a16="http://schemas.microsoft.com/office/drawing/2014/main" id="{8819233A-95B5-ACDD-EF95-8070148F6B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853" y="2645569"/>
            <a:ext cx="1333500" cy="14954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32523C8-050A-6B92-E5A4-F10F90BCCC30}"/>
                  </a:ext>
                </a:extLst>
              </p:cNvPr>
              <p:cNvSpPr txBox="1"/>
              <p:nvPr/>
            </p:nvSpPr>
            <p:spPr>
              <a:xfrm>
                <a:off x="7464040" y="4686192"/>
                <a:ext cx="1635127" cy="10327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32523C8-050A-6B92-E5A4-F10F90BCC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040" y="4686192"/>
                <a:ext cx="1635127" cy="10327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DCA2AFA-ABF2-057A-1495-DF2F9138FBED}"/>
              </a:ext>
            </a:extLst>
          </p:cNvPr>
          <p:cNvCxnSpPr/>
          <p:nvPr/>
        </p:nvCxnSpPr>
        <p:spPr>
          <a:xfrm>
            <a:off x="1066800" y="4495800"/>
            <a:ext cx="840105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66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78C52-E0D7-6487-34E4-E829EA1A4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non-generalized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B884C-1F91-FCD8-AD4E-7D5F2213B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927601"/>
            <a:ext cx="8596668" cy="1113762"/>
          </a:xfrm>
        </p:spPr>
        <p:txBody>
          <a:bodyPr/>
          <a:lstStyle/>
          <a:p>
            <a:r>
              <a:rPr lang="en-US" dirty="0"/>
              <a:t>How can we generalize the common structure?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9CC30-5869-EAAC-FD41-683909F0698A}"/>
              </a:ext>
            </a:extLst>
          </p:cNvPr>
          <p:cNvSpPr txBox="1"/>
          <p:nvPr/>
        </p:nvSpPr>
        <p:spPr>
          <a:xfrm>
            <a:off x="1028700" y="1930399"/>
            <a:ext cx="7846011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math import pi, sqrt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area_square(r):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 * r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area_circle(r):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 * r * pi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area_hexagon(r):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 * r * (3 * sqrt(3) / 2)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54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AFE60C-819E-B3B0-CA2D-A53FEE7E2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area function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547944-1177-18F2-AE41-E9961CB3AF3A}"/>
              </a:ext>
            </a:extLst>
          </p:cNvPr>
          <p:cNvSpPr txBox="1"/>
          <p:nvPr/>
        </p:nvSpPr>
        <p:spPr>
          <a:xfrm>
            <a:off x="677334" y="1930399"/>
            <a:ext cx="8876241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math import pi, sqrt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area(r, shape_constant):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 the area of a shape from length measurement R."""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r &lt; 0: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0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 * r * shape_constant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area_square(r):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area(r, 1)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area_circle(r):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area(r, pi)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area_hexagon(r):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area(r, 3 * sqrt(3) / 2)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349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6A82-6F9C-86B3-5A68-FD00BCDAC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748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75E3C9-F46F-C1D7-FA50-E59F993BC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Higher-order Functions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332C0-D359-F783-603D-779921592A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4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0B671-BB22-5380-69F2-A645CE9C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3D359-9BD8-D3C9-9A99-08F304108C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06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43F49-FAC7-CAC2-BFB3-F4E08184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higher-order functions?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49A0C-7FBB-2A77-6407-0E5BEB4D9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 either:</a:t>
            </a:r>
          </a:p>
          <a:p>
            <a:pPr lvl="1"/>
            <a:r>
              <a:rPr lang="en-US" dirty="0"/>
              <a:t>Takes another function as an argument</a:t>
            </a:r>
          </a:p>
          <a:p>
            <a:pPr lvl="1"/>
            <a:r>
              <a:rPr lang="en-US" dirty="0"/>
              <a:t>Returns a function as its result </a:t>
            </a:r>
          </a:p>
          <a:p>
            <a:r>
              <a:rPr lang="en-US" dirty="0"/>
              <a:t>All other functions are considered first-order functions.</a:t>
            </a:r>
          </a:p>
        </p:txBody>
      </p:sp>
    </p:spTree>
    <p:extLst>
      <p:ext uri="{BB962C8B-B14F-4D97-AF65-F5344CB8AC3E}">
        <p14:creationId xmlns:p14="http://schemas.microsoft.com/office/powerpoint/2010/main" val="1635968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27B86-DFA2-ECC1-0512-F92F6279FCBC}"/>
              </a:ext>
            </a:extLst>
          </p:cNvPr>
          <p:cNvGrpSpPr/>
          <p:nvPr/>
        </p:nvGrpSpPr>
        <p:grpSpPr>
          <a:xfrm>
            <a:off x="1685925" y="2225675"/>
            <a:ext cx="2771775" cy="2974975"/>
            <a:chOff x="1895475" y="1558925"/>
            <a:chExt cx="2771775" cy="29749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909E960-EB13-CAC5-FF72-0E75FA846255}"/>
                </a:ext>
              </a:extLst>
            </p:cNvPr>
            <p:cNvSpPr/>
            <p:nvPr/>
          </p:nvSpPr>
          <p:spPr>
            <a:xfrm>
              <a:off x="1895475" y="3590925"/>
              <a:ext cx="2771775" cy="94297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E46992F-C80F-C9AE-89C6-A3AB18A4478C}"/>
                </a:ext>
              </a:extLst>
            </p:cNvPr>
            <p:cNvSpPr/>
            <p:nvPr/>
          </p:nvSpPr>
          <p:spPr>
            <a:xfrm>
              <a:off x="4086226" y="1558925"/>
              <a:ext cx="276224" cy="631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BA752BE-82CD-5480-D503-1423024D40AC}"/>
                </a:ext>
              </a:extLst>
            </p:cNvPr>
            <p:cNvSpPr/>
            <p:nvPr/>
          </p:nvSpPr>
          <p:spPr>
            <a:xfrm>
              <a:off x="3543300" y="2660649"/>
              <a:ext cx="409575" cy="6286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C8E991-EC26-7C89-16B4-E8D6CF68AA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930400"/>
                <a:ext cx="9743016" cy="3422649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nary>
                      <m:r>
                        <a:rPr lang="en-US" sz="3200" i="1">
                          <a:latin typeface="Cambria Math" panose="02040503050406030204" pitchFamily="18" charset="0"/>
                        </a:rPr>
                        <m:t>=1+2+3+4+5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22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∗(4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den>
                          </m:f>
                        </m:e>
                      </m:nary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 dirty="0"/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 dirty="0"/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99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 dirty="0"/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195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 dirty="0"/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323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=3.04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C8E991-EC26-7C89-16B4-E8D6CF68AA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930400"/>
                <a:ext cx="9743016" cy="342264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759BAC53-51A5-65B6-9D1A-F14349B8E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over computational processes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B829F2-BD10-160F-17AB-E0D5A38739DC}"/>
              </a:ext>
            </a:extLst>
          </p:cNvPr>
          <p:cNvSpPr txBox="1">
            <a:spLocks/>
          </p:cNvSpPr>
          <p:nvPr/>
        </p:nvSpPr>
        <p:spPr>
          <a:xfrm>
            <a:off x="677334" y="5476876"/>
            <a:ext cx="8596668" cy="1095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The common structure among functions may be a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computational process</a:t>
            </a:r>
            <a:r>
              <a:rPr lang="en-US" sz="1800" dirty="0"/>
              <a:t>, not just a number</a:t>
            </a:r>
          </a:p>
        </p:txBody>
      </p:sp>
    </p:spTree>
    <p:extLst>
      <p:ext uri="{BB962C8B-B14F-4D97-AF65-F5344CB8AC3E}">
        <p14:creationId xmlns:p14="http://schemas.microsoft.com/office/powerpoint/2010/main" val="306181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FD1BC-32BF-8045-C84D-4775EA4FF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as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9512E-103F-6974-2DE5-696A9E079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14A47C-69A4-1419-FBC5-6B636A1EE057}"/>
              </a:ext>
            </a:extLst>
          </p:cNvPr>
          <p:cNvSpPr txBox="1"/>
          <p:nvPr/>
        </p:nvSpPr>
        <p:spPr>
          <a:xfrm>
            <a:off x="677334" y="1930399"/>
            <a:ext cx="8876241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cube(k):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k ** 3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summation(n, term):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"""Sum the first N terms of a sequence. TERM is a function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that takes a single argument and returns a result.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summation(5, cube)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225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=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k &lt;= n: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total = total + term(k)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k = k + 1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total</a:t>
            </a:r>
          </a:p>
        </p:txBody>
      </p:sp>
    </p:spTree>
    <p:extLst>
      <p:ext uri="{BB962C8B-B14F-4D97-AF65-F5344CB8AC3E}">
        <p14:creationId xmlns:p14="http://schemas.microsoft.com/office/powerpoint/2010/main" val="746254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1E328-2D14-9F74-63F5-F5393D56C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25828-7195-0D36-28E1-CA311F969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014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3D5536-A715-1B17-0FD4-0B9C07294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as return values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F4D70-74D1-F6D4-6421-DF4D3AF627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75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7BB7A-F34F-870B-5FC2-0F6893271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Locally defined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AD756-A33D-B5EE-4D7B-E754F9E27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defined within other function bodies are bound to names in a local frame.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C6EA83-026D-F387-E608-368D0270CA47}"/>
              </a:ext>
            </a:extLst>
          </p:cNvPr>
          <p:cNvSpPr txBox="1"/>
          <p:nvPr/>
        </p:nvSpPr>
        <p:spPr>
          <a:xfrm>
            <a:off x="990600" y="2583296"/>
            <a:ext cx="7846011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make_adder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 a function that takes one argument k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and returns k + n.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add_three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make_adder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add_three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adder(k):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k + 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adder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1850BD4-6D30-22C3-BD63-F58EB2BEE7FE}"/>
              </a:ext>
            </a:extLst>
          </p:cNvPr>
          <p:cNvGrpSpPr/>
          <p:nvPr/>
        </p:nvGrpSpPr>
        <p:grpSpPr>
          <a:xfrm>
            <a:off x="797434" y="5567464"/>
            <a:ext cx="2912433" cy="680936"/>
            <a:chOff x="797434" y="5567464"/>
            <a:chExt cx="2912433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45F98BA-9E31-2798-ADD8-6BA6A1E85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EEDD23C-4112-34FE-EF50-1296C9D3E2AF}"/>
                </a:ext>
              </a:extLst>
            </p:cNvPr>
            <p:cNvSpPr txBox="1"/>
            <p:nvPr/>
          </p:nvSpPr>
          <p:spPr>
            <a:xfrm>
              <a:off x="1418855" y="5682245"/>
              <a:ext cx="2291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522325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DDB12-5B56-C06F-092E-550C22B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expressions as operator expressions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B4BDA0-0A9B-18D8-E62D-C6AE03B4F4FA}"/>
              </a:ext>
            </a:extLst>
          </p:cNvPr>
          <p:cNvSpPr txBox="1"/>
          <p:nvPr/>
        </p:nvSpPr>
        <p:spPr>
          <a:xfrm>
            <a:off x="4208303" y="1917700"/>
            <a:ext cx="3775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make_adder</a:t>
            </a:r>
            <a:r>
              <a:rPr lang="en-US" sz="2400" dirty="0"/>
              <a:t>(1)(      2     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7C7C36-9FC2-4484-3DC7-C07528ADE9F0}"/>
              </a:ext>
            </a:extLst>
          </p:cNvPr>
          <p:cNvSpPr txBox="1"/>
          <p:nvPr/>
        </p:nvSpPr>
        <p:spPr>
          <a:xfrm>
            <a:off x="4850767" y="2379365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Operator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858836-B063-FFA0-8AFF-462425EBE3DB}"/>
              </a:ext>
            </a:extLst>
          </p:cNvPr>
          <p:cNvSpPr txBox="1"/>
          <p:nvPr/>
        </p:nvSpPr>
        <p:spPr>
          <a:xfrm>
            <a:off x="6374894" y="2379365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Operand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7947EC-C836-8CA8-7F52-2E9B78532EFB}"/>
              </a:ext>
            </a:extLst>
          </p:cNvPr>
          <p:cNvSpPr txBox="1"/>
          <p:nvPr/>
        </p:nvSpPr>
        <p:spPr>
          <a:xfrm>
            <a:off x="2153636" y="3500347"/>
            <a:ext cx="2270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make_adder</a:t>
            </a:r>
            <a:r>
              <a:rPr lang="en-US" sz="2400" dirty="0"/>
              <a:t>(1)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0C00D7-B605-9041-6BAD-D98FF445AE53}"/>
              </a:ext>
            </a:extLst>
          </p:cNvPr>
          <p:cNvSpPr txBox="1"/>
          <p:nvPr/>
        </p:nvSpPr>
        <p:spPr>
          <a:xfrm>
            <a:off x="872899" y="5208186"/>
            <a:ext cx="2204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func</a:t>
            </a:r>
            <a:r>
              <a:rPr lang="en-US" dirty="0"/>
              <a:t> </a:t>
            </a:r>
            <a:r>
              <a:rPr lang="en-US" dirty="0" err="1"/>
              <a:t>make_adder</a:t>
            </a:r>
            <a:r>
              <a:rPr lang="en-US" dirty="0"/>
              <a:t>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E53F9F-0D1D-1C23-5210-052A34C98D53}"/>
              </a:ext>
            </a:extLst>
          </p:cNvPr>
          <p:cNvSpPr txBox="1"/>
          <p:nvPr/>
        </p:nvSpPr>
        <p:spPr>
          <a:xfrm>
            <a:off x="4850767" y="5170129"/>
            <a:ext cx="265329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make_adder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def adder(k):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k + 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adder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D143C4-15D7-BFA7-555A-D179E406DC24}"/>
              </a:ext>
            </a:extLst>
          </p:cNvPr>
          <p:cNvSpPr txBox="1"/>
          <p:nvPr/>
        </p:nvSpPr>
        <p:spPr>
          <a:xfrm>
            <a:off x="8379366" y="5847237"/>
            <a:ext cx="178927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adder(k)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BB48B8-B147-2468-FBFF-BC10993DA49F}"/>
              </a:ext>
            </a:extLst>
          </p:cNvPr>
          <p:cNvSpPr txBox="1"/>
          <p:nvPr/>
        </p:nvSpPr>
        <p:spPr>
          <a:xfrm>
            <a:off x="8267699" y="3543143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60519C-A61A-3A65-20A1-22E3D866010E}"/>
              </a:ext>
            </a:extLst>
          </p:cNvPr>
          <p:cNvSpPr txBox="1"/>
          <p:nvPr/>
        </p:nvSpPr>
        <p:spPr>
          <a:xfrm>
            <a:off x="3620546" y="5146865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9B1272-D5CC-44E0-E390-14D32E5E08AD}"/>
              </a:ext>
            </a:extLst>
          </p:cNvPr>
          <p:cNvCxnSpPr/>
          <p:nvPr/>
        </p:nvCxnSpPr>
        <p:spPr>
          <a:xfrm>
            <a:off x="4333875" y="2379365"/>
            <a:ext cx="201930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537BB9-9D0F-DC81-4004-37A252501204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3288723" y="2379365"/>
            <a:ext cx="1639653" cy="112098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87AF5A1-C61A-9DD6-06F5-AB907D78D21D}"/>
              </a:ext>
            </a:extLst>
          </p:cNvPr>
          <p:cNvCxnSpPr>
            <a:cxnSpLocks/>
          </p:cNvCxnSpPr>
          <p:nvPr/>
        </p:nvCxnSpPr>
        <p:spPr>
          <a:xfrm>
            <a:off x="6490194" y="2379365"/>
            <a:ext cx="1244106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000E1BD-5D92-A235-C095-1C96583D7717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7373064" y="2387066"/>
            <a:ext cx="1067920" cy="1156077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BC1FC1E-4978-5453-A947-B37A9B3A7699}"/>
              </a:ext>
            </a:extLst>
          </p:cNvPr>
          <p:cNvCxnSpPr>
            <a:cxnSpLocks/>
          </p:cNvCxnSpPr>
          <p:nvPr/>
        </p:nvCxnSpPr>
        <p:spPr>
          <a:xfrm>
            <a:off x="2318106" y="3995121"/>
            <a:ext cx="1570461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9E0E7CD-BD5C-9B08-FA07-C85FB9E92B7F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1974964" y="4013043"/>
            <a:ext cx="1102065" cy="1195143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81D3F50-F2DF-27D9-2B1B-F447CB6B1498}"/>
              </a:ext>
            </a:extLst>
          </p:cNvPr>
          <p:cNvCxnSpPr>
            <a:cxnSpLocks/>
          </p:cNvCxnSpPr>
          <p:nvPr/>
        </p:nvCxnSpPr>
        <p:spPr>
          <a:xfrm>
            <a:off x="4007629" y="3996476"/>
            <a:ext cx="230996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18FDEE6-402D-7C5C-95C4-B7990B087F5A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3793831" y="3994091"/>
            <a:ext cx="325732" cy="1152774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D42A475D-500F-53B5-14FE-484790D01958}"/>
              </a:ext>
            </a:extLst>
          </p:cNvPr>
          <p:cNvSpPr/>
          <p:nvPr/>
        </p:nvSpPr>
        <p:spPr>
          <a:xfrm>
            <a:off x="4444933" y="5198219"/>
            <a:ext cx="325732" cy="3589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EC5E4DFB-B471-A3ED-CB00-BA6DE7C62B03}"/>
              </a:ext>
            </a:extLst>
          </p:cNvPr>
          <p:cNvSpPr/>
          <p:nvPr/>
        </p:nvSpPr>
        <p:spPr>
          <a:xfrm>
            <a:off x="7912033" y="5826835"/>
            <a:ext cx="325732" cy="3589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4644081C-E282-CB80-712F-953DEC71A16A}"/>
              </a:ext>
            </a:extLst>
          </p:cNvPr>
          <p:cNvCxnSpPr/>
          <p:nvPr/>
        </p:nvCxnSpPr>
        <p:spPr>
          <a:xfrm>
            <a:off x="4770665" y="5000625"/>
            <a:ext cx="3497035" cy="607905"/>
          </a:xfrm>
          <a:prstGeom prst="bentConnector3">
            <a:avLst>
              <a:gd name="adj1" fmla="val 59261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34753EC9-B5B0-BF04-5ECB-3C6C6595B21D}"/>
              </a:ext>
            </a:extLst>
          </p:cNvPr>
          <p:cNvCxnSpPr>
            <a:cxnSpLocks/>
          </p:cNvCxnSpPr>
          <p:nvPr/>
        </p:nvCxnSpPr>
        <p:spPr>
          <a:xfrm>
            <a:off x="4770665" y="5726679"/>
            <a:ext cx="3497034" cy="795236"/>
          </a:xfrm>
          <a:prstGeom prst="bentConnector3">
            <a:avLst>
              <a:gd name="adj1" fmla="val 14047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5D546B96-454F-E738-F416-CB5A7EF56E50}"/>
              </a:ext>
            </a:extLst>
          </p:cNvPr>
          <p:cNvSpPr/>
          <p:nvPr/>
        </p:nvSpPr>
        <p:spPr>
          <a:xfrm>
            <a:off x="2432407" y="3037489"/>
            <a:ext cx="1712629" cy="461665"/>
          </a:xfrm>
          <a:prstGeom prst="roundRect">
            <a:avLst>
              <a:gd name="adj" fmla="val 50000"/>
            </a:avLst>
          </a:prstGeom>
          <a:solidFill>
            <a:srgbClr val="FFAA00"/>
          </a:solidFill>
          <a:ln>
            <a:solidFill>
              <a:srgbClr val="FFAA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func</a:t>
            </a:r>
            <a:r>
              <a:rPr lang="en-US" dirty="0"/>
              <a:t> adder(k)</a:t>
            </a:r>
          </a:p>
        </p:txBody>
      </p:sp>
      <p:cxnSp>
        <p:nvCxnSpPr>
          <p:cNvPr id="67" name="Connector: Curved 66">
            <a:extLst>
              <a:ext uri="{FF2B5EF4-FFF2-40B4-BE49-F238E27FC236}">
                <a16:creationId xmlns:a16="http://schemas.microsoft.com/office/drawing/2014/main" id="{ACAC89EF-B9A0-1C4C-418E-4540E8811CEC}"/>
              </a:ext>
            </a:extLst>
          </p:cNvPr>
          <p:cNvCxnSpPr>
            <a:stCxn id="10" idx="0"/>
            <a:endCxn id="65" idx="3"/>
          </p:cNvCxnSpPr>
          <p:nvPr/>
        </p:nvCxnSpPr>
        <p:spPr>
          <a:xfrm rot="16200000" flipV="1">
            <a:off x="5420062" y="1993297"/>
            <a:ext cx="2578915" cy="5128966"/>
          </a:xfrm>
          <a:prstGeom prst="curvedConnector2">
            <a:avLst/>
          </a:prstGeom>
          <a:ln w="25400">
            <a:solidFill>
              <a:srgbClr val="FFAA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DC9FC6F8-4475-F74A-35EC-D43172672F02}"/>
              </a:ext>
            </a:extLst>
          </p:cNvPr>
          <p:cNvSpPr/>
          <p:nvPr/>
        </p:nvSpPr>
        <p:spPr>
          <a:xfrm>
            <a:off x="5789960" y="1421913"/>
            <a:ext cx="774903" cy="461665"/>
          </a:xfrm>
          <a:prstGeom prst="roundRect">
            <a:avLst>
              <a:gd name="adj" fmla="val 50000"/>
            </a:avLst>
          </a:prstGeom>
          <a:solidFill>
            <a:srgbClr val="FFAA00"/>
          </a:solidFill>
          <a:ln>
            <a:solidFill>
              <a:srgbClr val="FFAA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5605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 animBg="1"/>
      <p:bldP spid="12" grpId="0"/>
      <p:bldP spid="13" grpId="0"/>
      <p:bldP spid="56" grpId="0" animBg="1"/>
      <p:bldP spid="57" grpId="0" animBg="1"/>
      <p:bldP spid="65" grpId="0" animBg="1"/>
      <p:bldP spid="6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DA813-124C-5944-8E92-D2E73F1C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62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965A-9F11-D686-652F-36DF7FE14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3DEEF-55DF-5B0D-F4BB-1C7CE53DE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1498599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side effect </a:t>
            </a:r>
            <a:r>
              <a:rPr lang="en-US" dirty="0"/>
              <a:t>is when something happens as a result of calling a function besides just returning a value.</a:t>
            </a:r>
          </a:p>
          <a:p>
            <a:r>
              <a:rPr lang="en-US" dirty="0"/>
              <a:t>The most common side effect is logging to the console, via the built-in print() function.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E12F56-B8F9-9E1E-32D0-B6549B565BB2}"/>
              </a:ext>
            </a:extLst>
          </p:cNvPr>
          <p:cNvSpPr txBox="1"/>
          <p:nvPr/>
        </p:nvSpPr>
        <p:spPr>
          <a:xfrm>
            <a:off x="1077117" y="3429000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print(-2)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01CAE67-5C4E-72F1-6F59-B7CC1F6FF3D0}"/>
              </a:ext>
            </a:extLst>
          </p:cNvPr>
          <p:cNvSpPr txBox="1">
            <a:spLocks/>
          </p:cNvSpPr>
          <p:nvPr/>
        </p:nvSpPr>
        <p:spPr>
          <a:xfrm>
            <a:off x="677334" y="3874655"/>
            <a:ext cx="8596668" cy="438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similar side effect is writing to a file: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BD7A12-C9BC-C898-554C-1A236E29C22B}"/>
              </a:ext>
            </a:extLst>
          </p:cNvPr>
          <p:cNvSpPr txBox="1"/>
          <p:nvPr/>
        </p:nvSpPr>
        <p:spPr>
          <a:xfrm>
            <a:off x="1077117" y="4313382"/>
            <a:ext cx="66317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 = open('songs.txt', 'w')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("Dancing On My Own, Robyn")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612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680BC-763C-0A21-5409-09188CA0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 vs. 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44D34-B4A2-1844-B750-1C8051D2D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68288"/>
            <a:ext cx="8596668" cy="2522308"/>
          </a:xfrm>
        </p:spPr>
        <p:txBody>
          <a:bodyPr>
            <a:normAutofit/>
          </a:bodyPr>
          <a:lstStyle/>
          <a:p>
            <a:r>
              <a:rPr lang="en-US" dirty="0"/>
              <a:t>Which one has a side effect?</a:t>
            </a:r>
          </a:p>
          <a:p>
            <a:pPr lvl="1"/>
            <a:r>
              <a:rPr lang="en-US" dirty="0"/>
              <a:t>The second function has a side effect, because it prints to the console.</a:t>
            </a:r>
          </a:p>
          <a:p>
            <a:endParaRPr lang="en-US" dirty="0"/>
          </a:p>
          <a:p>
            <a:r>
              <a:rPr lang="en-US" dirty="0"/>
              <a:t>What data type do they each return?</a:t>
            </a:r>
          </a:p>
          <a:p>
            <a:pPr lvl="1"/>
            <a:r>
              <a:rPr lang="en-US" dirty="0"/>
              <a:t>The first function returns a number, the second one returns None.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CF34-98C2-36AB-06CC-4B1C6E8CEDF4}"/>
              </a:ext>
            </a:extLst>
          </p:cNvPr>
          <p:cNvSpPr txBox="1"/>
          <p:nvPr/>
        </p:nvSpPr>
        <p:spPr>
          <a:xfrm>
            <a:off x="1123300" y="1607234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square_num1(number):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pow(number, 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AFEE8A-0713-B7DC-7ACA-DE1FE0854E7F}"/>
              </a:ext>
            </a:extLst>
          </p:cNvPr>
          <p:cNvSpPr txBox="1"/>
          <p:nvPr/>
        </p:nvSpPr>
        <p:spPr>
          <a:xfrm>
            <a:off x="1123300" y="2387761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square_num2(number):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print(number ** 2)</a:t>
            </a:r>
          </a:p>
        </p:txBody>
      </p:sp>
    </p:spTree>
    <p:extLst>
      <p:ext uri="{BB962C8B-B14F-4D97-AF65-F5344CB8AC3E}">
        <p14:creationId xmlns:p14="http://schemas.microsoft.com/office/powerpoint/2010/main" val="2128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2E393-415A-DB47-EE3B-F25EC12A7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4F968-C0FD-1F42-FF4A-AD6290B4A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58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552F3E-D51B-F606-1436-91870F6A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16A6F2-58DC-75F9-E80F-AD271523E5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2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AB3C0-9E1D-FC8D-85FC-51F4D1E48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vs. non-pure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93EB7-96BB-48EB-3EEE-1D3197602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programming, we can talk about pure vs. non-pure functions</a:t>
            </a:r>
          </a:p>
          <a:p>
            <a:pPr lvl="1"/>
            <a:r>
              <a:rPr lang="en-US" dirty="0"/>
              <a:t>Pure function – no side effects</a:t>
            </a:r>
          </a:p>
          <a:p>
            <a:pPr lvl="1"/>
            <a:r>
              <a:rPr lang="en-US" dirty="0"/>
              <a:t>Non-pure function – has side effects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E0F1AD-181E-B6A9-8CC0-0267FA0E2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771" y="3257470"/>
            <a:ext cx="7702769" cy="34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353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D3030-77BB-E216-4E73-D810DCED1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pure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112E2-55AA-E1B1-CBF8-1FCD7DD48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Pure functions provide several benefits</a:t>
            </a:r>
          </a:p>
          <a:p>
            <a:pPr lvl="1"/>
            <a:r>
              <a:rPr lang="en-US" dirty="0"/>
              <a:t>The output of a function is only dependent on its input and is repeatable</a:t>
            </a:r>
          </a:p>
          <a:p>
            <a:pPr lvl="2"/>
            <a:r>
              <a:rPr lang="en-US" dirty="0"/>
              <a:t>same input always means the same output</a:t>
            </a:r>
          </a:p>
          <a:p>
            <a:pPr lvl="2"/>
            <a:r>
              <a:rPr lang="en-US" dirty="0"/>
              <a:t>can't influence or be influenced by external "state"</a:t>
            </a:r>
          </a:p>
          <a:p>
            <a:pPr lvl="2"/>
            <a:r>
              <a:rPr lang="en-US" dirty="0"/>
              <a:t>This is great for math and mathematical proofs</a:t>
            </a:r>
          </a:p>
          <a:p>
            <a:pPr lvl="1"/>
            <a:r>
              <a:rPr lang="en-US" dirty="0"/>
              <a:t>Functions can be tested and verified independent of one another which makes testing easier</a:t>
            </a:r>
          </a:p>
          <a:p>
            <a:pPr lvl="1"/>
            <a:r>
              <a:rPr lang="en-US" dirty="0"/>
              <a:t>Code is easier to parallelize – since it doesn't depend on anything else or affect anything else, it can be run in isolation</a:t>
            </a:r>
          </a:p>
        </p:txBody>
      </p:sp>
    </p:spTree>
    <p:extLst>
      <p:ext uri="{BB962C8B-B14F-4D97-AF65-F5344CB8AC3E}">
        <p14:creationId xmlns:p14="http://schemas.microsoft.com/office/powerpoint/2010/main" val="307525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4824</TotalTime>
  <Words>1465</Words>
  <Application>Microsoft Office PowerPoint</Application>
  <PresentationFormat>Widescreen</PresentationFormat>
  <Paragraphs>226</Paragraphs>
  <Slides>37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Cambria Math</vt:lpstr>
      <vt:lpstr>Courier New</vt:lpstr>
      <vt:lpstr>Trebuchet MS</vt:lpstr>
      <vt:lpstr>Wingdings 3</vt:lpstr>
      <vt:lpstr>Facet</vt:lpstr>
      <vt:lpstr>PowerPoint Presentation</vt:lpstr>
      <vt:lpstr>Functional Programming &amp; Higher-order Functions</vt:lpstr>
      <vt:lpstr>Side effects</vt:lpstr>
      <vt:lpstr>Side effects</vt:lpstr>
      <vt:lpstr>Side effects vs. Return values</vt:lpstr>
      <vt:lpstr>PowerPoint Presentation</vt:lpstr>
      <vt:lpstr>Pure functions</vt:lpstr>
      <vt:lpstr>Pure vs. non-pure functions</vt:lpstr>
      <vt:lpstr>Benefits of pure functions</vt:lpstr>
      <vt:lpstr>PowerPoint Presentation</vt:lpstr>
      <vt:lpstr>Functional Programming</vt:lpstr>
      <vt:lpstr>Functional Programming</vt:lpstr>
      <vt:lpstr>Why functional programming?</vt:lpstr>
      <vt:lpstr>Functional programming downsides</vt:lpstr>
      <vt:lpstr>Characteristics of Functional programming</vt:lpstr>
      <vt:lpstr>PowerPoint Presentation</vt:lpstr>
      <vt:lpstr>Declarative vs. Imperative programming</vt:lpstr>
      <vt:lpstr>Declarative programming</vt:lpstr>
      <vt:lpstr>Domain-specific languages</vt:lpstr>
      <vt:lpstr>Display an image – Declarative vs. Imperative</vt:lpstr>
      <vt:lpstr>PowerPoint Presentation</vt:lpstr>
      <vt:lpstr>Designing Functions</vt:lpstr>
      <vt:lpstr>Describing Functions</vt:lpstr>
      <vt:lpstr>Designing a function</vt:lpstr>
      <vt:lpstr>Generalizing patterns with arguments</vt:lpstr>
      <vt:lpstr>A non-generalized approach</vt:lpstr>
      <vt:lpstr>Generalized area function</vt:lpstr>
      <vt:lpstr>PowerPoint Presentation</vt:lpstr>
      <vt:lpstr>Higher-order Functions</vt:lpstr>
      <vt:lpstr>What are higher-order functions?</vt:lpstr>
      <vt:lpstr>Generalizing over computational processes</vt:lpstr>
      <vt:lpstr>Functions as arguments</vt:lpstr>
      <vt:lpstr>PowerPoint Presentation</vt:lpstr>
      <vt:lpstr>Functions as return values</vt:lpstr>
      <vt:lpstr>Locally defined functions</vt:lpstr>
      <vt:lpstr>Call expressions as operator expressions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Stephens</dc:creator>
  <cp:lastModifiedBy>Tom Stephens</cp:lastModifiedBy>
  <cp:revision>8</cp:revision>
  <dcterms:created xsi:type="dcterms:W3CDTF">2023-07-06T19:29:26Z</dcterms:created>
  <dcterms:modified xsi:type="dcterms:W3CDTF">2024-07-12T17:55:51Z</dcterms:modified>
</cp:coreProperties>
</file>