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484" r:id="rId2"/>
    <p:sldId id="256" r:id="rId3"/>
    <p:sldId id="287" r:id="rId4"/>
    <p:sldId id="290" r:id="rId5"/>
    <p:sldId id="288" r:id="rId6"/>
    <p:sldId id="289" r:id="rId7"/>
    <p:sldId id="291" r:id="rId8"/>
    <p:sldId id="270" r:id="rId9"/>
    <p:sldId id="271" r:id="rId10"/>
    <p:sldId id="272" r:id="rId11"/>
    <p:sldId id="273" r:id="rId12"/>
    <p:sldId id="274" r:id="rId13"/>
    <p:sldId id="482" r:id="rId14"/>
    <p:sldId id="483" r:id="rId15"/>
    <p:sldId id="275" r:id="rId16"/>
    <p:sldId id="276" r:id="rId17"/>
    <p:sldId id="292" r:id="rId18"/>
    <p:sldId id="477" r:id="rId19"/>
    <p:sldId id="478" r:id="rId20"/>
    <p:sldId id="479" r:id="rId21"/>
    <p:sldId id="480" r:id="rId22"/>
    <p:sldId id="48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def%20happy%28text%29%3A%0A%20%20%20%20return%20%22%E2%98%BB%22%20%2B%20text%20%2B%20%22%E2%98%BB%22%0A%0Adef%20sad%28text%29%3A%0A%20%20%20%20return%20%22%E2%98%B9%22%20%2B%20text%20%2B%20%22%E2%98%B9%22%0A%0Adef%20composer%28f,%20g%29%3A%0A%20%20%20%20def%20composed%28x%29%3A%0A%20%20%20%20%20%20%20%20return%20f%28g%28x%29%29%0A%20%20%20%20return%20composed%0A%0Amsg1%20%3D%20composer%28sad,%20happy%29%28%22CS%20111!%22%29%0Amsg2%20%3D%20composer%28happy,%20sad%29%28%22CS%20240!%22%29%0A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omposingprograms.html#code=def%20happy%28text%29%3A%0A%20%20%20%20return%20%22%E2%98%BA%22%20%2B%20text%20%2B%20%22%E2%98%BA%22%0A%20%20%20%20%0Adef%20sad%28text%29%3A%0A%20%20%20%20return%20%22%E2%98%B9%22%20%2B%20text%20%2B%20%22%E2%98%B9%22%0A%0Adef%20make_texter%28emoji%29%3A%0A%20%20%20%20def%20texter%28text%29%3A%0A%20%20%20%20%20%20%20%20return%20emoji%20%2B%20text%20%2B%20emoji%0A%20%20%20%20return%20texter%0A%20%20%20%20%0Adef%20composer%28f,%20g%29%3A%0A%20%20%20%20def%20composed%28x%29%3A%0A%20%20%20%20%20%20%20%20return%20f%28g%28x%29%29%0A%20%20%20%20return%20composed%0A%0Acomposer%28happy,%20make_texter%28%22%E2%98%83%EF%B8%8E%22%29%29%28'snow%20day!'%29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CB66A0DD-B9F1-F00C-B353-1BAD1F05E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13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36DB2-C28E-25ED-B748-5A24A1CF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square = lambda x: x * 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82BBD-9944-CEF7-14CF-4B896CAA2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lambda expression does not contain return statements or any statements at all.</a:t>
            </a:r>
          </a:p>
          <a:p>
            <a:r>
              <a:rPr lang="en-US" dirty="0"/>
              <a:t>Incorrect:</a:t>
            </a:r>
          </a:p>
          <a:p>
            <a:endParaRPr lang="en-US" dirty="0"/>
          </a:p>
          <a:p>
            <a:r>
              <a:rPr lang="en-US" dirty="0"/>
              <a:t>Correct: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BAE72B-7E47-0F53-443E-BC54C16D1693}"/>
              </a:ext>
            </a:extLst>
          </p:cNvPr>
          <p:cNvSpPr txBox="1"/>
          <p:nvPr/>
        </p:nvSpPr>
        <p:spPr>
          <a:xfrm>
            <a:off x="1007690" y="3108905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 = lambda x: return x *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8AF83A-9020-C79F-1D3D-05E10AD0F0DE}"/>
              </a:ext>
            </a:extLst>
          </p:cNvPr>
          <p:cNvSpPr txBox="1"/>
          <p:nvPr/>
        </p:nvSpPr>
        <p:spPr>
          <a:xfrm>
            <a:off x="1007689" y="3910184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 = lambda x: x *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303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AE64F-DB78-B551-866E-8D012B6E0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 statements vs. Lambda expressions</a:t>
            </a:r>
          </a:p>
        </p:txBody>
      </p:sp>
      <p:pic>
        <p:nvPicPr>
          <p:cNvPr id="5" name="Content Placeholder 4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2DADF6BC-A798-72DC-8BDB-23F1DB0D6A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37355"/>
            <a:ext cx="4107102" cy="1627229"/>
          </a:xfrm>
        </p:spPr>
      </p:pic>
      <p:pic>
        <p:nvPicPr>
          <p:cNvPr id="7" name="Picture 6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6C53FE8F-0F91-3753-C6F4-5B236BE4F3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11" y="2346326"/>
            <a:ext cx="4637188" cy="17084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0C1B05-C7BB-18CD-6DCB-D1CC91A59E9D}"/>
              </a:ext>
            </a:extLst>
          </p:cNvPr>
          <p:cNvSpPr txBox="1"/>
          <p:nvPr/>
        </p:nvSpPr>
        <p:spPr>
          <a:xfrm>
            <a:off x="916407" y="1637688"/>
            <a:ext cx="362895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 *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5F6B1B-3871-1932-3DFB-7B988A353E59}"/>
              </a:ext>
            </a:extLst>
          </p:cNvPr>
          <p:cNvSpPr txBox="1"/>
          <p:nvPr/>
        </p:nvSpPr>
        <p:spPr>
          <a:xfrm>
            <a:off x="6293627" y="1745734"/>
            <a:ext cx="362895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 = lambda x: x *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61D919-AD48-CC58-8BC8-6C279241ECE5}"/>
              </a:ext>
            </a:extLst>
          </p:cNvPr>
          <p:cNvSpPr txBox="1"/>
          <p:nvPr/>
        </p:nvSpPr>
        <p:spPr>
          <a:xfrm>
            <a:off x="677334" y="4161436"/>
            <a:ext cx="776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Both create a function with the same domain, range and behavior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206B0F-9D29-CF1F-9E0F-4C7510626169}"/>
              </a:ext>
            </a:extLst>
          </p:cNvPr>
          <p:cNvSpPr txBox="1"/>
          <p:nvPr/>
        </p:nvSpPr>
        <p:spPr>
          <a:xfrm>
            <a:off x="677334" y="4668218"/>
            <a:ext cx="5351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Both bind that function to the name square.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B3C8B7-C890-5125-D046-5AE5EB632490}"/>
              </a:ext>
            </a:extLst>
          </p:cNvPr>
          <p:cNvSpPr txBox="1"/>
          <p:nvPr/>
        </p:nvSpPr>
        <p:spPr>
          <a:xfrm>
            <a:off x="677334" y="5175000"/>
            <a:ext cx="44211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Only the </a:t>
            </a:r>
            <a:r>
              <a:rPr lang="en-US" sz="2000" i="1" dirty="0"/>
              <a:t>def</a:t>
            </a:r>
            <a:r>
              <a:rPr lang="en-US" sz="2000" dirty="0"/>
              <a:t> statement gives the function an </a:t>
            </a:r>
            <a:r>
              <a:rPr lang="en-US" sz="2000" b="1" dirty="0"/>
              <a:t>intrinsic name</a:t>
            </a:r>
            <a:r>
              <a:rPr lang="en-US" sz="2000" dirty="0"/>
              <a:t>, which shows up in environment diagrams but doesn't affect execution (unless the function is printed).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845B96-EBA2-86AB-90F1-77BB0C5F0E1E}"/>
              </a:ext>
            </a:extLst>
          </p:cNvPr>
          <p:cNvSpPr txBox="1"/>
          <p:nvPr/>
        </p:nvSpPr>
        <p:spPr>
          <a:xfrm>
            <a:off x="5204532" y="1727142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vs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5D568B-EE6C-7B95-6B61-09C335CBE348}"/>
              </a:ext>
            </a:extLst>
          </p:cNvPr>
          <p:cNvCxnSpPr/>
          <p:nvPr/>
        </p:nvCxnSpPr>
        <p:spPr>
          <a:xfrm flipV="1">
            <a:off x="677334" y="2312332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116575-8028-B50F-5C1A-620834C64455}"/>
              </a:ext>
            </a:extLst>
          </p:cNvPr>
          <p:cNvCxnSpPr/>
          <p:nvPr/>
        </p:nvCxnSpPr>
        <p:spPr>
          <a:xfrm flipV="1">
            <a:off x="677333" y="4129257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820022-7104-BCC4-47E9-30C2970DE01E}"/>
              </a:ext>
            </a:extLst>
          </p:cNvPr>
          <p:cNvCxnSpPr/>
          <p:nvPr/>
        </p:nvCxnSpPr>
        <p:spPr>
          <a:xfrm flipV="1">
            <a:off x="677333" y="4577635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01E51AB-E309-9F2E-E579-93F9F4E17317}"/>
              </a:ext>
            </a:extLst>
          </p:cNvPr>
          <p:cNvCxnSpPr/>
          <p:nvPr/>
        </p:nvCxnSpPr>
        <p:spPr>
          <a:xfrm flipV="1">
            <a:off x="677333" y="5089484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495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13E5-896A-E74D-A520-4187988E7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as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7D67F-A2D8-8B9D-6EB2-3FFE311B5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convenient to use a lambda expression when you are passing in a simple function as an argument to another function.</a:t>
            </a:r>
          </a:p>
          <a:p>
            <a:r>
              <a:rPr lang="en-US" dirty="0"/>
              <a:t>Instead of...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use a lambda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B98D26-5548-0E04-E8CC-7C9D9E6D0308}"/>
              </a:ext>
            </a:extLst>
          </p:cNvPr>
          <p:cNvSpPr txBox="1"/>
          <p:nvPr/>
        </p:nvSpPr>
        <p:spPr>
          <a:xfrm>
            <a:off x="979410" y="3063931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cube(k):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k ** 3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summation(5, cube)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8943FB-85E9-C48C-493B-EBE4C73B5F16}"/>
              </a:ext>
            </a:extLst>
          </p:cNvPr>
          <p:cNvSpPr txBox="1"/>
          <p:nvPr/>
        </p:nvSpPr>
        <p:spPr>
          <a:xfrm>
            <a:off x="979409" y="4797625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b="1" dirty="0">
                <a:latin typeface="Courier New" panose="02070309020205020404" pitchFamily="49" charset="0"/>
                <a:cs typeface="Courier New" panose="02070309020205020404" pitchFamily="49" charset="0"/>
              </a:rPr>
              <a:t>summation(5, lambda k: k ** 3)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26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FFAE-0C61-E997-32B5-55B0B172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1347-21E4-8C9C-524E-ADDAB34AC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3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F6C49D-4FD8-C702-4591-F87DF0321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Expressions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EE3F2E-612A-EF4A-65D5-5DF94CDC68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28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ED28-4683-CA0A-E272-4B8A40AD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246BB-F009-3ADC-F6A8-2808B9607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conditional expression has the form:</a:t>
            </a:r>
          </a:p>
          <a:p>
            <a:endParaRPr lang="en-US" dirty="0"/>
          </a:p>
          <a:p>
            <a:r>
              <a:rPr lang="en-US" dirty="0"/>
              <a:t>Evaluation rule:</a:t>
            </a:r>
          </a:p>
          <a:p>
            <a:pPr lvl="1"/>
            <a:r>
              <a:rPr lang="en-US" dirty="0"/>
              <a:t>Evaluate the </a:t>
            </a:r>
            <a:r>
              <a:rPr lang="en-US" i="1" dirty="0"/>
              <a:t>&lt;predicate&gt; </a:t>
            </a:r>
            <a:r>
              <a:rPr lang="en-US" dirty="0"/>
              <a:t>expression.</a:t>
            </a:r>
          </a:p>
          <a:p>
            <a:pPr lvl="1"/>
            <a:r>
              <a:rPr lang="en-US" dirty="0"/>
              <a:t>If it's a true value, the value of the whole expression is the value of the </a:t>
            </a:r>
            <a:r>
              <a:rPr lang="en-US" i="1" dirty="0"/>
              <a:t>&lt;consequent&gt;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Otherwise, the value of the whole expression is the value of the </a:t>
            </a:r>
            <a:r>
              <a:rPr lang="en-US" i="1" dirty="0"/>
              <a:t>&lt;alternative&gt;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949C9-A91D-4DF8-4D4D-70540EDFFC82}"/>
              </a:ext>
            </a:extLst>
          </p:cNvPr>
          <p:cNvSpPr txBox="1"/>
          <p:nvPr/>
        </p:nvSpPr>
        <p:spPr>
          <a:xfrm>
            <a:off x="979987" y="2342918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&lt;consequent&gt; if &lt;predicate&gt; else &lt;alternative&gt;</a:t>
            </a:r>
          </a:p>
        </p:txBody>
      </p:sp>
    </p:spTree>
    <p:extLst>
      <p:ext uri="{BB962C8B-B14F-4D97-AF65-F5344CB8AC3E}">
        <p14:creationId xmlns:p14="http://schemas.microsoft.com/office/powerpoint/2010/main" val="90987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F5B1C-A325-BDF9-5256-F3FBE9D28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Lambdas with 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A88DC-9153-3476-E18A-56381C15D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invalid syntax:</a:t>
            </a:r>
          </a:p>
          <a:p>
            <a:endParaRPr lang="en-US" dirty="0"/>
          </a:p>
          <a:p>
            <a:r>
              <a:rPr lang="en-US" dirty="0"/>
              <a:t>Conditional expressions to the rescue!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05D87C-0FD4-6BBC-D5A3-3E4847282908}"/>
              </a:ext>
            </a:extLst>
          </p:cNvPr>
          <p:cNvSpPr txBox="1"/>
          <p:nvPr/>
        </p:nvSpPr>
        <p:spPr>
          <a:xfrm>
            <a:off x="979987" y="2342918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lambda x: if x &gt; 0: x else: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4F18B6-EED0-0FBE-6E4D-CA11ED41778F}"/>
              </a:ext>
            </a:extLst>
          </p:cNvPr>
          <p:cNvSpPr txBox="1"/>
          <p:nvPr/>
        </p:nvSpPr>
        <p:spPr>
          <a:xfrm>
            <a:off x="979987" y="3225624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lambda x: x if x &gt; 0 else 0</a:t>
            </a:r>
          </a:p>
        </p:txBody>
      </p:sp>
    </p:spTree>
    <p:extLst>
      <p:ext uri="{BB962C8B-B14F-4D97-AF65-F5344CB8AC3E}">
        <p14:creationId xmlns:p14="http://schemas.microsoft.com/office/powerpoint/2010/main" val="2429440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A354-1320-2EB9-397F-EDB2D0B5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DAA67-014E-54D2-1614-6783B4FB9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24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433E41-6BD7-9CDF-24BA-71FD2C1C5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2DD44D-88E2-CAF3-DE0A-F5A2C5515B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34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E7DDE1-FDCE-E0D6-3824-001CFFFC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tracing function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D9ACDF-B53B-A121-65B7-C50AA2DAD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make a higher-order tracing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6E347D-724A-3F51-E48C-8EB7E4C78FE3}"/>
              </a:ext>
            </a:extLst>
          </p:cNvPr>
          <p:cNvSpPr txBox="1"/>
          <p:nvPr/>
        </p:nvSpPr>
        <p:spPr>
          <a:xfrm>
            <a:off x="1004907" y="2346114"/>
            <a:ext cx="9656808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trace1(f):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function that takes a single argument, x, prints it,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computes and prints F(x), and returns the computed value.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square = lambda x: x * x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trace1(square)(3)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-&gt;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&lt;- 9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traced(x):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print("-&gt;", 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 = f(x)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print("&lt;-", 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traced</a:t>
            </a:r>
          </a:p>
        </p:txBody>
      </p:sp>
    </p:spTree>
    <p:extLst>
      <p:ext uri="{BB962C8B-B14F-4D97-AF65-F5344CB8AC3E}">
        <p14:creationId xmlns:p14="http://schemas.microsoft.com/office/powerpoint/2010/main" val="419437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 Composition, Lambdas, &amp; Decorators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7EBD-FC65-7C0C-B29E-835759D2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tracing decorator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E73FF-9924-0B7D-0AB4-F734E7029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always wanted a function to be traced?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That's equivalent to..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29351-49BD-FDBE-C929-7FB9FAE186A6}"/>
              </a:ext>
            </a:extLst>
          </p:cNvPr>
          <p:cNvSpPr txBox="1"/>
          <p:nvPr/>
        </p:nvSpPr>
        <p:spPr>
          <a:xfrm>
            <a:off x="1004907" y="2298981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@trace1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 * 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C3FC81-8857-FBF8-E151-2B782DE631D2}"/>
              </a:ext>
            </a:extLst>
          </p:cNvPr>
          <p:cNvSpPr txBox="1"/>
          <p:nvPr/>
        </p:nvSpPr>
        <p:spPr>
          <a:xfrm>
            <a:off x="1004907" y="3635690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 * x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 = trace1(square)</a:t>
            </a:r>
          </a:p>
        </p:txBody>
      </p:sp>
    </p:spTree>
    <p:extLst>
      <p:ext uri="{BB962C8B-B14F-4D97-AF65-F5344CB8AC3E}">
        <p14:creationId xmlns:p14="http://schemas.microsoft.com/office/powerpoint/2010/main" val="2131765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9AF0-43F0-E971-D9CF-A06E7BB65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decorator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0E1DB-ABE3-70A4-893D-8373D7F42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notation: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essentially equivalent to: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ATTR</a:t>
            </a:r>
            <a:r>
              <a:rPr lang="en-US" dirty="0"/>
              <a:t> can be any expression, not just a single function name.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ADF024-D4E7-08F5-2905-99E7F9A12EE2}"/>
              </a:ext>
            </a:extLst>
          </p:cNvPr>
          <p:cNvSpPr txBox="1"/>
          <p:nvPr/>
        </p:nvSpPr>
        <p:spPr>
          <a:xfrm>
            <a:off x="1004907" y="2298981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@ATTR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aFunc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(...):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5A4C8B-ADAB-5180-D055-4250BFB0FEEF}"/>
              </a:ext>
            </a:extLst>
          </p:cNvPr>
          <p:cNvSpPr txBox="1"/>
          <p:nvPr/>
        </p:nvSpPr>
        <p:spPr>
          <a:xfrm>
            <a:off x="1004906" y="3609745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aFunc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(...):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aFunc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ATTR(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aFunc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0494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45271-37A0-9FB5-5D77-01BB43C6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AFF2-960D-F326-7723-5F379800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5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3BBE43-A3F8-9289-8159-E6B34BA7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composition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4708FE9-DF21-C7E7-5BCD-D865C3F3C1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1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3C466-BEA2-2CAD-851F-142F3FE41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4D2E-4FF4-DF1A-7611-DF5164C0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Functional composition </a:t>
            </a:r>
            <a:r>
              <a:rPr lang="en-US" dirty="0"/>
              <a:t>is the process of combining simpler, pure functions into a more complex function.</a:t>
            </a:r>
          </a:p>
          <a:p>
            <a:pPr lvl="1"/>
            <a:r>
              <a:rPr lang="en-US" dirty="0"/>
              <a:t>The results of the first function becomes the input to the second and the results of the last function is the result of the whole.</a:t>
            </a:r>
          </a:p>
          <a:p>
            <a:pPr lvl="1"/>
            <a:r>
              <a:rPr lang="en-US" dirty="0"/>
              <a:t>Mathematically this looks like </a:t>
            </a:r>
            <a:r>
              <a:rPr lang="en-US" b="1" i="1" dirty="0"/>
              <a:t>result = f(g(x))</a:t>
            </a:r>
          </a:p>
          <a:p>
            <a:r>
              <a:rPr lang="en-US" dirty="0"/>
              <a:t>Functions can be combined as needed to do more complex tasks</a:t>
            </a:r>
          </a:p>
          <a:p>
            <a:r>
              <a:rPr lang="en-US" dirty="0"/>
              <a:t>It's easy to test the simple base functions and therefore verify that the complex task is performed correctly.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4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00B135-94A5-F7FD-588D-323F870A4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Composer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23010B-81FD-6D0E-65BA-F98CC3551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23719"/>
            <a:ext cx="8596668" cy="798102"/>
          </a:xfrm>
        </p:spPr>
        <p:txBody>
          <a:bodyPr/>
          <a:lstStyle/>
          <a:p>
            <a:r>
              <a:rPr lang="en-US" dirty="0"/>
              <a:t>What do you think will happen?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8092A5-6428-B55C-80C5-1D091453AE0E}"/>
              </a:ext>
            </a:extLst>
          </p:cNvPr>
          <p:cNvSpPr txBox="1"/>
          <p:nvPr/>
        </p:nvSpPr>
        <p:spPr>
          <a:xfrm>
            <a:off x="1000542" y="1930400"/>
            <a:ext cx="8273460" cy="36933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happy(text):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"☻" + text + "☻"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sad(text):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"☹" + text + "☹"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composer(f, g):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composed(x):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f(g(x))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composed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msg1 = composer(sad, happy)("CS 111!")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msg2 = composer(happy, sad)("CS 240!")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ED64ED-C066-02D2-88E4-09A2449F7418}"/>
              </a:ext>
            </a:extLst>
          </p:cNvPr>
          <p:cNvGrpSpPr/>
          <p:nvPr/>
        </p:nvGrpSpPr>
        <p:grpSpPr>
          <a:xfrm>
            <a:off x="6395616" y="5740885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24CA9CF5-A5D0-A490-3A42-63066EF215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B2D1022-956B-1300-CE5D-F8EB0380352A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2963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93FB-295F-5FE3-BB0C-ED5FF661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Composer (part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698C6-BAEF-F723-9B77-96DF48DFE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composed functions could itself be an HOF...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D52C42-F490-7457-DD47-986411E5DA81}"/>
              </a:ext>
            </a:extLst>
          </p:cNvPr>
          <p:cNvSpPr txBox="1"/>
          <p:nvPr/>
        </p:nvSpPr>
        <p:spPr>
          <a:xfrm>
            <a:off x="1000542" y="2361325"/>
            <a:ext cx="827346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happy(text):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"☻" + text + "☻"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make_texter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(emoji):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texter(text):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emoji + text + emoji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texter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composer(f, g):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composed(x):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f(g(x))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composed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composer(happy,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make_texter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("☃︎"))('snow day!')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F33464C-66CA-7344-673D-D2F21FCF52F2}"/>
              </a:ext>
            </a:extLst>
          </p:cNvPr>
          <p:cNvGrpSpPr/>
          <p:nvPr/>
        </p:nvGrpSpPr>
        <p:grpSpPr>
          <a:xfrm>
            <a:off x="6395616" y="4655363"/>
            <a:ext cx="2912433" cy="680936"/>
            <a:chOff x="797434" y="5567464"/>
            <a:chExt cx="2912433" cy="680936"/>
          </a:xfrm>
        </p:grpSpPr>
        <p:pic>
          <p:nvPicPr>
            <p:cNvPr id="9" name="Picture 8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5C64AC67-E306-AE0D-574D-815525DF5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FC6E63C-EAAC-3BD1-07DD-2CA362505D35}"/>
                </a:ext>
              </a:extLst>
            </p:cNvPr>
            <p:cNvSpPr txBox="1"/>
            <p:nvPr/>
          </p:nvSpPr>
          <p:spPr>
            <a:xfrm>
              <a:off x="1418855" y="5682245"/>
              <a:ext cx="2291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1497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635D6-7251-5E18-8EC1-FAD43C09C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BAF21-C7AE-6CA7-A1AA-182BA292A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2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56499-D025-3C04-A013-0DA82D8D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DBE33-495F-7E3F-6E2E-02C45DE490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26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5871-626E-252E-A2A3-C1CCE6B7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FA821-C4A2-5939-3A00-EE6717D52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lambda expression </a:t>
            </a:r>
            <a:r>
              <a:rPr lang="en-US" dirty="0"/>
              <a:t>is a simple function definition that evaluates to a function.</a:t>
            </a:r>
          </a:p>
          <a:p>
            <a:r>
              <a:rPr lang="en-US" dirty="0"/>
              <a:t>The syntax:</a:t>
            </a:r>
          </a:p>
          <a:p>
            <a:endParaRPr lang="en-US" dirty="0"/>
          </a:p>
          <a:p>
            <a:r>
              <a:rPr lang="en-US" dirty="0"/>
              <a:t>A function that takes in </a:t>
            </a:r>
            <a:r>
              <a:rPr lang="en-US" i="1" dirty="0"/>
              <a:t>parameters</a:t>
            </a:r>
            <a:r>
              <a:rPr lang="en-US" dirty="0"/>
              <a:t> and returns the result of </a:t>
            </a:r>
            <a:r>
              <a:rPr lang="en-US" i="1" dirty="0"/>
              <a:t>expression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 lambda version of the square function:</a:t>
            </a:r>
          </a:p>
          <a:p>
            <a:endParaRPr lang="en-US" dirty="0"/>
          </a:p>
          <a:p>
            <a:r>
              <a:rPr lang="en-US" dirty="0"/>
              <a:t>A function that takes in parameter </a:t>
            </a:r>
            <a:r>
              <a:rPr lang="en-US" i="1" dirty="0"/>
              <a:t>x</a:t>
            </a:r>
            <a:r>
              <a:rPr lang="en-US" dirty="0"/>
              <a:t> and returns the result of </a:t>
            </a:r>
            <a:r>
              <a:rPr lang="en-US" i="1" dirty="0"/>
              <a:t>x * x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05687B-95B4-C1BE-013B-22BC72B4FD71}"/>
              </a:ext>
            </a:extLst>
          </p:cNvPr>
          <p:cNvSpPr txBox="1"/>
          <p:nvPr/>
        </p:nvSpPr>
        <p:spPr>
          <a:xfrm>
            <a:off x="979410" y="3063931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lambda &lt;parameters&gt;: &lt;expression&gt;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CF48F8-68E5-5BC3-A2B2-A10B678B6C57}"/>
              </a:ext>
            </a:extLst>
          </p:cNvPr>
          <p:cNvSpPr txBox="1"/>
          <p:nvPr/>
        </p:nvSpPr>
        <p:spPr>
          <a:xfrm>
            <a:off x="979410" y="5135668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 = lambda x: x *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1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1769</TotalTime>
  <Words>828</Words>
  <Application>Microsoft Office PowerPoint</Application>
  <PresentationFormat>Widescreen</PresentationFormat>
  <Paragraphs>138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Courier New</vt:lpstr>
      <vt:lpstr>Trebuchet MS</vt:lpstr>
      <vt:lpstr>Wingdings 3</vt:lpstr>
      <vt:lpstr>Facet</vt:lpstr>
      <vt:lpstr>PowerPoint Presentation</vt:lpstr>
      <vt:lpstr>Function Composition, Lambdas, &amp; Decorators</vt:lpstr>
      <vt:lpstr>Function composition</vt:lpstr>
      <vt:lpstr>Function composition</vt:lpstr>
      <vt:lpstr>Example: Composer</vt:lpstr>
      <vt:lpstr>Example: Composer (part 2)</vt:lpstr>
      <vt:lpstr>PowerPoint Presentation</vt:lpstr>
      <vt:lpstr>Lambda expressions</vt:lpstr>
      <vt:lpstr>Lambda Syntax</vt:lpstr>
      <vt:lpstr>square = lambda x: x * x</vt:lpstr>
      <vt:lpstr>Def statements vs. Lambda expressions</vt:lpstr>
      <vt:lpstr>Lambda as argument</vt:lpstr>
      <vt:lpstr>PowerPoint Presentation</vt:lpstr>
      <vt:lpstr>Conditional Expressions</vt:lpstr>
      <vt:lpstr>Conditional expressions</vt:lpstr>
      <vt:lpstr>Lambdas with conditionals</vt:lpstr>
      <vt:lpstr>PowerPoint Presentation</vt:lpstr>
      <vt:lpstr>Decorators</vt:lpstr>
      <vt:lpstr>A tracing function</vt:lpstr>
      <vt:lpstr>A tracing decorator</vt:lpstr>
      <vt:lpstr>General decorator syntax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Stephens</dc:creator>
  <cp:lastModifiedBy>Tom Stephens</cp:lastModifiedBy>
  <cp:revision>7</cp:revision>
  <dcterms:created xsi:type="dcterms:W3CDTF">2023-06-29T15:36:25Z</dcterms:created>
  <dcterms:modified xsi:type="dcterms:W3CDTF">2024-02-12T20:56:13Z</dcterms:modified>
</cp:coreProperties>
</file>