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11" r:id="rId2"/>
  </p:sldMasterIdLst>
  <p:notesMasterIdLst>
    <p:notesMasterId r:id="rId53"/>
  </p:notesMasterIdLst>
  <p:sldIdLst>
    <p:sldId id="354" r:id="rId3"/>
    <p:sldId id="785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925" r:id="rId16"/>
    <p:sldId id="926" r:id="rId17"/>
    <p:sldId id="927" r:id="rId18"/>
    <p:sldId id="928" r:id="rId19"/>
    <p:sldId id="929" r:id="rId20"/>
    <p:sldId id="930" r:id="rId21"/>
    <p:sldId id="931" r:id="rId22"/>
    <p:sldId id="932" r:id="rId23"/>
    <p:sldId id="933" r:id="rId24"/>
    <p:sldId id="934" r:id="rId25"/>
    <p:sldId id="935" r:id="rId26"/>
    <p:sldId id="936" r:id="rId27"/>
    <p:sldId id="937" r:id="rId28"/>
    <p:sldId id="938" r:id="rId29"/>
    <p:sldId id="939" r:id="rId30"/>
    <p:sldId id="940" r:id="rId31"/>
    <p:sldId id="941" r:id="rId32"/>
    <p:sldId id="942" r:id="rId33"/>
    <p:sldId id="943" r:id="rId34"/>
    <p:sldId id="944" r:id="rId35"/>
    <p:sldId id="945" r:id="rId36"/>
    <p:sldId id="946" r:id="rId37"/>
    <p:sldId id="786" r:id="rId38"/>
    <p:sldId id="787" r:id="rId39"/>
    <p:sldId id="788" r:id="rId40"/>
    <p:sldId id="789" r:id="rId41"/>
    <p:sldId id="790" r:id="rId42"/>
    <p:sldId id="791" r:id="rId43"/>
    <p:sldId id="792" r:id="rId44"/>
    <p:sldId id="357" r:id="rId45"/>
    <p:sldId id="358" r:id="rId46"/>
    <p:sldId id="793" r:id="rId47"/>
    <p:sldId id="359" r:id="rId48"/>
    <p:sldId id="360" r:id="rId49"/>
    <p:sldId id="794" r:id="rId50"/>
    <p:sldId id="795" r:id="rId51"/>
    <p:sldId id="361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96" d="100"/>
          <a:sy n="96" d="100"/>
        </p:scale>
        <p:origin x="46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800" b="1" baseline="0" dirty="0"/>
              <a:t>Programming</a:t>
            </a:r>
          </a:p>
        </c:rich>
      </c:tx>
      <c:layout>
        <c:manualLayout>
          <c:xMode val="edge"/>
          <c:yMode val="edge"/>
          <c:x val="0.3268562765861163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hPercent val="50"/>
      <c:rotY val="5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425287356321838E-2"/>
          <c:y val="0.16802785068533099"/>
          <c:w val="0.90344827586206899"/>
          <c:h val="0.6868111694371537"/>
        </c:manualLayout>
      </c:layout>
      <c:pie3D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chemeClr val="accent1"/>
              </a:solidFill>
              <a:ln w="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E27-409C-A277-55E42CA6B89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E27-409C-A277-55E42CA6B895}"/>
              </c:ext>
            </c:extLst>
          </c:dPt>
          <c:cat>
            <c:strRef>
              <c:f>Sheet1!$A$1:$A$2</c:f>
              <c:strCache>
                <c:ptCount val="2"/>
                <c:pt idx="0">
                  <c:v>Writing new code</c:v>
                </c:pt>
                <c:pt idx="1">
                  <c:v>Debugging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27-409C-A277-55E42CA6B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3954176848583583"/>
          <c:y val="0.86224642752989211"/>
          <c:w val="0.72091646302832835"/>
          <c:h val="8.7753572470107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2BA05-2227-48BF-B622-AD7FC8DB5DC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A6A8F-32DA-43A9-AE3A-49753717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1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sure where this slide should go exactly.  Leaving it here right before debugging for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C628F-D91A-465E-9D46-6AE0B5B82E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38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0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1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2681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42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1252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52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48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61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99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05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5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92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46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39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77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57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70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1/22/2025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43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50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9683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20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444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54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0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12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02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6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0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3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1/22/2025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5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5CDB4-C464-44F4-AB40-ECD3797BAA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5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930401"/>
            <a:ext cx="8596668" cy="411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101E-AF47-432D-AFD7-8E25F071F89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composingprograms.html#code=def%20exclamify%28text%29%3A%0A%20%20%20%20start_exclaim%20%3D%20%22%C2%A1%22%0A%20%20%20%20end_exclaim%20%3D%20%22!%22%0A%20%20%20%20return%20start_exclaim%20%2B%20text%20%2B%20end_exclaim%0A%0Aexclamify%28%22the%20snails%20are%20eating%20my%20lupines%22%29&amp;cumulative=false&amp;curInstr=0&amp;heapPrimitives=nevernest&amp;mode=display&amp;origin=opt-frontend.js&amp;py=3&amp;rawInputLstJSON=%5B%5D&amp;textReferences=fals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composingprograms.html#code=start_exclaim%20%3D%20%22%C2%A1%22%0Aend_exclaim%20%3D%20%22%E2%9D%A3%EF%B8%8F%22%0A%0Adef%20exclamify%28text%29%3A%0A%20%20%20%20return%20start_exclaim%20%2B%20text%20%2B%20end_exclaim%0A%0Aexclamify%28%22the%20voles%20are%20digging%20such%20holes%22%29&amp;cumulative=false&amp;curInstr=0&amp;heapPrimitives=nevernest&amp;mode=display&amp;origin=opt-frontend.js&amp;py=3&amp;rawInputLstJSON=%5B%5D&amp;textReferences=fals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composingprograms.html#code=def%20exclamify%28text%29%3A%0A%20%20%20%20end_exclaim%20%3D%20%22%E2%81%89%EF%B8%8F%EF%B8%8F%EF%B8%8F%22%0A%20%20%20%20return%20start_exclaim%20%2B%20text%20%2B%20end_exclaim%0A%0Aexclamify%28%22the%20voles%20are%20digging%20such%20holes%22%29&amp;cumulative=false&amp;curInstr=0&amp;heapPrimitives=nevernest&amp;mode=display&amp;origin=opt-frontend.js&amp;py=3&amp;rawInputLstJSON=%5B%5D&amp;textReferences=fals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ythontutor.com/composingprograms.html#code=x%20%3D%201%0Ay%20%3D%20x%0Ax%20%3D%202%20%2B%20x%0Az%20%3D%20x%20%2B%20y&amp;cumulative=false&amp;curInstr=0&amp;heapPrimitives=nevernest&amp;mode=display&amp;origin=opt-frontend.js&amp;py=3&amp;rawInputLstJSON=%5B%5D&amp;textReferences=false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pythontutor.com/composingprograms.html#code=x%20%3D%201%0Ay%20%3D%20x%0Ax%20%3D%202%20%2B%20x%0Az%20%3D%20x%20%2B%20y&amp;cumulative=true&amp;curInstr=0&amp;heapPrimitives=nevernest&amp;mode=display&amp;origin=opt-frontend.js&amp;py=3&amp;rawInputLstJSON=%5B%5D&amp;textReferences=false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pythontutor.com/composingprograms.html#code=def%20add%28num1,%20num2%29%3A%0A%20%20%20%20sum%20%3D%20num1%20%2B%20num2%0A%20%20%20%20return%20sum%0A%20%20%20%20%0Aresult%20%3D%20add%282,%204%29&amp;cumulative=true&amp;curInstr=0&amp;heapPrimitives=nevernest&amp;mode=display&amp;origin=opt-frontend.js&amp;py=3&amp;rawInputLstJSON=%5B%5D&amp;textReferences=fal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pythontutor.com/composingprograms.html#code=def%20add%28num1,%20num2%29%3A%0A%20%20%20%20sum%20%3D%20num1%20%2B%20num2%0A%20%20%20%20return%20sum%0A%20%20%20%20%0Aresult%20%3D%20add%282,%204%29&amp;cumulative=true&amp;curInstr=0&amp;heapPrimitives=nevernest&amp;mode=display&amp;origin=opt-frontend.js&amp;py=3&amp;rawInputLstJSON=%5B%5D&amp;textReferences=fal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cartoon characters&#10;&#10;Description automatically generated">
            <a:extLst>
              <a:ext uri="{FF2B5EF4-FFF2-40B4-BE49-F238E27FC236}">
                <a16:creationId xmlns:a16="http://schemas.microsoft.com/office/drawing/2014/main" id="{26D855D3-66BD-B125-3477-6ADA17B77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33337"/>
            <a:ext cx="55245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16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FC9-918C-D954-155A-310E7547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lookup example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C676-EDF6-7A33-C207-2D6195A6F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852153"/>
            <a:ext cx="8596668" cy="2655651"/>
          </a:xfrm>
        </p:spPr>
        <p:txBody>
          <a:bodyPr>
            <a:normAutofit/>
          </a:bodyPr>
          <a:lstStyle/>
          <a:p>
            <a:r>
              <a:rPr lang="en-US" dirty="0"/>
              <a:t>On line 4, which frame is </a:t>
            </a:r>
            <a:r>
              <a:rPr lang="en-US" dirty="0" err="1"/>
              <a:t>start_exclaim</a:t>
            </a:r>
            <a:r>
              <a:rPr lang="en-US" dirty="0"/>
              <a:t> found in?</a:t>
            </a:r>
          </a:p>
          <a:p>
            <a:pPr lvl="1"/>
            <a:r>
              <a:rPr lang="en-US" dirty="0"/>
              <a:t>The local frame for </a:t>
            </a:r>
            <a:r>
              <a:rPr lang="en-US" dirty="0" err="1"/>
              <a:t>exclamify</a:t>
            </a:r>
            <a:endParaRPr lang="en-US" dirty="0"/>
          </a:p>
          <a:p>
            <a:r>
              <a:rPr lang="en-US" dirty="0"/>
              <a:t>On line 4, Which frame is text found in?</a:t>
            </a:r>
          </a:p>
          <a:p>
            <a:pPr lvl="1"/>
            <a:r>
              <a:rPr lang="en-US" dirty="0"/>
              <a:t>The local frame for </a:t>
            </a:r>
            <a:r>
              <a:rPr lang="en-US" dirty="0" err="1"/>
              <a:t>exclamify</a:t>
            </a:r>
            <a:endParaRPr lang="en-US" dirty="0"/>
          </a:p>
          <a:p>
            <a:r>
              <a:rPr lang="en-US" dirty="0"/>
              <a:t>On line 6, which frame is </a:t>
            </a:r>
            <a:r>
              <a:rPr lang="en-US" dirty="0" err="1"/>
              <a:t>exclamify</a:t>
            </a:r>
            <a:r>
              <a:rPr lang="en-US" dirty="0"/>
              <a:t> found in?</a:t>
            </a:r>
          </a:p>
          <a:p>
            <a:pPr lvl="1"/>
            <a:r>
              <a:rPr lang="en-US" dirty="0"/>
              <a:t>The global frame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495EE-DEFA-D4D5-B60A-EA861C8AAD7F}"/>
              </a:ext>
            </a:extLst>
          </p:cNvPr>
          <p:cNvSpPr txBox="1"/>
          <p:nvPr/>
        </p:nvSpPr>
        <p:spPr>
          <a:xfrm>
            <a:off x="677334" y="1930400"/>
            <a:ext cx="6951268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exclamify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(text):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start_exclaim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"¡"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end_exclaim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"!"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start_exclaim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+ text +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end_exclaim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exclamify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("the snails are eating my lupines")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EAC0D6-2FA3-4551-DF94-5C5509945F14}"/>
              </a:ext>
            </a:extLst>
          </p:cNvPr>
          <p:cNvGrpSpPr/>
          <p:nvPr/>
        </p:nvGrpSpPr>
        <p:grpSpPr>
          <a:xfrm>
            <a:off x="7055352" y="5826868"/>
            <a:ext cx="2878386" cy="680936"/>
            <a:chOff x="797434" y="5567464"/>
            <a:chExt cx="2878386" cy="680936"/>
          </a:xfrm>
          <a:solidFill>
            <a:schemeClr val="bg1"/>
          </a:solidFill>
        </p:grpSpPr>
        <p:pic>
          <p:nvPicPr>
            <p:cNvPr id="6" name="Picture 5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C3DEB770-BEC2-45B5-BB9F-69FEBAD3C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9C8C87-E72C-AB9B-1EE1-3A7F337C7B6E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3"/>
                </a:rPr>
                <a:t>View in PythonTutor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58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FC9-918C-D954-155A-310E7547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lookup example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C676-EDF6-7A33-C207-2D6195A6F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961725"/>
            <a:ext cx="8596668" cy="2655651"/>
          </a:xfrm>
        </p:spPr>
        <p:txBody>
          <a:bodyPr>
            <a:normAutofit/>
          </a:bodyPr>
          <a:lstStyle/>
          <a:p>
            <a:r>
              <a:rPr lang="en-US" dirty="0"/>
              <a:t>On line 5, which frame is </a:t>
            </a:r>
            <a:r>
              <a:rPr lang="en-US" dirty="0" err="1"/>
              <a:t>start_exclaim</a:t>
            </a:r>
            <a:r>
              <a:rPr lang="en-US" dirty="0"/>
              <a:t> found in?</a:t>
            </a:r>
          </a:p>
          <a:p>
            <a:pPr lvl="1"/>
            <a:r>
              <a:rPr lang="en-US" dirty="0"/>
              <a:t>The global frame</a:t>
            </a:r>
          </a:p>
          <a:p>
            <a:r>
              <a:rPr lang="en-US" dirty="0"/>
              <a:t>On line 5, Which frame is text found in?</a:t>
            </a:r>
          </a:p>
          <a:p>
            <a:pPr lvl="1"/>
            <a:r>
              <a:rPr lang="en-US" dirty="0"/>
              <a:t>The local frame for </a:t>
            </a:r>
            <a:r>
              <a:rPr lang="en-US" dirty="0" err="1"/>
              <a:t>exclamify</a:t>
            </a:r>
            <a:endParaRPr lang="en-US" dirty="0"/>
          </a:p>
          <a:p>
            <a:r>
              <a:rPr lang="en-US" dirty="0"/>
              <a:t>On line 6, which frame is </a:t>
            </a:r>
            <a:r>
              <a:rPr lang="en-US" dirty="0" err="1"/>
              <a:t>exclamify</a:t>
            </a:r>
            <a:r>
              <a:rPr lang="en-US" dirty="0"/>
              <a:t> found in?</a:t>
            </a:r>
          </a:p>
          <a:p>
            <a:pPr lvl="1"/>
            <a:r>
              <a:rPr lang="en-US" dirty="0"/>
              <a:t>The global frame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495EE-DEFA-D4D5-B60A-EA861C8AAD7F}"/>
              </a:ext>
            </a:extLst>
          </p:cNvPr>
          <p:cNvSpPr txBox="1"/>
          <p:nvPr/>
        </p:nvSpPr>
        <p:spPr>
          <a:xfrm>
            <a:off x="677334" y="1930400"/>
            <a:ext cx="6951268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start_exclaim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"¡"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end_exclaim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"❣️"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exclamify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(text):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start_exclaim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+ text +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end_exclaim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exclamify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("the voles are digging such holes")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EAC0D6-2FA3-4551-DF94-5C5509945F14}"/>
              </a:ext>
            </a:extLst>
          </p:cNvPr>
          <p:cNvGrpSpPr/>
          <p:nvPr/>
        </p:nvGrpSpPr>
        <p:grpSpPr>
          <a:xfrm>
            <a:off x="7055352" y="5826868"/>
            <a:ext cx="2912433" cy="680936"/>
            <a:chOff x="797434" y="5567464"/>
            <a:chExt cx="2912433" cy="680936"/>
          </a:xfrm>
          <a:solidFill>
            <a:schemeClr val="bg1"/>
          </a:solidFill>
        </p:grpSpPr>
        <p:pic>
          <p:nvPicPr>
            <p:cNvPr id="6" name="Picture 5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C3DEB770-BEC2-45B5-BB9F-69FEBAD3C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9C8C87-E72C-AB9B-1EE1-3A7F337C7B6E}"/>
                </a:ext>
              </a:extLst>
            </p:cNvPr>
            <p:cNvSpPr txBox="1"/>
            <p:nvPr/>
          </p:nvSpPr>
          <p:spPr>
            <a:xfrm>
              <a:off x="1418855" y="5682245"/>
              <a:ext cx="229101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3"/>
                </a:rPr>
                <a:t>View in PythonTutor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29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FC9-918C-D954-155A-310E7547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lookup </a:t>
            </a:r>
            <a:r>
              <a:rPr lang="en-US"/>
              <a:t>example #3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C676-EDF6-7A33-C207-2D6195A6F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592749"/>
            <a:ext cx="8596668" cy="2655651"/>
          </a:xfrm>
        </p:spPr>
        <p:txBody>
          <a:bodyPr>
            <a:normAutofit/>
          </a:bodyPr>
          <a:lstStyle/>
          <a:p>
            <a:r>
              <a:rPr lang="en-US" dirty="0"/>
              <a:t>Which name will cause a </a:t>
            </a:r>
            <a:r>
              <a:rPr lang="en-US" b="1" dirty="0" err="1"/>
              <a:t>NameError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The </a:t>
            </a:r>
            <a:r>
              <a:rPr lang="en-US" b="1" dirty="0" err="1"/>
              <a:t>start_exclaim</a:t>
            </a:r>
            <a:r>
              <a:rPr lang="en-US" dirty="0"/>
              <a:t> name, since it was never assigned.</a:t>
            </a:r>
          </a:p>
          <a:p>
            <a:r>
              <a:rPr lang="en-US" dirty="0"/>
              <a:t>When will that error happen?</a:t>
            </a:r>
          </a:p>
          <a:p>
            <a:pPr lvl="1"/>
            <a:r>
              <a:rPr lang="en-US" dirty="0"/>
              <a:t>It will happen when </a:t>
            </a:r>
            <a:r>
              <a:rPr lang="en-US" b="1" dirty="0" err="1"/>
              <a:t>exclamify</a:t>
            </a:r>
            <a:r>
              <a:rPr lang="en-US" dirty="0"/>
              <a:t> is called and Python tries to execute the return statement.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495EE-DEFA-D4D5-B60A-EA861C8AAD7F}"/>
              </a:ext>
            </a:extLst>
          </p:cNvPr>
          <p:cNvSpPr txBox="1"/>
          <p:nvPr/>
        </p:nvSpPr>
        <p:spPr>
          <a:xfrm>
            <a:off x="677334" y="1930400"/>
            <a:ext cx="6951268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exclamify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(text):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end_exclaim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"⁉️️️"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start_exclaim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+ text +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end_exclaim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exclamify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("the voles are digging such holes")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EAC0D6-2FA3-4551-DF94-5C5509945F14}"/>
              </a:ext>
            </a:extLst>
          </p:cNvPr>
          <p:cNvGrpSpPr/>
          <p:nvPr/>
        </p:nvGrpSpPr>
        <p:grpSpPr>
          <a:xfrm>
            <a:off x="7055352" y="5826868"/>
            <a:ext cx="2912433" cy="680936"/>
            <a:chOff x="797434" y="5567464"/>
            <a:chExt cx="2912433" cy="680936"/>
          </a:xfrm>
          <a:solidFill>
            <a:schemeClr val="bg1"/>
          </a:solidFill>
        </p:grpSpPr>
        <p:pic>
          <p:nvPicPr>
            <p:cNvPr id="6" name="Picture 5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C3DEB770-BEC2-45B5-BB9F-69FEBAD3C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9C8C87-E72C-AB9B-1EE1-3A7F337C7B6E}"/>
                </a:ext>
              </a:extLst>
            </p:cNvPr>
            <p:cNvSpPr txBox="1"/>
            <p:nvPr/>
          </p:nvSpPr>
          <p:spPr>
            <a:xfrm>
              <a:off x="1418855" y="5682245"/>
              <a:ext cx="229101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3"/>
                </a:rPr>
                <a:t>View in PythonTutor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597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6F035-86C0-D8C5-1163-94E0DF0E4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7AD26-9DE8-7E3D-467B-454074762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6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C2885-197D-94DC-0560-FB1A888A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AC44B-B005-1BD4-31DC-4B4889BDE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err is human, to really foul things up requires a computer.</a:t>
            </a:r>
          </a:p>
        </p:txBody>
      </p:sp>
    </p:spTree>
    <p:extLst>
      <p:ext uri="{BB962C8B-B14F-4D97-AF65-F5344CB8AC3E}">
        <p14:creationId xmlns:p14="http://schemas.microsoft.com/office/powerpoint/2010/main" val="365190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44A99-B332-CA0F-4771-E06C3B89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1356F-8556-B543-98A3-8D80DE00A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Errors are common to all programming languages</a:t>
            </a:r>
          </a:p>
          <a:p>
            <a:r>
              <a:rPr lang="en-US" dirty="0"/>
              <a:t>They fall into three main types</a:t>
            </a:r>
          </a:p>
          <a:p>
            <a:pPr lvl="1"/>
            <a:r>
              <a:rPr lang="en-US" dirty="0"/>
              <a:t>Logic errors</a:t>
            </a:r>
          </a:p>
          <a:p>
            <a:pPr lvl="1"/>
            <a:r>
              <a:rPr lang="en-US" dirty="0"/>
              <a:t>Syntax errors</a:t>
            </a:r>
          </a:p>
          <a:p>
            <a:pPr lvl="1"/>
            <a:r>
              <a:rPr lang="en-US" dirty="0"/>
              <a:t>Runtime errors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25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51AA6-D0FF-D967-B315-FBF26DCB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40975-E62E-4F42-0629-76160C7FB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program has a logic error if it does not behave as expected. Typically discovered via failing tests or bug reports from users.</a:t>
            </a:r>
          </a:p>
          <a:p>
            <a:r>
              <a:rPr lang="en-US" dirty="0"/>
              <a:t>Spot the logic error: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avoid the wrath of angry users, write tests.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AB231-3C29-94E3-BB73-043924944198}"/>
              </a:ext>
            </a:extLst>
          </p:cNvPr>
          <p:cNvSpPr txBox="1"/>
          <p:nvPr/>
        </p:nvSpPr>
        <p:spPr>
          <a:xfrm>
            <a:off x="1004907" y="3062552"/>
            <a:ext cx="8269095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Sum up the numbers from 1 to 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 =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x =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while x &lt; 10: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sum += 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x += 1</a:t>
            </a:r>
          </a:p>
        </p:txBody>
      </p:sp>
    </p:spTree>
    <p:extLst>
      <p:ext uri="{BB962C8B-B14F-4D97-AF65-F5344CB8AC3E}">
        <p14:creationId xmlns:p14="http://schemas.microsoft.com/office/powerpoint/2010/main" val="3256740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F4C3F-AE1D-7B82-70D8-1AF5B65F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8CF18-3004-51E9-13B6-2223A8F22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08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4F6D84-CE24-0232-0E99-DF2DAE00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Errors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68BE49-EA7D-C7B3-8376-6C6314276D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20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3D71A-510F-911D-0880-E075F695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BA537-A03F-93A8-CF60-CE73CAE72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821381"/>
          </a:xfrm>
        </p:spPr>
        <p:txBody>
          <a:bodyPr/>
          <a:lstStyle/>
          <a:p>
            <a:r>
              <a:rPr lang="en-US" dirty="0"/>
              <a:t>Each programming language has syntactic rules. If the rules aren't followed, the program cannot be parsed and will not be executed at all.</a:t>
            </a:r>
          </a:p>
          <a:p>
            <a:r>
              <a:rPr lang="en-US" dirty="0"/>
              <a:t>Spot the syntax errors: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r>
              <a:rPr lang="en-US" dirty="0"/>
              <a:t>To fix a syntax error, read the message carefully and go through your code with a critical eye. 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81AC06-DD25-57DB-16EC-1E9E547CDBC9}"/>
              </a:ext>
            </a:extLst>
          </p:cNvPr>
          <p:cNvSpPr txBox="1"/>
          <p:nvPr/>
        </p:nvSpPr>
        <p:spPr>
          <a:xfrm>
            <a:off x="1004907" y="3429000"/>
            <a:ext cx="826909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 x &gt; 5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x +=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F0E60-13D9-3620-D29B-4E7322E70581}"/>
              </a:ext>
            </a:extLst>
          </p:cNvPr>
          <p:cNvSpPr txBox="1"/>
          <p:nvPr/>
        </p:nvSpPr>
        <p:spPr>
          <a:xfrm>
            <a:off x="1004907" y="4209473"/>
            <a:ext cx="8269095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 =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x =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while x &lt; 10: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sum + = x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x + =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894B70-4168-2DF8-55FF-5AC2DF7BC861}"/>
              </a:ext>
            </a:extLst>
          </p:cNvPr>
          <p:cNvSpPr txBox="1"/>
          <p:nvPr/>
        </p:nvSpPr>
        <p:spPr>
          <a:xfrm>
            <a:off x="2431926" y="3428999"/>
            <a:ext cx="262036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Missing colon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6CFFE-7574-F721-7848-7EA7F4686486}"/>
              </a:ext>
            </a:extLst>
          </p:cNvPr>
          <p:cNvSpPr txBox="1"/>
          <p:nvPr/>
        </p:nvSpPr>
        <p:spPr>
          <a:xfrm>
            <a:off x="3240107" y="5031261"/>
            <a:ext cx="489712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No space needed between + and =</a:t>
            </a:r>
          </a:p>
        </p:txBody>
      </p:sp>
    </p:spTree>
    <p:extLst>
      <p:ext uri="{BB962C8B-B14F-4D97-AF65-F5344CB8AC3E}">
        <p14:creationId xmlns:p14="http://schemas.microsoft.com/office/powerpoint/2010/main" val="278807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928" y="2404534"/>
            <a:ext cx="8707075" cy="1646302"/>
          </a:xfrm>
        </p:spPr>
        <p:txBody>
          <a:bodyPr/>
          <a:lstStyle/>
          <a:p>
            <a:r>
              <a:rPr lang="en-US" dirty="0"/>
              <a:t>Environments &amp; Debugging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D59BC-C82B-9350-7716-F96F9C699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35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E68E3-1098-2F96-BBAA-6C8FB04C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SyntaxError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4E99B-C882-D59D-BAA7-F09113ACF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What it technically means:</a:t>
            </a:r>
          </a:p>
          <a:p>
            <a:pPr lvl="1"/>
            <a:r>
              <a:rPr lang="en-US" dirty="0"/>
              <a:t>The file you ran isn’t valid Python syntax</a:t>
            </a:r>
          </a:p>
          <a:p>
            <a:r>
              <a:rPr lang="en-US" i="1" dirty="0"/>
              <a:t>What it practically means:</a:t>
            </a:r>
          </a:p>
          <a:p>
            <a:pPr lvl="1"/>
            <a:r>
              <a:rPr lang="en-US" dirty="0"/>
              <a:t>You made a typo</a:t>
            </a:r>
          </a:p>
          <a:p>
            <a:r>
              <a:rPr lang="en-US" i="1" dirty="0"/>
              <a:t>What you should look for:</a:t>
            </a:r>
          </a:p>
          <a:p>
            <a:pPr lvl="1"/>
            <a:r>
              <a:rPr lang="en-US" dirty="0"/>
              <a:t>Extra or missing parenthesis</a:t>
            </a:r>
          </a:p>
          <a:p>
            <a:pPr lvl="1"/>
            <a:r>
              <a:rPr lang="en-US" dirty="0"/>
              <a:t>Missing colon at the end of an if, while, def statements, etc.</a:t>
            </a:r>
          </a:p>
          <a:p>
            <a:pPr lvl="1"/>
            <a:r>
              <a:rPr lang="en-US" dirty="0"/>
              <a:t>You started writing a statement but forgot to put any clauses inside </a:t>
            </a:r>
          </a:p>
          <a:p>
            <a:r>
              <a:rPr lang="en-US" i="1" dirty="0"/>
              <a:t>Examples: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EEA0E7-0364-2D0D-DB16-FB0B37C2D049}"/>
              </a:ext>
            </a:extLst>
          </p:cNvPr>
          <p:cNvSpPr txBox="1"/>
          <p:nvPr/>
        </p:nvSpPr>
        <p:spPr>
          <a:xfrm>
            <a:off x="1004907" y="5585905"/>
            <a:ext cx="826909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print("just testing here"))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75F11E-971D-3121-1C9F-226EFEEA4D14}"/>
              </a:ext>
            </a:extLst>
          </p:cNvPr>
          <p:cNvSpPr txBox="1"/>
          <p:nvPr/>
        </p:nvSpPr>
        <p:spPr>
          <a:xfrm>
            <a:off x="1004907" y="6041363"/>
            <a:ext cx="826909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title = 'Hello, ' + name ', how are you?'</a:t>
            </a:r>
          </a:p>
        </p:txBody>
      </p:sp>
    </p:spTree>
    <p:extLst>
      <p:ext uri="{BB962C8B-B14F-4D97-AF65-F5344CB8AC3E}">
        <p14:creationId xmlns:p14="http://schemas.microsoft.com/office/powerpoint/2010/main" val="2584821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CB9F-369D-2A1B-D69E-15FA5C318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IndentationError</a:t>
            </a:r>
            <a:r>
              <a:rPr lang="en-US" dirty="0"/>
              <a:t>/</a:t>
            </a:r>
            <a:r>
              <a:rPr lang="en-US" i="1" dirty="0" err="1"/>
              <a:t>TabError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3A7CB-EEB5-D343-7222-22CAC9747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What it technically means:</a:t>
            </a:r>
          </a:p>
          <a:p>
            <a:pPr lvl="1"/>
            <a:r>
              <a:rPr lang="en-US" dirty="0"/>
              <a:t>The file you ran isn't valid Python syntax, due to indentation inconsistency.</a:t>
            </a:r>
          </a:p>
          <a:p>
            <a:r>
              <a:rPr lang="en-US" i="1" dirty="0"/>
              <a:t>What it sometimes means:</a:t>
            </a:r>
          </a:p>
          <a:p>
            <a:pPr lvl="1"/>
            <a:r>
              <a:rPr lang="en-US" dirty="0"/>
              <a:t>You used the wrong text editor (or one with different settings)</a:t>
            </a:r>
          </a:p>
          <a:p>
            <a:r>
              <a:rPr lang="en-US" i="1" dirty="0"/>
              <a:t>What you should look for:</a:t>
            </a:r>
          </a:p>
          <a:p>
            <a:pPr lvl="1"/>
            <a:r>
              <a:rPr lang="en-US" dirty="0"/>
              <a:t>A typo or misaligned block of statements</a:t>
            </a:r>
          </a:p>
          <a:p>
            <a:pPr lvl="1"/>
            <a:r>
              <a:rPr lang="en-US" dirty="0"/>
              <a:t>A mix of tabs and spaces</a:t>
            </a:r>
          </a:p>
          <a:p>
            <a:pPr lvl="2"/>
            <a:r>
              <a:rPr lang="en-US" dirty="0"/>
              <a:t>Open your file in an editor that shows them</a:t>
            </a:r>
          </a:p>
          <a:p>
            <a:pPr lvl="2"/>
            <a:r>
              <a:rPr lang="en-US" dirty="0"/>
              <a:t>cat -A filename.py will show them </a:t>
            </a:r>
          </a:p>
          <a:p>
            <a:r>
              <a:rPr lang="en-US" i="1" dirty="0"/>
              <a:t>Example: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2C2D9F-6C43-B168-79F1-365155ECFC1C}"/>
              </a:ext>
            </a:extLst>
          </p:cNvPr>
          <p:cNvSpPr txBox="1"/>
          <p:nvPr/>
        </p:nvSpPr>
        <p:spPr>
          <a:xfrm>
            <a:off x="1004907" y="5879068"/>
            <a:ext cx="8269095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sum(a, b):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total = a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return total</a:t>
            </a:r>
          </a:p>
        </p:txBody>
      </p:sp>
    </p:spTree>
    <p:extLst>
      <p:ext uri="{BB962C8B-B14F-4D97-AF65-F5344CB8AC3E}">
        <p14:creationId xmlns:p14="http://schemas.microsoft.com/office/powerpoint/2010/main" val="1907536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2FEBC-A5B6-42B6-621A-121F714F4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69D0E-70EC-8F26-CD98-802CD207C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36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1E16C2-CD92-F9B0-B77D-4024A28F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Errors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BC299-DFD3-7351-C296-99BF80655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68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7800-54F0-9CD1-8044-971167CCB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08303-D6CB-0DB7-71C5-828FFA57E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599708"/>
          </a:xfrm>
        </p:spPr>
        <p:txBody>
          <a:bodyPr>
            <a:normAutofit/>
          </a:bodyPr>
          <a:lstStyle/>
          <a:p>
            <a:r>
              <a:rPr lang="en-US" dirty="0"/>
              <a:t>A runtime error happens while a program is running, often halting the execution of the program. Each programming language defines its own runtime errors.</a:t>
            </a:r>
          </a:p>
          <a:p>
            <a:r>
              <a:rPr lang="en-US" dirty="0"/>
              <a:t>Spot the runtime error: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prevent runtime errors, code defensively and write tests for all edge cases.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4BFE20-DED6-E0F8-1326-8A36A329E292}"/>
              </a:ext>
            </a:extLst>
          </p:cNvPr>
          <p:cNvSpPr txBox="1"/>
          <p:nvPr/>
        </p:nvSpPr>
        <p:spPr>
          <a:xfrm>
            <a:off x="1004907" y="3373584"/>
            <a:ext cx="8269095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div_numbers(dividend, divisor):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dividend/divisor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quot1 = div_numbers(10, 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quot2 = div_numbers(10, 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quot3 = div_numbers(10, 0)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quot4 = div_numbers(10, -1)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AD4E97-D82B-E16B-7259-CBE0055AD037}"/>
              </a:ext>
            </a:extLst>
          </p:cNvPr>
          <p:cNvSpPr txBox="1"/>
          <p:nvPr/>
        </p:nvSpPr>
        <p:spPr>
          <a:xfrm>
            <a:off x="4819525" y="4742935"/>
            <a:ext cx="392731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Cannot divide by 0!</a:t>
            </a:r>
          </a:p>
        </p:txBody>
      </p:sp>
    </p:spTree>
    <p:extLst>
      <p:ext uri="{BB962C8B-B14F-4D97-AF65-F5344CB8AC3E}">
        <p14:creationId xmlns:p14="http://schemas.microsoft.com/office/powerpoint/2010/main" val="113422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B829D-9D22-0D7C-52DB-79D31AE53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TypeError</a:t>
            </a:r>
            <a:r>
              <a:rPr lang="en-US" i="1" dirty="0"/>
              <a:t>:'X' object is not callable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530AB-5789-7A02-2277-9F70C984F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What it technically means:</a:t>
            </a:r>
          </a:p>
          <a:p>
            <a:pPr lvl="1"/>
            <a:r>
              <a:rPr lang="en-US" dirty="0"/>
              <a:t>Objects of type X cannot be treated as functions</a:t>
            </a:r>
          </a:p>
          <a:p>
            <a:r>
              <a:rPr lang="en-US" i="1" dirty="0"/>
              <a:t>What it practically means:</a:t>
            </a:r>
          </a:p>
          <a:p>
            <a:pPr lvl="1"/>
            <a:r>
              <a:rPr lang="en-US" dirty="0"/>
              <a:t>You accidentally called a non-function as if it were a function</a:t>
            </a:r>
          </a:p>
          <a:p>
            <a:r>
              <a:rPr lang="en-US" i="1" dirty="0"/>
              <a:t>What you should look for:</a:t>
            </a:r>
          </a:p>
          <a:p>
            <a:pPr lvl="1"/>
            <a:r>
              <a:rPr lang="en-US" dirty="0"/>
              <a:t>Parentheses after variables that aren't functions </a:t>
            </a:r>
          </a:p>
          <a:p>
            <a:r>
              <a:rPr lang="en-US" i="1" dirty="0"/>
              <a:t>Example: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51322B-A816-9FB7-0199-78D9980E4B1A}"/>
              </a:ext>
            </a:extLst>
          </p:cNvPr>
          <p:cNvSpPr txBox="1"/>
          <p:nvPr/>
        </p:nvSpPr>
        <p:spPr>
          <a:xfrm>
            <a:off x="1004907" y="4771072"/>
            <a:ext cx="826909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 = 2 + 2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sum(3, 5)</a:t>
            </a:r>
          </a:p>
        </p:txBody>
      </p:sp>
    </p:spTree>
    <p:extLst>
      <p:ext uri="{BB962C8B-B14F-4D97-AF65-F5344CB8AC3E}">
        <p14:creationId xmlns:p14="http://schemas.microsoft.com/office/powerpoint/2010/main" val="3037437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CC35-08A1-FEB7-C030-1B76D9D9E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...</a:t>
            </a:r>
            <a:r>
              <a:rPr lang="en-US" i="1" dirty="0" err="1"/>
              <a:t>NoneType</a:t>
            </a:r>
            <a:r>
              <a:rPr lang="en-US" i="1" dirty="0"/>
              <a:t>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40850-9554-820C-E069-185842E2F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What it technically means:</a:t>
            </a:r>
          </a:p>
          <a:p>
            <a:pPr lvl="1"/>
            <a:r>
              <a:rPr lang="en-US" dirty="0"/>
              <a:t>You used None in some operation it wasn't meant for</a:t>
            </a:r>
          </a:p>
          <a:p>
            <a:r>
              <a:rPr lang="en-US" i="1" dirty="0"/>
              <a:t>What it practically means:</a:t>
            </a:r>
          </a:p>
          <a:p>
            <a:pPr lvl="1"/>
            <a:r>
              <a:rPr lang="en-US" dirty="0"/>
              <a:t>You forgot a return statement in a function</a:t>
            </a:r>
          </a:p>
          <a:p>
            <a:r>
              <a:rPr lang="en-US" i="1" dirty="0"/>
              <a:t>What you should look for:</a:t>
            </a:r>
          </a:p>
          <a:p>
            <a:pPr lvl="1"/>
            <a:r>
              <a:rPr lang="en-US" dirty="0"/>
              <a:t>Functions missing return statements</a:t>
            </a:r>
          </a:p>
          <a:p>
            <a:pPr lvl="1"/>
            <a:r>
              <a:rPr lang="en-US" dirty="0"/>
              <a:t>Printing instead of returning a value </a:t>
            </a:r>
          </a:p>
          <a:p>
            <a:r>
              <a:rPr lang="en-US" i="1" dirty="0"/>
              <a:t>Example: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BB655F-3BA4-2303-10E8-24A321003CF5}"/>
              </a:ext>
            </a:extLst>
          </p:cNvPr>
          <p:cNvSpPr txBox="1"/>
          <p:nvPr/>
        </p:nvSpPr>
        <p:spPr>
          <a:xfrm>
            <a:off x="1004907" y="5214418"/>
            <a:ext cx="8269095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sum(a, b):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print(a + b)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total = sum( sum(30, 45), sum(10, 15) )</a:t>
            </a:r>
          </a:p>
        </p:txBody>
      </p:sp>
    </p:spTree>
    <p:extLst>
      <p:ext uri="{BB962C8B-B14F-4D97-AF65-F5344CB8AC3E}">
        <p14:creationId xmlns:p14="http://schemas.microsoft.com/office/powerpoint/2010/main" val="3663651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C82D-1931-F6FC-35CC-309779F2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NameError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CE717-8F40-C1B8-93F0-581B018DF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What it technically means:</a:t>
            </a:r>
          </a:p>
          <a:p>
            <a:pPr lvl="1"/>
            <a:r>
              <a:rPr lang="en-US" dirty="0"/>
              <a:t>Python looked up a name but couldn't find it</a:t>
            </a:r>
          </a:p>
          <a:p>
            <a:r>
              <a:rPr lang="en-US" i="1" dirty="0"/>
              <a:t>What it practically means:</a:t>
            </a:r>
          </a:p>
          <a:p>
            <a:pPr lvl="1"/>
            <a:r>
              <a:rPr lang="en-US" dirty="0"/>
              <a:t>You made a typo</a:t>
            </a:r>
          </a:p>
          <a:p>
            <a:pPr lvl="1"/>
            <a:r>
              <a:rPr lang="en-US" dirty="0"/>
              <a:t>You are trying to access variables from the wrong frame </a:t>
            </a:r>
          </a:p>
          <a:p>
            <a:r>
              <a:rPr lang="en-US" i="1" dirty="0"/>
              <a:t>What you should look for:</a:t>
            </a:r>
          </a:p>
          <a:p>
            <a:pPr lvl="1"/>
            <a:r>
              <a:rPr lang="en-US" dirty="0"/>
              <a:t>A typo in the name</a:t>
            </a:r>
          </a:p>
          <a:p>
            <a:pPr lvl="1"/>
            <a:r>
              <a:rPr lang="en-US" dirty="0"/>
              <a:t>The variable being defined in a different frame than expected </a:t>
            </a:r>
          </a:p>
          <a:p>
            <a:r>
              <a:rPr lang="en-US" i="1" dirty="0"/>
              <a:t>Example: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850CC0-CAE5-12A7-DC56-32BF85E2C74E}"/>
              </a:ext>
            </a:extLst>
          </p:cNvPr>
          <p:cNvSpPr txBox="1"/>
          <p:nvPr/>
        </p:nvSpPr>
        <p:spPr>
          <a:xfrm>
            <a:off x="986432" y="5574635"/>
            <a:ext cx="8269095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fav_nut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'pistachio'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best_chip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'chocolate'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trail_mix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Fav_Nut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+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best__chip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86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B6F2-B0F7-7806-1AFC-7194786A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UnboundLocalError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060AC-6D70-3EA0-11E9-97F12D9EF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What it technically means:</a:t>
            </a:r>
          </a:p>
          <a:p>
            <a:pPr lvl="1"/>
            <a:r>
              <a:rPr lang="en-US" dirty="0"/>
              <a:t>A variable that's local to a frame was used before it was assigned</a:t>
            </a:r>
          </a:p>
          <a:p>
            <a:r>
              <a:rPr lang="en-US" i="1" dirty="0"/>
              <a:t>What it practically means:</a:t>
            </a:r>
          </a:p>
          <a:p>
            <a:pPr lvl="1"/>
            <a:r>
              <a:rPr lang="en-US" dirty="0"/>
              <a:t>You are trying to both use a variable from a parent frame, and have the same variable be a local variable in the current frame</a:t>
            </a:r>
          </a:p>
          <a:p>
            <a:r>
              <a:rPr lang="en-US" i="1" dirty="0"/>
              <a:t>What you should look for:</a:t>
            </a:r>
          </a:p>
          <a:p>
            <a:pPr lvl="1"/>
            <a:r>
              <a:rPr lang="en-US" dirty="0"/>
              <a:t>Assignments statements after the variable name</a:t>
            </a:r>
          </a:p>
          <a:p>
            <a:r>
              <a:rPr lang="en-US" i="1" dirty="0"/>
              <a:t>Example: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571A01-0D30-7DAF-01AF-16BA1162012C}"/>
              </a:ext>
            </a:extLst>
          </p:cNvPr>
          <p:cNvSpPr txBox="1"/>
          <p:nvPr/>
        </p:nvSpPr>
        <p:spPr>
          <a:xfrm>
            <a:off x="1004907" y="5057399"/>
            <a:ext cx="8269095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 =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sum_nums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(x, y):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sum += x + 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sum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sum_nums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(4, 5)</a:t>
            </a:r>
          </a:p>
        </p:txBody>
      </p:sp>
    </p:spTree>
    <p:extLst>
      <p:ext uri="{BB962C8B-B14F-4D97-AF65-F5344CB8AC3E}">
        <p14:creationId xmlns:p14="http://schemas.microsoft.com/office/powerpoint/2010/main" val="583142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8BC16-9752-310F-BC2F-B9AE47AC1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D184B-DB6B-3C67-E173-5774165F6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3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B254A1-83C6-032C-CB8A-8D045639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Environments and Frames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D6916-2DF9-206D-5150-EC487AB52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90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74FCEC-3440-E873-6F66-04A3A4433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Tracebacks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5442E-B682-4DE3-7FF8-74678DDA4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1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42394-2097-9989-2C4F-9D840879F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What's a traceback?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4692F-B3A2-4CAB-2EF3-994C16C3B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there's a runtime error in your code, you'll see a </a:t>
            </a:r>
            <a:r>
              <a:rPr lang="en-US" b="1" dirty="0"/>
              <a:t>traceback</a:t>
            </a:r>
            <a:r>
              <a:rPr lang="en-US" dirty="0"/>
              <a:t> in the console.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EC971-016C-608A-60CF-FD5B74DF4530}"/>
              </a:ext>
            </a:extLst>
          </p:cNvPr>
          <p:cNvSpPr txBox="1"/>
          <p:nvPr/>
        </p:nvSpPr>
        <p:spPr>
          <a:xfrm>
            <a:off x="1004907" y="2653147"/>
            <a:ext cx="8269095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div_numbers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(dividend, divisor):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dividend/divisor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quot1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div_numbers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(10, 2)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quot2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div_numbers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(10, 1)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quot3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div_numbers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(10, 0)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quot4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div_numbers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(10, -1)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F7DA8D-3463-04C0-2604-CDFE4CC60990}"/>
              </a:ext>
            </a:extLst>
          </p:cNvPr>
          <p:cNvSpPr txBox="1"/>
          <p:nvPr/>
        </p:nvSpPr>
        <p:spPr>
          <a:xfrm>
            <a:off x="1004906" y="4826675"/>
            <a:ext cx="8269095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Traceback (most recent call last):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File "main.py", line 14, in &lt;module&gt;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quot3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div_numbers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(10, 0)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File "main.py", line 10, 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div_numbers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dividend/divisor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ZeroDivisionError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 division by zero</a:t>
            </a:r>
          </a:p>
        </p:txBody>
      </p:sp>
    </p:spTree>
    <p:extLst>
      <p:ext uri="{BB962C8B-B14F-4D97-AF65-F5344CB8AC3E}">
        <p14:creationId xmlns:p14="http://schemas.microsoft.com/office/powerpoint/2010/main" val="249206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03776-DDC0-906B-8381-036280CC8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Traceback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BFC7A-BECA-9088-9D39-02666F2CF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error message itself</a:t>
            </a:r>
          </a:p>
          <a:p>
            <a:r>
              <a:rPr lang="en-US" dirty="0">
                <a:solidFill>
                  <a:schemeClr val="accent4"/>
                </a:solidFill>
              </a:rPr>
              <a:t>Lines #s on the way to the error</a:t>
            </a:r>
          </a:p>
          <a:p>
            <a:r>
              <a:rPr lang="en-US" dirty="0">
                <a:solidFill>
                  <a:schemeClr val="accent2"/>
                </a:solidFill>
              </a:rPr>
              <a:t>What’s on those lines </a:t>
            </a:r>
          </a:p>
          <a:p>
            <a:endParaRPr lang="en-US" dirty="0"/>
          </a:p>
          <a:p>
            <a:r>
              <a:rPr lang="en-US" dirty="0"/>
              <a:t>The most recent line of code is always last (right before the error message).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F4CCD-ACB7-EEF8-D79C-E64478940747}"/>
              </a:ext>
            </a:extLst>
          </p:cNvPr>
          <p:cNvSpPr txBox="1"/>
          <p:nvPr/>
        </p:nvSpPr>
        <p:spPr>
          <a:xfrm>
            <a:off x="1004907" y="4494074"/>
            <a:ext cx="8269095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Traceback (most recent call last):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File "main.py",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946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 14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in &lt;module&gt;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quot3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div_numbers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(10, 0)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File "main.py",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946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 10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div_numbers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dividend/divisor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ZeroDivisionError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 division by zero</a:t>
            </a:r>
          </a:p>
        </p:txBody>
      </p:sp>
    </p:spTree>
    <p:extLst>
      <p:ext uri="{BB962C8B-B14F-4D97-AF65-F5344CB8AC3E}">
        <p14:creationId xmlns:p14="http://schemas.microsoft.com/office/powerpoint/2010/main" val="3038021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C62AF-31B9-7A7F-79B8-6674C6137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 Traceback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9B046-E217-314F-470C-9478F4E3F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the error message (remember what common error messages mean!)</a:t>
            </a:r>
          </a:p>
          <a:p>
            <a:r>
              <a:rPr lang="en-US" dirty="0"/>
              <a:t>Look at </a:t>
            </a:r>
            <a:r>
              <a:rPr lang="en-US" dirty="0">
                <a:solidFill>
                  <a:schemeClr val="accent2"/>
                </a:solidFill>
              </a:rPr>
              <a:t>each line</a:t>
            </a:r>
            <a:r>
              <a:rPr lang="en-US" dirty="0"/>
              <a:t>, bottom to top, and see if you can find the error.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18ED7D-7001-F025-3BFC-E23F2370A29B}"/>
              </a:ext>
            </a:extLst>
          </p:cNvPr>
          <p:cNvSpPr txBox="1"/>
          <p:nvPr/>
        </p:nvSpPr>
        <p:spPr>
          <a:xfrm>
            <a:off x="1004907" y="3265638"/>
            <a:ext cx="8269095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Traceback (most recent call last):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File "main.py",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946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 14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in &lt;module&gt;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quot3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div_numbers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(10, 0)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File "main.py",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946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 10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div_numbers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dividend/divisor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ZeroDivisionError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 division by zero</a:t>
            </a:r>
          </a:p>
        </p:txBody>
      </p:sp>
    </p:spTree>
    <p:extLst>
      <p:ext uri="{BB962C8B-B14F-4D97-AF65-F5344CB8AC3E}">
        <p14:creationId xmlns:p14="http://schemas.microsoft.com/office/powerpoint/2010/main" val="2498420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7953F-9EF1-F2B8-270A-3237B7313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 this code!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2C638C-41D3-0708-F528-1A229AC739AB}"/>
              </a:ext>
            </a:extLst>
          </p:cNvPr>
          <p:cNvSpPr txBox="1"/>
          <p:nvPr/>
        </p:nvSpPr>
        <p:spPr>
          <a:xfrm>
            <a:off x="677334" y="1930400"/>
            <a:ext cx="8269095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f(x):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g(x - 1)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g(y):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abs(h(y) - h(1 /&amp; 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h(z):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z * 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print(f(12))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21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171EC-6AC7-3AEA-56B3-A0C56FF2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F7003-700F-B7A8-84C6-82E7B697E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92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054D9F-2D6F-25C6-7CE8-FD6B7F22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888627-6B26-CCA4-DD50-7C918510B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26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321D2-C5C7-4D0F-7095-FC4EEDE66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BF2FD-93D6-9C08-2648-A1FF844F5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do any amount of coding, you will have errors (bugs) in your code.</a:t>
            </a:r>
          </a:p>
          <a:p>
            <a:r>
              <a:rPr lang="en-US" dirty="0"/>
              <a:t>If you update code, the changes may introduce errors or expose errors that may have been hidden</a:t>
            </a:r>
          </a:p>
          <a:p>
            <a:r>
              <a:rPr lang="en-US" dirty="0"/>
              <a:t>Adding new features changes the way the code behaves and interacts which may produce problems</a:t>
            </a:r>
          </a:p>
          <a:p>
            <a:r>
              <a:rPr lang="en-US" dirty="0"/>
              <a:t>and the list goes on …</a:t>
            </a:r>
          </a:p>
          <a:p>
            <a:r>
              <a:rPr lang="en-US" b="1" dirty="0"/>
              <a:t>Debugging</a:t>
            </a:r>
            <a:r>
              <a:rPr lang="en-US" dirty="0"/>
              <a:t>, finding and removing errors, is a critical skill that every programmer needs to develop.</a:t>
            </a:r>
          </a:p>
          <a:p>
            <a:r>
              <a:rPr lang="en-US" dirty="0"/>
              <a:t>The good?? news is, we usually get lots of practice.  How can we do it efficiently.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0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2EAA2A2-5E9A-A24A-09A6-661032D02552}"/>
              </a:ext>
            </a:extLst>
          </p:cNvPr>
          <p:cNvGraphicFramePr>
            <a:graphicFrameLocks/>
          </p:cNvGraphicFramePr>
          <p:nvPr/>
        </p:nvGraphicFramePr>
        <p:xfrm>
          <a:off x="495300" y="0"/>
          <a:ext cx="11049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2205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A94B6-44FD-F21E-6D82-29950385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Tools &amp;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9F717-D5D1-B81D-C7F3-037AC59DF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lots of different ways to examine code and look for errors.  We are going to talk about 4 of them:</a:t>
            </a:r>
          </a:p>
          <a:p>
            <a:r>
              <a:rPr lang="en-US" sz="2800" b="1" dirty="0"/>
              <a:t>Read/Explain the Code</a:t>
            </a:r>
          </a:p>
          <a:p>
            <a:r>
              <a:rPr lang="en-US" sz="2800" b="1" dirty="0"/>
              <a:t>Be the CPU</a:t>
            </a:r>
          </a:p>
          <a:p>
            <a:r>
              <a:rPr lang="en-US" sz="2800" b="1" dirty="0"/>
              <a:t>Print Statements</a:t>
            </a:r>
          </a:p>
          <a:p>
            <a:r>
              <a:rPr lang="en-US" sz="2800" b="1" dirty="0"/>
              <a:t>Integrated Debugger in your IDE</a:t>
            </a:r>
          </a:p>
        </p:txBody>
      </p:sp>
    </p:spTree>
    <p:extLst>
      <p:ext uri="{BB962C8B-B14F-4D97-AF65-F5344CB8AC3E}">
        <p14:creationId xmlns:p14="http://schemas.microsoft.com/office/powerpoint/2010/main" val="401498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011E1-7461-3110-1218-0B255616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E6989-4C80-72EF-0FD9-536D29F45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0962"/>
          </a:xfrm>
        </p:spPr>
        <p:txBody>
          <a:bodyPr/>
          <a:lstStyle/>
          <a:p>
            <a:r>
              <a:rPr lang="en-US" dirty="0"/>
              <a:t>An environment diagram is a visualization of how Python interprets a program. Use the free website PythonTutor to generate diagrams. </a:t>
            </a:r>
            <a:r>
              <a:rPr lang="en-US" dirty="0">
                <a:hlinkClick r:id="rId2"/>
              </a:rPr>
              <a:t>View example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458EFBB-4D84-C8B3-7075-B4B65CE2F56D}"/>
              </a:ext>
            </a:extLst>
          </p:cNvPr>
          <p:cNvGraphicFramePr>
            <a:graphicFrameLocks noGrp="1"/>
          </p:cNvGraphicFramePr>
          <p:nvPr/>
        </p:nvGraphicFramePr>
        <p:xfrm>
          <a:off x="1021404" y="3054305"/>
          <a:ext cx="8252598" cy="338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6299">
                  <a:extLst>
                    <a:ext uri="{9D8B030D-6E8A-4147-A177-3AD203B41FA5}">
                      <a16:colId xmlns:a16="http://schemas.microsoft.com/office/drawing/2014/main" val="3097122891"/>
                    </a:ext>
                  </a:extLst>
                </a:gridCol>
                <a:gridCol w="4126299">
                  <a:extLst>
                    <a:ext uri="{9D8B030D-6E8A-4147-A177-3AD203B41FA5}">
                      <a16:colId xmlns:a16="http://schemas.microsoft.com/office/drawing/2014/main" val="3570232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Code (left)</a:t>
                      </a:r>
                    </a:p>
                  </a:txBody>
                  <a:tcPr marR="5486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Frames (right)</a:t>
                      </a:r>
                    </a:p>
                  </a:txBody>
                  <a:tcPr marR="5486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46314"/>
                  </a:ext>
                </a:extLst>
              </a:tr>
              <a:tr h="1205221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 marR="5486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R="5486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634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Arrows indicate the order of execution. Green = just executed, red = up next.</a:t>
                      </a:r>
                    </a:p>
                  </a:txBody>
                  <a:tcPr marR="5486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Each name is bound to a value.</a:t>
                      </a:r>
                    </a:p>
                    <a:p>
                      <a:r>
                        <a:rPr lang="en-US" dirty="0"/>
                        <a:t>Within a frame, each name cannot be repeated.</a:t>
                      </a:r>
                    </a:p>
                  </a:txBody>
                  <a:tcPr marR="5486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323029"/>
                  </a:ext>
                </a:extLst>
              </a:tr>
            </a:tbl>
          </a:graphicData>
        </a:graphic>
      </p:graphicFrame>
      <p:pic>
        <p:nvPicPr>
          <p:cNvPr id="6" name="Picture 5" descr="A picture containing font, number, screenshot, text&#10;&#10;Description automatically generated">
            <a:extLst>
              <a:ext uri="{FF2B5EF4-FFF2-40B4-BE49-F238E27FC236}">
                <a16:creationId xmlns:a16="http://schemas.microsoft.com/office/drawing/2014/main" id="{86B9E475-D314-B2C9-2903-3E355963D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4" y="3546495"/>
            <a:ext cx="2857647" cy="1905098"/>
          </a:xfrm>
          <a:prstGeom prst="rect">
            <a:avLst/>
          </a:prstGeom>
        </p:spPr>
      </p:pic>
      <p:pic>
        <p:nvPicPr>
          <p:cNvPr id="8" name="Picture 7" descr="A picture containing text, font, screenshot, number&#10;&#10;Description automatically generated">
            <a:extLst>
              <a:ext uri="{FF2B5EF4-FFF2-40B4-BE49-F238E27FC236}">
                <a16:creationId xmlns:a16="http://schemas.microsoft.com/office/drawing/2014/main" id="{1ED21D0E-035F-CAEC-F65C-4D700C380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06" y="3616348"/>
            <a:ext cx="2349621" cy="176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8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D4247-E21E-BFEC-F366-C6D6D0EB7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E2C83-408D-B574-36A9-9013356ED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734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16B41-92E8-00CF-2F8E-B4EAB8072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the Code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334913-0BF8-4A36-896D-B00F50999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036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9D72-4BF7-5AC0-CFE0-ECF2CEC5D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Reading/Explaining the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FCE7C-1BB4-7830-2A87-CD873565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698999"/>
          </a:xfrm>
        </p:spPr>
        <p:txBody>
          <a:bodyPr/>
          <a:lstStyle/>
          <a:p>
            <a:r>
              <a:rPr lang="en-US" dirty="0"/>
              <a:t>It may seem obvious, but the first step is to really look at the code in question.</a:t>
            </a:r>
          </a:p>
          <a:p>
            <a:pPr lvl="1"/>
            <a:r>
              <a:rPr lang="en-US" dirty="0"/>
              <a:t>The trick is to read what it actually says, and not what you think it should be doing – Don’t make assumptions!</a:t>
            </a:r>
          </a:p>
          <a:p>
            <a:pPr lvl="1"/>
            <a:r>
              <a:rPr lang="en-US" dirty="0"/>
              <a:t>Ask yourself "What does this line of code actually say and do?"</a:t>
            </a:r>
          </a:p>
          <a:p>
            <a:pPr lvl="1"/>
            <a:r>
              <a:rPr lang="en-US" dirty="0"/>
              <a:t>Read the documentation on functions if you're not sure.</a:t>
            </a:r>
          </a:p>
          <a:p>
            <a:r>
              <a:rPr lang="en-US" dirty="0"/>
              <a:t>Even better than just reading is explaining your code out loud</a:t>
            </a:r>
          </a:p>
          <a:p>
            <a:pPr lvl="1"/>
            <a:r>
              <a:rPr lang="en-US" dirty="0"/>
              <a:t>The act of verbalizing what your code is doing (again, not what you think it should be doing) focuses more of your brain on the problem.</a:t>
            </a:r>
          </a:p>
          <a:p>
            <a:pPr lvl="1"/>
            <a:r>
              <a:rPr lang="en-US" dirty="0"/>
              <a:t>And you don't have to explain it to another person, it can be an inanimate object – it's the vocalization process that is important</a:t>
            </a:r>
          </a:p>
          <a:p>
            <a:pPr lvl="1"/>
            <a:r>
              <a:rPr lang="en-US" dirty="0"/>
              <a:t>Explaining to an inanimate object is known as Rubber Duck Debugging</a:t>
            </a:r>
          </a:p>
        </p:txBody>
      </p:sp>
      <p:pic>
        <p:nvPicPr>
          <p:cNvPr id="5" name="Picture 4" descr="A person pointing at a computer&#10;&#10;Description automatically generated">
            <a:extLst>
              <a:ext uri="{FF2B5EF4-FFF2-40B4-BE49-F238E27FC236}">
                <a16:creationId xmlns:a16="http://schemas.microsoft.com/office/drawing/2014/main" id="{26424C58-D6FD-4AEB-EEC0-331C957BA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728" y="4654296"/>
            <a:ext cx="2938272" cy="2203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0958A3-47CC-09B0-B441-A06F0703EFC6}"/>
              </a:ext>
            </a:extLst>
          </p:cNvPr>
          <p:cNvSpPr txBox="1"/>
          <p:nvPr/>
        </p:nvSpPr>
        <p:spPr>
          <a:xfrm>
            <a:off x="10513958" y="4491565"/>
            <a:ext cx="176202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Photo credit: Alina Dumitru, April 2022</a:t>
            </a:r>
          </a:p>
        </p:txBody>
      </p:sp>
    </p:spTree>
    <p:extLst>
      <p:ext uri="{BB962C8B-B14F-4D97-AF65-F5344CB8AC3E}">
        <p14:creationId xmlns:p14="http://schemas.microsoft.com/office/powerpoint/2010/main" val="196308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A30FA-EE6C-BB43-3975-7F3205A68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DE24D-D9BC-9A07-64DD-A403F3BB8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456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126685-4FAA-7480-2752-36058354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the CPU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05DB6-76FD-8B7B-069B-FF93EDEC2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818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C039-E369-3D3A-CC9B-C2F20A09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The CPU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31B26-11F7-B4D6-94E4-F080D00C7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Sometimes, just reading and explaining the code isn't enough.  You need the actual values the computer is working with.</a:t>
            </a:r>
          </a:p>
          <a:p>
            <a:r>
              <a:rPr lang="en-US" dirty="0"/>
              <a:t>For smaller programs or parts of programs, you can do this manually</a:t>
            </a:r>
          </a:p>
          <a:p>
            <a:pPr lvl="1"/>
            <a:r>
              <a:rPr lang="en-US" dirty="0"/>
              <a:t>Get a piece of paper and pencil</a:t>
            </a:r>
          </a:p>
          <a:p>
            <a:pPr lvl="1"/>
            <a:r>
              <a:rPr lang="en-US" dirty="0"/>
              <a:t>Working through the code writing down variables and their values</a:t>
            </a:r>
          </a:p>
          <a:p>
            <a:pPr lvl="1"/>
            <a:r>
              <a:rPr lang="en-US" dirty="0"/>
              <a:t>Update them as they change</a:t>
            </a:r>
          </a:p>
          <a:p>
            <a:pPr lvl="1"/>
            <a:r>
              <a:rPr lang="en-US" dirty="0"/>
              <a:t>Evaluate the expressions by hand</a:t>
            </a:r>
          </a:p>
          <a:p>
            <a:r>
              <a:rPr lang="en-US" dirty="0"/>
              <a:t>This is really just reading your code but at a much more detailed level</a:t>
            </a:r>
          </a:p>
          <a:p>
            <a:r>
              <a:rPr lang="en-US" dirty="0"/>
              <a:t>Allows you to try different inputs quickly without having to modify any code.</a:t>
            </a:r>
          </a:p>
        </p:txBody>
      </p:sp>
    </p:spTree>
    <p:extLst>
      <p:ext uri="{BB962C8B-B14F-4D97-AF65-F5344CB8AC3E}">
        <p14:creationId xmlns:p14="http://schemas.microsoft.com/office/powerpoint/2010/main" val="30334254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28A27-80F9-EA29-AC73-A43899BE8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B30E8-F9F7-2283-2CF3-F9D796E23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779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2D4E06-9B56-99B3-4BF1-3A19563D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Print Statements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631427-CC7E-C082-98A6-9351FC4130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726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00601-D249-A9FC-7611-6FE3AF17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24626-8285-8332-A564-F6FBF7367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78309"/>
          </a:xfrm>
        </p:spPr>
        <p:txBody>
          <a:bodyPr>
            <a:normAutofit/>
          </a:bodyPr>
          <a:lstStyle/>
          <a:p>
            <a:r>
              <a:rPr lang="en-US" dirty="0"/>
              <a:t>As programs get bigger, you are working with larger portions of a program, or the computations become more complex, it's not practical to "Be the CPU"</a:t>
            </a:r>
          </a:p>
          <a:p>
            <a:r>
              <a:rPr lang="en-US" dirty="0"/>
              <a:t>Instead, we let the CPU do the computations and liberally sprinkle our code with print statements</a:t>
            </a:r>
          </a:p>
          <a:p>
            <a:pPr lvl="1"/>
            <a:r>
              <a:rPr lang="en-US" dirty="0"/>
              <a:t>Display values at certain points in the program</a:t>
            </a:r>
          </a:p>
          <a:p>
            <a:pPr lvl="1"/>
            <a:r>
              <a:rPr lang="en-US" dirty="0"/>
              <a:t>Trace the flow of the program through the code</a:t>
            </a:r>
          </a:p>
          <a:p>
            <a:r>
              <a:rPr lang="en-US" dirty="0"/>
              <a:t>Despite memes and advice to the contrary, this is a viable and valuable way to find errors in your code</a:t>
            </a:r>
          </a:p>
          <a:p>
            <a:r>
              <a:rPr lang="en-US" dirty="0"/>
              <a:t>This may require breaking up statements in your code to generate intermediate values you want printed.</a:t>
            </a:r>
          </a:p>
          <a:p>
            <a:r>
              <a:rPr lang="en-US" dirty="0"/>
              <a:t>Another downside is that you often need to go back and remove all the print statements when you are done.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1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3063-04A0-157D-B251-67F7D0B6B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Statement Debugging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D4366-4615-0B05-DC4B-887BBB63F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7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AC16F-B79E-47EA-09E3-BC7AE39C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 in Environment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952E4-BDB4-E369-8211-4A65DF3B6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1"/>
            <a:ext cx="8729313" cy="4110962"/>
          </a:xfrm>
        </p:spPr>
        <p:txBody>
          <a:bodyPr/>
          <a:lstStyle/>
          <a:p>
            <a:r>
              <a:rPr lang="en-US" dirty="0"/>
              <a:t>How Python interprets an assignment statement:</a:t>
            </a:r>
          </a:p>
          <a:p>
            <a:pPr lvl="1"/>
            <a:r>
              <a:rPr lang="en-US" dirty="0"/>
              <a:t>Evaluate the expression to the right of </a:t>
            </a:r>
            <a:r>
              <a:rPr lang="en-US" b="1" dirty="0"/>
              <a:t>=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Bind the expression's value to the name that's on the left side of the </a:t>
            </a:r>
            <a:r>
              <a:rPr lang="en-US" b="1" dirty="0"/>
              <a:t>=</a:t>
            </a:r>
            <a:r>
              <a:rPr lang="en-US" dirty="0"/>
              <a:t> sign.</a:t>
            </a:r>
          </a:p>
          <a:p>
            <a:endParaRPr lang="en-US" dirty="0"/>
          </a:p>
        </p:txBody>
      </p:sp>
      <p:pic>
        <p:nvPicPr>
          <p:cNvPr id="5" name="Picture 4" descr="A picture containing text, font, screenshot, number&#10;&#10;Description automatically generated">
            <a:extLst>
              <a:ext uri="{FF2B5EF4-FFF2-40B4-BE49-F238E27FC236}">
                <a16:creationId xmlns:a16="http://schemas.microsoft.com/office/drawing/2014/main" id="{FAFEDE73-8084-699A-B540-BC436B582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429000"/>
            <a:ext cx="6270494" cy="200058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CE387D8-D974-940E-BE89-85A290761E7C}"/>
              </a:ext>
            </a:extLst>
          </p:cNvPr>
          <p:cNvGrpSpPr/>
          <p:nvPr/>
        </p:nvGrpSpPr>
        <p:grpSpPr>
          <a:xfrm>
            <a:off x="797434" y="5567464"/>
            <a:ext cx="2878386" cy="680936"/>
            <a:chOff x="797434" y="5567464"/>
            <a:chExt cx="2878386" cy="680936"/>
          </a:xfrm>
        </p:grpSpPr>
        <p:pic>
          <p:nvPicPr>
            <p:cNvPr id="7" name="Picture 6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93D02CDD-3C80-D35D-BA93-FC3B30B8E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B4DE2B-C780-94D6-1E22-0988833D2A38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4"/>
                </a:rPr>
                <a:t>View in PythonTutor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93476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E4FFD-F5EB-EFD9-9284-C36833504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BA982-1415-B228-5663-8696B4521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07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3479E-42D2-0564-17BA-FF903D0F5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in environment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F8DBC-796A-7117-34AE-35650E39B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Python interprets a def statement:</a:t>
            </a:r>
          </a:p>
          <a:p>
            <a:pPr lvl="1"/>
            <a:r>
              <a:rPr lang="en-US" dirty="0"/>
              <a:t>It creates a function with the name and parameters</a:t>
            </a:r>
          </a:p>
          <a:p>
            <a:pPr lvl="1"/>
            <a:r>
              <a:rPr lang="en-US" dirty="0"/>
              <a:t>It sets the function body to everything indented after the first line</a:t>
            </a:r>
          </a:p>
          <a:p>
            <a:pPr lvl="1"/>
            <a:r>
              <a:rPr lang="en-US" dirty="0"/>
              <a:t>It binds the function name to that function body (similar to an assignment statement)</a:t>
            </a:r>
          </a:p>
          <a:p>
            <a:endParaRPr lang="en-US" dirty="0"/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542DB9D-CAAC-FD97-E3FE-C896E1C9D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6" y="3820081"/>
            <a:ext cx="9804904" cy="201940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699CCD5-E291-0CBF-B33C-FE9EA07DA004}"/>
              </a:ext>
            </a:extLst>
          </p:cNvPr>
          <p:cNvGrpSpPr/>
          <p:nvPr/>
        </p:nvGrpSpPr>
        <p:grpSpPr>
          <a:xfrm>
            <a:off x="797434" y="5839485"/>
            <a:ext cx="2878386" cy="680936"/>
            <a:chOff x="797434" y="5567464"/>
            <a:chExt cx="2878386" cy="680936"/>
          </a:xfrm>
        </p:grpSpPr>
        <p:pic>
          <p:nvPicPr>
            <p:cNvPr id="7" name="Picture 6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28C12FB9-5DBE-FC54-9C8A-0C1914971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F00FE7-D097-6E85-F48D-74A544D0F57F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4"/>
                </a:rPr>
                <a:t>View in PythonTutor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65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9CCFD-03FE-0EFB-3A5E-CC842DC50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calls in environment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1637D-B0AA-C881-C9F0-36B0D9260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Python interprets a function call:</a:t>
            </a:r>
          </a:p>
          <a:p>
            <a:pPr lvl="1"/>
            <a:r>
              <a:rPr lang="en-US" dirty="0"/>
              <a:t>It creates a new </a:t>
            </a:r>
            <a:r>
              <a:rPr lang="en-US" b="1" dirty="0"/>
              <a:t>frame</a:t>
            </a:r>
            <a:r>
              <a:rPr lang="en-US" dirty="0"/>
              <a:t> in the environment</a:t>
            </a:r>
          </a:p>
          <a:p>
            <a:pPr lvl="1"/>
            <a:r>
              <a:rPr lang="en-US" dirty="0"/>
              <a:t>It binds the function call's arguments to the parameters in that frame</a:t>
            </a:r>
          </a:p>
          <a:p>
            <a:pPr lvl="1"/>
            <a:r>
              <a:rPr lang="en-US" dirty="0"/>
              <a:t>It executes the body of the function in the new frame</a:t>
            </a:r>
          </a:p>
          <a:p>
            <a:endParaRPr lang="en-US" dirty="0"/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109A103-B73F-33B5-D71B-D8532BD63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66" y="3588670"/>
            <a:ext cx="7673637" cy="29089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811984E-8F8C-9B75-97AF-25211B1AD132}"/>
              </a:ext>
            </a:extLst>
          </p:cNvPr>
          <p:cNvGrpSpPr/>
          <p:nvPr/>
        </p:nvGrpSpPr>
        <p:grpSpPr>
          <a:xfrm>
            <a:off x="7483370" y="5403678"/>
            <a:ext cx="2878386" cy="680936"/>
            <a:chOff x="797434" y="5567464"/>
            <a:chExt cx="2878386" cy="680936"/>
          </a:xfrm>
          <a:solidFill>
            <a:schemeClr val="bg1"/>
          </a:solidFill>
        </p:grpSpPr>
        <p:pic>
          <p:nvPicPr>
            <p:cNvPr id="7" name="Picture 6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76996D9F-776B-6A0D-E052-AB6989B0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  <a:grpFill/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8A4789-1066-5F6A-9F67-5FB62F3E1200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4"/>
                </a:rPr>
                <a:t>View in PythonTutor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9702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FB7B9-308B-7621-BE60-D14D2179A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 and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68DB2-1548-D65A-85B1-21BB44C98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Python code is evaluated in the context of an environment, which is a sequence of frames.</a:t>
            </a:r>
          </a:p>
          <a:p>
            <a:r>
              <a:rPr lang="en-US" dirty="0"/>
              <a:t>We've seen two possible environments: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993BB60-0752-9BD3-2955-2411BBA96F29}"/>
              </a:ext>
            </a:extLst>
          </p:cNvPr>
          <p:cNvGraphicFramePr>
            <a:graphicFrameLocks noGrp="1"/>
          </p:cNvGraphicFramePr>
          <p:nvPr/>
        </p:nvGraphicFramePr>
        <p:xfrm>
          <a:off x="1038127" y="3093394"/>
          <a:ext cx="8128000" cy="3278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998122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92333315"/>
                    </a:ext>
                  </a:extLst>
                </a:gridCol>
              </a:tblGrid>
              <a:tr h="1536972">
                <a:tc>
                  <a:txBody>
                    <a:bodyPr/>
                    <a:lstStyle/>
                    <a:p>
                      <a:r>
                        <a:rPr lang="en-US" dirty="0"/>
                        <a:t>Global Frame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814107"/>
                  </a:ext>
                </a:extLst>
              </a:tr>
              <a:tr h="1741251">
                <a:tc>
                  <a:txBody>
                    <a:bodyPr/>
                    <a:lstStyle/>
                    <a:p>
                      <a:r>
                        <a:rPr lang="en-US" dirty="0"/>
                        <a:t>Function's local frame,</a:t>
                      </a:r>
                    </a:p>
                    <a:p>
                      <a:r>
                        <a:rPr lang="en-US" dirty="0"/>
                        <a:t>child of Global frame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14632512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71115201-D425-214F-6B57-904C421F1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22" y="3093393"/>
            <a:ext cx="4122536" cy="1420241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EA3D275-DEF8-74FE-A021-44115882B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02" y="4760369"/>
            <a:ext cx="4301795" cy="183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3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B7CCB-03B3-284D-E697-89AE46B50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lookup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4D7B1-B1A9-DCED-152F-847CE7715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Python looks up names in a user-defined function: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Look it up in the local frame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If name isn't in local frame, look it up in the global frame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If name isn't in either frame, throw a </a:t>
            </a:r>
            <a:r>
              <a:rPr lang="en-US" dirty="0" err="1"/>
              <a:t>NameError</a:t>
            </a:r>
            <a:endParaRPr lang="en-US" dirty="0"/>
          </a:p>
          <a:p>
            <a:r>
              <a:rPr lang="en-US" dirty="0"/>
              <a:t>*This is simplified since we haven't learned all the Python features that complicate the rules. </a:t>
            </a:r>
          </a:p>
        </p:txBody>
      </p:sp>
    </p:spTree>
    <p:extLst>
      <p:ext uri="{BB962C8B-B14F-4D97-AF65-F5344CB8AC3E}">
        <p14:creationId xmlns:p14="http://schemas.microsoft.com/office/powerpoint/2010/main" val="1522178877"/>
      </p:ext>
    </p:extLst>
  </p:cSld>
  <p:clrMapOvr>
    <a:masterClrMapping/>
  </p:clrMapOvr>
</p:sld>
</file>

<file path=ppt/theme/theme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111-Template.potx" id="{1E66F11C-A0E4-44E4-A623-DB2458591B38}" vid="{4951662D-0F24-4DA5-9818-8BA1C4EF181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CS111-Template</Template>
  <TotalTime>13</TotalTime>
  <Words>2305</Words>
  <Application>Microsoft Office PowerPoint</Application>
  <PresentationFormat>Widescreen</PresentationFormat>
  <Paragraphs>314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Aptos</vt:lpstr>
      <vt:lpstr>Arial</vt:lpstr>
      <vt:lpstr>Calibri</vt:lpstr>
      <vt:lpstr>Courier New</vt:lpstr>
      <vt:lpstr>Trebuchet MS</vt:lpstr>
      <vt:lpstr>Wingdings</vt:lpstr>
      <vt:lpstr>Wingdings 3</vt:lpstr>
      <vt:lpstr>1_Facet</vt:lpstr>
      <vt:lpstr>2_Facet</vt:lpstr>
      <vt:lpstr>PowerPoint Presentation</vt:lpstr>
      <vt:lpstr>Environments &amp; Debugging</vt:lpstr>
      <vt:lpstr>Environments and Frames</vt:lpstr>
      <vt:lpstr>Environment Diagrams</vt:lpstr>
      <vt:lpstr>Assignments in Environment diagrams</vt:lpstr>
      <vt:lpstr>Functions in environment diagrams</vt:lpstr>
      <vt:lpstr>Function calls in environment diagrams</vt:lpstr>
      <vt:lpstr>Names and environments</vt:lpstr>
      <vt:lpstr>Name lookup rules</vt:lpstr>
      <vt:lpstr>Name lookup example #1</vt:lpstr>
      <vt:lpstr>Name lookup example #2</vt:lpstr>
      <vt:lpstr>Name lookup example #3</vt:lpstr>
      <vt:lpstr>PowerPoint Presentation</vt:lpstr>
      <vt:lpstr>Errors</vt:lpstr>
      <vt:lpstr>Types of errors</vt:lpstr>
      <vt:lpstr>Logic errors</vt:lpstr>
      <vt:lpstr>PowerPoint Presentation</vt:lpstr>
      <vt:lpstr>Syntax Errors</vt:lpstr>
      <vt:lpstr>Syntax errors</vt:lpstr>
      <vt:lpstr>SyntaxError</vt:lpstr>
      <vt:lpstr>IndentationError/TabError</vt:lpstr>
      <vt:lpstr>PowerPoint Presentation</vt:lpstr>
      <vt:lpstr>Runtime Errors</vt:lpstr>
      <vt:lpstr>Runtime errors</vt:lpstr>
      <vt:lpstr>TypeError:'X' object is not callable</vt:lpstr>
      <vt:lpstr>...NoneType...</vt:lpstr>
      <vt:lpstr>NameError</vt:lpstr>
      <vt:lpstr>UnboundLocalError</vt:lpstr>
      <vt:lpstr>PowerPoint Presentation</vt:lpstr>
      <vt:lpstr>Tracebacks</vt:lpstr>
      <vt:lpstr>What's a traceback?</vt:lpstr>
      <vt:lpstr>Parts of a Traceback</vt:lpstr>
      <vt:lpstr>Reading a Traceback</vt:lpstr>
      <vt:lpstr>Fix this code!</vt:lpstr>
      <vt:lpstr>PowerPoint Presentation</vt:lpstr>
      <vt:lpstr>Debugging</vt:lpstr>
      <vt:lpstr>Debugging</vt:lpstr>
      <vt:lpstr>PowerPoint Presentation</vt:lpstr>
      <vt:lpstr>Debugging Tools &amp; Techniques</vt:lpstr>
      <vt:lpstr>PowerPoint Presentation</vt:lpstr>
      <vt:lpstr>Reading the Code</vt:lpstr>
      <vt:lpstr>Reading/Explaining the Code</vt:lpstr>
      <vt:lpstr>PowerPoint Presentation</vt:lpstr>
      <vt:lpstr>Be the CPU</vt:lpstr>
      <vt:lpstr>Be The CPU</vt:lpstr>
      <vt:lpstr>PowerPoint Presentation</vt:lpstr>
      <vt:lpstr>Using Print Statements</vt:lpstr>
      <vt:lpstr>Print Statements</vt:lpstr>
      <vt:lpstr>Print Statement Debugging Demo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Stephens</dc:creator>
  <cp:lastModifiedBy>Tom Stephens</cp:lastModifiedBy>
  <cp:revision>5</cp:revision>
  <dcterms:created xsi:type="dcterms:W3CDTF">2024-12-10T20:52:29Z</dcterms:created>
  <dcterms:modified xsi:type="dcterms:W3CDTF">2025-01-22T21:05:53Z</dcterms:modified>
</cp:coreProperties>
</file>