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29" r:id="rId2"/>
  </p:sldMasterIdLst>
  <p:notesMasterIdLst>
    <p:notesMasterId r:id="rId37"/>
  </p:notesMasterIdLst>
  <p:sldIdLst>
    <p:sldId id="298" r:id="rId3"/>
    <p:sldId id="862" r:id="rId4"/>
    <p:sldId id="870" r:id="rId5"/>
    <p:sldId id="871" r:id="rId6"/>
    <p:sldId id="872" r:id="rId7"/>
    <p:sldId id="873" r:id="rId8"/>
    <p:sldId id="874" r:id="rId9"/>
    <p:sldId id="875" r:id="rId10"/>
    <p:sldId id="876" r:id="rId11"/>
    <p:sldId id="877" r:id="rId12"/>
    <p:sldId id="878" r:id="rId13"/>
    <p:sldId id="879" r:id="rId14"/>
    <p:sldId id="880" r:id="rId15"/>
    <p:sldId id="881" r:id="rId16"/>
    <p:sldId id="882" r:id="rId17"/>
    <p:sldId id="883" r:id="rId18"/>
    <p:sldId id="884" r:id="rId19"/>
    <p:sldId id="885" r:id="rId20"/>
    <p:sldId id="886" r:id="rId21"/>
    <p:sldId id="887" r:id="rId22"/>
    <p:sldId id="888" r:id="rId23"/>
    <p:sldId id="889" r:id="rId24"/>
    <p:sldId id="890" r:id="rId25"/>
    <p:sldId id="891" r:id="rId26"/>
    <p:sldId id="892" r:id="rId27"/>
    <p:sldId id="895" r:id="rId28"/>
    <p:sldId id="896" r:id="rId29"/>
    <p:sldId id="898" r:id="rId30"/>
    <p:sldId id="899" r:id="rId31"/>
    <p:sldId id="900" r:id="rId32"/>
    <p:sldId id="901" r:id="rId33"/>
    <p:sldId id="902" r:id="rId34"/>
    <p:sldId id="903" r:id="rId35"/>
    <p:sldId id="90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96" d="100"/>
          <a:sy n="96" d="100"/>
        </p:scale>
        <p:origin x="46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2BA05-2227-48BF-B622-AD7FC8DB5DCE}"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A6A8F-32DA-43A9-AE3A-49753717956A}" type="slidenum">
              <a:rPr lang="en-US" smtClean="0"/>
              <a:t>‹#›</a:t>
            </a:fld>
            <a:endParaRPr lang="en-US"/>
          </a:p>
        </p:txBody>
      </p:sp>
    </p:spTree>
    <p:extLst>
      <p:ext uri="{BB962C8B-B14F-4D97-AF65-F5344CB8AC3E}">
        <p14:creationId xmlns:p14="http://schemas.microsoft.com/office/powerpoint/2010/main" val="3378911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Abstracting it is part of Homework 2</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93853B-3783-4F0F-91D2-3E9415AA22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12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423181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041846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6996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517610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2524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398041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218893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568698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56622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524943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304101E-AF47-432D-AFD7-8E25F071F89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93111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373891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560374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4204255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353058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315114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66997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534766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2/10/2025</a:t>
            </a:fld>
            <a:endParaRPr lang="en-US"/>
          </a:p>
        </p:txBody>
      </p:sp>
    </p:spTree>
    <p:extLst>
      <p:ext uri="{BB962C8B-B14F-4D97-AF65-F5344CB8AC3E}">
        <p14:creationId xmlns:p14="http://schemas.microsoft.com/office/powerpoint/2010/main" val="4220455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4084407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51832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785188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494555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20644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798775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8779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85158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824350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4099284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400708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52091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369806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2/10/2025</a:t>
            </a:fld>
            <a:endParaRPr lang="en-US"/>
          </a:p>
        </p:txBody>
      </p:sp>
    </p:spTree>
    <p:extLst>
      <p:ext uri="{BB962C8B-B14F-4D97-AF65-F5344CB8AC3E}">
        <p14:creationId xmlns:p14="http://schemas.microsoft.com/office/powerpoint/2010/main" val="90955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1930401"/>
            <a:ext cx="8596668" cy="4110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2/10/2025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58215030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2/10/2025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174081907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7B87010A-6DF9-E500-76C3-B018AD8EA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475" y="280837"/>
            <a:ext cx="9294519" cy="6386663"/>
          </a:xfrm>
          <a:prstGeom prst="rect">
            <a:avLst/>
          </a:prstGeom>
        </p:spPr>
      </p:pic>
    </p:spTree>
    <p:extLst>
      <p:ext uri="{BB962C8B-B14F-4D97-AF65-F5344CB8AC3E}">
        <p14:creationId xmlns:p14="http://schemas.microsoft.com/office/powerpoint/2010/main" val="2326396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2566-298D-E190-2EEE-C7FD53E6C7AC}"/>
              </a:ext>
            </a:extLst>
          </p:cNvPr>
          <p:cNvSpPr>
            <a:spLocks noGrp="1"/>
          </p:cNvSpPr>
          <p:nvPr>
            <p:ph type="title"/>
          </p:nvPr>
        </p:nvSpPr>
        <p:spPr/>
        <p:txBody>
          <a:bodyPr/>
          <a:lstStyle/>
          <a:p>
            <a:r>
              <a:rPr lang="en-US" dirty="0"/>
              <a:t>Accessing specific pixels (cont.)</a:t>
            </a:r>
          </a:p>
        </p:txBody>
      </p:sp>
      <p:sp>
        <p:nvSpPr>
          <p:cNvPr id="3" name="Content Placeholder 2">
            <a:extLst>
              <a:ext uri="{FF2B5EF4-FFF2-40B4-BE49-F238E27FC236}">
                <a16:creationId xmlns:a16="http://schemas.microsoft.com/office/drawing/2014/main" id="{39891A56-ED7A-34A6-0F5C-B22D80554130}"/>
              </a:ext>
            </a:extLst>
          </p:cNvPr>
          <p:cNvSpPr>
            <a:spLocks noGrp="1"/>
          </p:cNvSpPr>
          <p:nvPr>
            <p:ph idx="1"/>
          </p:nvPr>
        </p:nvSpPr>
        <p:spPr>
          <a:xfrm>
            <a:off x="677334" y="1930401"/>
            <a:ext cx="8596668" cy="4701308"/>
          </a:xfrm>
        </p:spPr>
        <p:txBody>
          <a:bodyPr>
            <a:normAutofit/>
          </a:bodyPr>
          <a:lstStyle/>
          <a:p>
            <a:r>
              <a:rPr lang="en-US" dirty="0"/>
              <a:t>This gives us a different way to loop over all the pixels</a:t>
            </a:r>
          </a:p>
          <a:p>
            <a:r>
              <a:rPr lang="en-US" dirty="0"/>
              <a:t>Here's a slightly different version of the darken() function</a:t>
            </a:r>
          </a:p>
          <a:p>
            <a:endParaRPr lang="en-US" dirty="0"/>
          </a:p>
          <a:p>
            <a:endParaRPr lang="en-US" dirty="0"/>
          </a:p>
          <a:p>
            <a:endParaRPr lang="en-US" dirty="0"/>
          </a:p>
          <a:p>
            <a:endParaRPr lang="en-US" sz="2800" dirty="0"/>
          </a:p>
          <a:p>
            <a:endParaRPr lang="en-US" dirty="0"/>
          </a:p>
          <a:p>
            <a:r>
              <a:rPr lang="en-US" dirty="0"/>
              <a:t>What if we wanted to only darken the top half of the image?</a:t>
            </a:r>
          </a:p>
          <a:p>
            <a:r>
              <a:rPr lang="en-US" dirty="0"/>
              <a:t>Or the right half?</a:t>
            </a:r>
          </a:p>
        </p:txBody>
      </p:sp>
      <p:sp>
        <p:nvSpPr>
          <p:cNvPr id="4" name="TextBox 3">
            <a:extLst>
              <a:ext uri="{FF2B5EF4-FFF2-40B4-BE49-F238E27FC236}">
                <a16:creationId xmlns:a16="http://schemas.microsoft.com/office/drawing/2014/main" id="{0A1FEE56-359E-2AE8-B0C6-5313DF6FBD25}"/>
              </a:ext>
            </a:extLst>
          </p:cNvPr>
          <p:cNvSpPr txBox="1"/>
          <p:nvPr/>
        </p:nvSpPr>
        <p:spPr>
          <a:xfrm>
            <a:off x="1011970" y="2745724"/>
            <a:ext cx="8197377" cy="2308324"/>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darken(image):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Pass in an image, modify 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pixel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image.get_pixel</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p:txBody>
      </p:sp>
    </p:spTree>
    <p:extLst>
      <p:ext uri="{BB962C8B-B14F-4D97-AF65-F5344CB8AC3E}">
        <p14:creationId xmlns:p14="http://schemas.microsoft.com/office/powerpoint/2010/main" val="1860146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D6FEF-5649-807F-878B-5AD2E67EC3B2}"/>
              </a:ext>
            </a:extLst>
          </p:cNvPr>
          <p:cNvSpPr>
            <a:spLocks noGrp="1"/>
          </p:cNvSpPr>
          <p:nvPr>
            <p:ph type="title"/>
          </p:nvPr>
        </p:nvSpPr>
        <p:spPr/>
        <p:txBody>
          <a:bodyPr/>
          <a:lstStyle/>
          <a:p>
            <a:r>
              <a:rPr lang="en-US" dirty="0"/>
              <a:t>Copying pixels</a:t>
            </a:r>
          </a:p>
        </p:txBody>
      </p:sp>
      <p:sp>
        <p:nvSpPr>
          <p:cNvPr id="3" name="Content Placeholder 2">
            <a:extLst>
              <a:ext uri="{FF2B5EF4-FFF2-40B4-BE49-F238E27FC236}">
                <a16:creationId xmlns:a16="http://schemas.microsoft.com/office/drawing/2014/main" id="{6026E5CD-2B19-4C25-1B0C-03CCEE0E5ACD}"/>
              </a:ext>
            </a:extLst>
          </p:cNvPr>
          <p:cNvSpPr>
            <a:spLocks noGrp="1"/>
          </p:cNvSpPr>
          <p:nvPr>
            <p:ph idx="1"/>
          </p:nvPr>
        </p:nvSpPr>
        <p:spPr/>
        <p:txBody>
          <a:bodyPr/>
          <a:lstStyle/>
          <a:p>
            <a:r>
              <a:rPr lang="en-US" dirty="0"/>
              <a:t>If we have two different pixels, how do we copy one into the other?</a:t>
            </a:r>
          </a:p>
          <a:p>
            <a:pPr lvl="1"/>
            <a:r>
              <a:rPr lang="en-US" dirty="0"/>
              <a:t>We just copy the color values</a:t>
            </a:r>
          </a:p>
          <a:p>
            <a:pPr lvl="1"/>
            <a:endParaRPr lang="en-US" dirty="0"/>
          </a:p>
          <a:p>
            <a:pPr lvl="1"/>
            <a:endParaRPr lang="en-US" dirty="0"/>
          </a:p>
          <a:p>
            <a:pPr lvl="1"/>
            <a:endParaRPr lang="en-US" dirty="0"/>
          </a:p>
          <a:p>
            <a:pPr lvl="1"/>
            <a:endParaRPr lang="en-US" dirty="0"/>
          </a:p>
          <a:p>
            <a:endParaRPr lang="en-US" dirty="0"/>
          </a:p>
        </p:txBody>
      </p:sp>
      <p:sp>
        <p:nvSpPr>
          <p:cNvPr id="4" name="TextBox 3">
            <a:extLst>
              <a:ext uri="{FF2B5EF4-FFF2-40B4-BE49-F238E27FC236}">
                <a16:creationId xmlns:a16="http://schemas.microsoft.com/office/drawing/2014/main" id="{122FB1F1-AE01-CC7A-A9A1-BD391A84BDDE}"/>
              </a:ext>
            </a:extLst>
          </p:cNvPr>
          <p:cNvSpPr txBox="1"/>
          <p:nvPr/>
        </p:nvSpPr>
        <p:spPr>
          <a:xfrm>
            <a:off x="1420541" y="2782669"/>
            <a:ext cx="8197377" cy="1477328"/>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image.get_pixel</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(1,7)</a:t>
            </a:r>
            <a:endParaRPr kumimoji="0" lang="en-US" sz="1800" b="1" i="0" u="none" strike="noStrike" kern="1200" cap="none" spc="0" normalizeH="0" baseline="0" noProof="0" dirty="0">
              <a:ln>
                <a:noFill/>
              </a:ln>
              <a:solidFill>
                <a:srgbClr val="2E83C3"/>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image.get_pixel</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b.red</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b.green</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b.blue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24156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B2721-C8F0-0477-CCD5-D32BBAE97BA5}"/>
              </a:ext>
            </a:extLst>
          </p:cNvPr>
          <p:cNvSpPr>
            <a:spLocks noGrp="1"/>
          </p:cNvSpPr>
          <p:nvPr>
            <p:ph type="title"/>
          </p:nvPr>
        </p:nvSpPr>
        <p:spPr/>
        <p:txBody>
          <a:bodyPr/>
          <a:lstStyle/>
          <a:p>
            <a:r>
              <a:rPr lang="en-US" dirty="0"/>
              <a:t>Copying images</a:t>
            </a:r>
          </a:p>
        </p:txBody>
      </p:sp>
      <p:sp>
        <p:nvSpPr>
          <p:cNvPr id="3" name="Content Placeholder 2">
            <a:extLst>
              <a:ext uri="{FF2B5EF4-FFF2-40B4-BE49-F238E27FC236}">
                <a16:creationId xmlns:a16="http://schemas.microsoft.com/office/drawing/2014/main" id="{77F2C0F5-6CEA-C0ED-1646-5459E30113DF}"/>
              </a:ext>
            </a:extLst>
          </p:cNvPr>
          <p:cNvSpPr>
            <a:spLocks noGrp="1"/>
          </p:cNvSpPr>
          <p:nvPr>
            <p:ph idx="1"/>
          </p:nvPr>
        </p:nvSpPr>
        <p:spPr/>
        <p:txBody>
          <a:bodyPr/>
          <a:lstStyle/>
          <a:p>
            <a:r>
              <a:rPr lang="en-US" dirty="0"/>
              <a:t>What if we wanted to copy an entire image into a new one?</a:t>
            </a:r>
          </a:p>
          <a:p>
            <a:r>
              <a:rPr lang="en-US" dirty="0"/>
              <a:t>The Image object has a function called blank() that takes a width and height as parameters and returns an empty (white) image of that size.</a:t>
            </a:r>
          </a:p>
          <a:p>
            <a:r>
              <a:rPr lang="en-US" dirty="0"/>
              <a:t>Then we can just copy the pixel from the old image to the new one</a:t>
            </a:r>
          </a:p>
        </p:txBody>
      </p:sp>
      <p:sp>
        <p:nvSpPr>
          <p:cNvPr id="4" name="TextBox 3">
            <a:extLst>
              <a:ext uri="{FF2B5EF4-FFF2-40B4-BE49-F238E27FC236}">
                <a16:creationId xmlns:a16="http://schemas.microsoft.com/office/drawing/2014/main" id="{FC1C332D-8829-BEA6-2DE1-9F29679AC004}"/>
              </a:ext>
            </a:extLst>
          </p:cNvPr>
          <p:cNvSpPr txBox="1"/>
          <p:nvPr/>
        </p:nvSpPr>
        <p:spPr>
          <a:xfrm>
            <a:off x="977195" y="3502888"/>
            <a:ext cx="8197377" cy="286232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copy(image):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Image.blank</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pixel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image.get_pixel</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new_image.get_pixel</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41816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0CE3E-986B-181B-B2F7-A5BDCCC657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36CA24-D275-1F4E-202C-4411E674D8A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57963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EB222A-3CD1-3A32-99C2-E857121FBA9F}"/>
              </a:ext>
            </a:extLst>
          </p:cNvPr>
          <p:cNvSpPr>
            <a:spLocks noGrp="1"/>
          </p:cNvSpPr>
          <p:nvPr>
            <p:ph type="title"/>
          </p:nvPr>
        </p:nvSpPr>
        <p:spPr/>
        <p:txBody>
          <a:bodyPr/>
          <a:lstStyle/>
          <a:p>
            <a:r>
              <a:rPr lang="en-US" dirty="0"/>
              <a:t>Manipulating Images</a:t>
            </a:r>
          </a:p>
        </p:txBody>
      </p:sp>
      <p:sp>
        <p:nvSpPr>
          <p:cNvPr id="5" name="Text Placeholder 4">
            <a:extLst>
              <a:ext uri="{FF2B5EF4-FFF2-40B4-BE49-F238E27FC236}">
                <a16:creationId xmlns:a16="http://schemas.microsoft.com/office/drawing/2014/main" id="{F81C4A4D-BBAC-BA55-34E0-47F1EE0BBC3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0812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1100-317E-FD10-C33D-F1163FA384DF}"/>
              </a:ext>
            </a:extLst>
          </p:cNvPr>
          <p:cNvSpPr>
            <a:spLocks noGrp="1"/>
          </p:cNvSpPr>
          <p:nvPr>
            <p:ph type="title"/>
          </p:nvPr>
        </p:nvSpPr>
        <p:spPr/>
        <p:txBody>
          <a:bodyPr/>
          <a:lstStyle/>
          <a:p>
            <a:r>
              <a:rPr lang="en-US" dirty="0"/>
              <a:t>Manipulating the images</a:t>
            </a:r>
          </a:p>
        </p:txBody>
      </p:sp>
      <p:sp>
        <p:nvSpPr>
          <p:cNvPr id="3" name="Content Placeholder 2">
            <a:extLst>
              <a:ext uri="{FF2B5EF4-FFF2-40B4-BE49-F238E27FC236}">
                <a16:creationId xmlns:a16="http://schemas.microsoft.com/office/drawing/2014/main" id="{C02B622C-268A-E0B0-0B17-0C2DE2B65AC8}"/>
              </a:ext>
            </a:extLst>
          </p:cNvPr>
          <p:cNvSpPr>
            <a:spLocks noGrp="1"/>
          </p:cNvSpPr>
          <p:nvPr>
            <p:ph idx="1"/>
          </p:nvPr>
        </p:nvSpPr>
        <p:spPr/>
        <p:txBody>
          <a:bodyPr/>
          <a:lstStyle/>
          <a:p>
            <a:r>
              <a:rPr lang="en-US" dirty="0"/>
              <a:t>We can write functions to manipulate the image in any way we want.</a:t>
            </a:r>
          </a:p>
          <a:p>
            <a:r>
              <a:rPr lang="en-US" dirty="0"/>
              <a:t>This one makes a copy of the image and then darkens only the pixels in the top half that have an average color value greater than 220</a:t>
            </a:r>
          </a:p>
        </p:txBody>
      </p:sp>
      <p:sp>
        <p:nvSpPr>
          <p:cNvPr id="4" name="TextBox 3">
            <a:extLst>
              <a:ext uri="{FF2B5EF4-FFF2-40B4-BE49-F238E27FC236}">
                <a16:creationId xmlns:a16="http://schemas.microsoft.com/office/drawing/2014/main" id="{B5FEA273-B94D-D42C-65BE-F5DCC04A78C5}"/>
              </a:ext>
            </a:extLst>
          </p:cNvPr>
          <p:cNvSpPr txBox="1"/>
          <p:nvPr/>
        </p:nvSpPr>
        <p:spPr>
          <a:xfrm>
            <a:off x="977195" y="3050306"/>
            <a:ext cx="10734514" cy="3293209"/>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mute_top</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Image.blank</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pixel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image.get_pixel</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new_image.get_pixel</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factor = 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 &gt; 220 and y &lt;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factor = 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pixel_new.red</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factor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pixel_new.green</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factor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pixel_new.blue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factor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3074861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49EB1-13FD-148D-220D-31F644166F9E}"/>
              </a:ext>
            </a:extLst>
          </p:cNvPr>
          <p:cNvSpPr>
            <a:spLocks noGrp="1"/>
          </p:cNvSpPr>
          <p:nvPr>
            <p:ph type="title"/>
          </p:nvPr>
        </p:nvSpPr>
        <p:spPr/>
        <p:txBody>
          <a:bodyPr/>
          <a:lstStyle/>
          <a:p>
            <a:r>
              <a:rPr lang="en-US" dirty="0"/>
              <a:t>Let's add a border</a:t>
            </a:r>
          </a:p>
        </p:txBody>
      </p:sp>
      <p:sp>
        <p:nvSpPr>
          <p:cNvPr id="3" name="Content Placeholder 2">
            <a:extLst>
              <a:ext uri="{FF2B5EF4-FFF2-40B4-BE49-F238E27FC236}">
                <a16:creationId xmlns:a16="http://schemas.microsoft.com/office/drawing/2014/main" id="{854DDB9A-09FB-96EF-725A-AB16D5232A36}"/>
              </a:ext>
            </a:extLst>
          </p:cNvPr>
          <p:cNvSpPr>
            <a:spLocks noGrp="1"/>
          </p:cNvSpPr>
          <p:nvPr>
            <p:ph idx="1"/>
          </p:nvPr>
        </p:nvSpPr>
        <p:spPr/>
        <p:txBody>
          <a:bodyPr/>
          <a:lstStyle/>
          <a:p>
            <a:r>
              <a:rPr lang="en-US" dirty="0"/>
              <a:t>Let's write a function that takes an image and adds a 50-pixel wide, black border at the bottom.</a:t>
            </a:r>
          </a:p>
        </p:txBody>
      </p:sp>
      <p:sp>
        <p:nvSpPr>
          <p:cNvPr id="4" name="TextBox 3">
            <a:extLst>
              <a:ext uri="{FF2B5EF4-FFF2-40B4-BE49-F238E27FC236}">
                <a16:creationId xmlns:a16="http://schemas.microsoft.com/office/drawing/2014/main" id="{1DE7B066-BFE2-2764-8C34-ED988F6F7A36}"/>
              </a:ext>
            </a:extLst>
          </p:cNvPr>
          <p:cNvSpPr txBox="1"/>
          <p:nvPr/>
        </p:nvSpPr>
        <p:spPr>
          <a:xfrm>
            <a:off x="995668" y="2588705"/>
            <a:ext cx="8197377" cy="1754326"/>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bottom_black_border</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This function take an Image object and returns a new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Image that is 50 pixels larger with a black stripe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the bottom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Tree>
    <p:extLst>
      <p:ext uri="{BB962C8B-B14F-4D97-AF65-F5344CB8AC3E}">
        <p14:creationId xmlns:p14="http://schemas.microsoft.com/office/powerpoint/2010/main" val="1588873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32DB-301B-02D6-43B3-D6B87F73901C}"/>
              </a:ext>
            </a:extLst>
          </p:cNvPr>
          <p:cNvSpPr>
            <a:spLocks noGrp="1"/>
          </p:cNvSpPr>
          <p:nvPr>
            <p:ph type="title"/>
          </p:nvPr>
        </p:nvSpPr>
        <p:spPr/>
        <p:txBody>
          <a:bodyPr/>
          <a:lstStyle/>
          <a:p>
            <a:r>
              <a:rPr lang="en-US" dirty="0"/>
              <a:t>Add a border (solution)</a:t>
            </a:r>
          </a:p>
        </p:txBody>
      </p:sp>
      <p:sp>
        <p:nvSpPr>
          <p:cNvPr id="4" name="TextBox 3">
            <a:extLst>
              <a:ext uri="{FF2B5EF4-FFF2-40B4-BE49-F238E27FC236}">
                <a16:creationId xmlns:a16="http://schemas.microsoft.com/office/drawing/2014/main" id="{57D4991E-D223-615E-AB4C-3E3A30CDD23F}"/>
              </a:ext>
            </a:extLst>
          </p:cNvPr>
          <p:cNvSpPr txBox="1"/>
          <p:nvPr/>
        </p:nvSpPr>
        <p:spPr>
          <a:xfrm>
            <a:off x="677334" y="1930400"/>
            <a:ext cx="10734514" cy="4431983"/>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bottom_black_border</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Image.blank</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image.height+50)  # Create the larger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Copy the original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into the top of the new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pixel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image.get_pixel</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                  #  one.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new_image.get_pixel</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pixel_new.red</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pixel_new.green</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pixel_new.blue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range(image.height,image.height+50):          # Make the pixels in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bottom black. RGB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new_image.get_pixel</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          #  black is (0,0,0).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pixel_new.red</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pixel_new.green</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pixel_new.blue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3191265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1C03-AC2F-22A8-2254-0F6B51638E2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89455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579B50-E673-D8A9-77F2-877AA7F6B5F1}"/>
              </a:ext>
            </a:extLst>
          </p:cNvPr>
          <p:cNvSpPr>
            <a:spLocks noGrp="1"/>
          </p:cNvSpPr>
          <p:nvPr>
            <p:ph type="title"/>
          </p:nvPr>
        </p:nvSpPr>
        <p:spPr/>
        <p:txBody>
          <a:bodyPr/>
          <a:lstStyle/>
          <a:p>
            <a:r>
              <a:rPr lang="en-US" dirty="0"/>
              <a:t>Green Screen</a:t>
            </a:r>
          </a:p>
        </p:txBody>
      </p:sp>
      <p:sp>
        <p:nvSpPr>
          <p:cNvPr id="4" name="Text Placeholder 3">
            <a:extLst>
              <a:ext uri="{FF2B5EF4-FFF2-40B4-BE49-F238E27FC236}">
                <a16:creationId xmlns:a16="http://schemas.microsoft.com/office/drawing/2014/main" id="{DD148D5C-E8D5-F51A-DC87-67084471558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42029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ctrTitle"/>
          </p:nvPr>
        </p:nvSpPr>
        <p:spPr/>
        <p:txBody>
          <a:bodyPr/>
          <a:lstStyle/>
          <a:p>
            <a:r>
              <a:rPr lang="en-US" dirty="0"/>
              <a:t>Images</a:t>
            </a:r>
          </a:p>
        </p:txBody>
      </p:sp>
      <p:sp>
        <p:nvSpPr>
          <p:cNvPr id="3" name="Subtitle 2">
            <a:extLst>
              <a:ext uri="{FF2B5EF4-FFF2-40B4-BE49-F238E27FC236}">
                <a16:creationId xmlns:a16="http://schemas.microsoft.com/office/drawing/2014/main" id="{9EFD59BC-C82B-9350-7716-F96F9C6993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66559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E04F4-3105-BD92-1D6D-EC616C524A72}"/>
              </a:ext>
            </a:extLst>
          </p:cNvPr>
          <p:cNvSpPr>
            <a:spLocks noGrp="1"/>
          </p:cNvSpPr>
          <p:nvPr>
            <p:ph type="title"/>
          </p:nvPr>
        </p:nvSpPr>
        <p:spPr/>
        <p:txBody>
          <a:bodyPr/>
          <a:lstStyle/>
          <a:p>
            <a:r>
              <a:rPr lang="en-US" dirty="0"/>
              <a:t>Chroma key compositing (AKA green screening)</a:t>
            </a:r>
          </a:p>
        </p:txBody>
      </p:sp>
      <p:sp>
        <p:nvSpPr>
          <p:cNvPr id="3" name="Content Placeholder 2">
            <a:extLst>
              <a:ext uri="{FF2B5EF4-FFF2-40B4-BE49-F238E27FC236}">
                <a16:creationId xmlns:a16="http://schemas.microsoft.com/office/drawing/2014/main" id="{02A54495-A3FC-9F29-874D-7FB6A0E2B16D}"/>
              </a:ext>
            </a:extLst>
          </p:cNvPr>
          <p:cNvSpPr>
            <a:spLocks noGrp="1"/>
          </p:cNvSpPr>
          <p:nvPr>
            <p:ph idx="1"/>
          </p:nvPr>
        </p:nvSpPr>
        <p:spPr/>
        <p:txBody>
          <a:bodyPr/>
          <a:lstStyle/>
          <a:p>
            <a:r>
              <a:rPr lang="en-US" dirty="0"/>
              <a:t>Let's try something a little more challenging – a simple green screen effect</a:t>
            </a:r>
          </a:p>
          <a:p>
            <a:r>
              <a:rPr lang="en-US" dirty="0"/>
              <a:t>For this we need two images</a:t>
            </a:r>
          </a:p>
          <a:p>
            <a:pPr lvl="1"/>
            <a:r>
              <a:rPr lang="en-US" dirty="0"/>
              <a:t>The background</a:t>
            </a:r>
          </a:p>
          <a:p>
            <a:pPr lvl="1"/>
            <a:r>
              <a:rPr lang="en-US" dirty="0"/>
              <a:t>The foreground image with the green screen</a:t>
            </a:r>
          </a:p>
          <a:p>
            <a:r>
              <a:rPr lang="en-US" dirty="0"/>
              <a:t>What do we need to do?</a:t>
            </a:r>
          </a:p>
          <a:p>
            <a:pPr lvl="1"/>
            <a:r>
              <a:rPr lang="en-US" dirty="0"/>
              <a:t>Create a copy of the background</a:t>
            </a:r>
          </a:p>
          <a:p>
            <a:pPr lvl="1"/>
            <a:r>
              <a:rPr lang="en-US" dirty="0"/>
              <a:t>Copy the pixels from the foreground image that aren't green into the new image</a:t>
            </a:r>
          </a:p>
          <a:p>
            <a:pPr lvl="2"/>
            <a:r>
              <a:rPr lang="en-US" dirty="0"/>
              <a:t>How do we determine that?</a:t>
            </a:r>
          </a:p>
          <a:p>
            <a:endParaRPr lang="en-US" dirty="0"/>
          </a:p>
        </p:txBody>
      </p:sp>
    </p:spTree>
    <p:extLst>
      <p:ext uri="{BB962C8B-B14F-4D97-AF65-F5344CB8AC3E}">
        <p14:creationId xmlns:p14="http://schemas.microsoft.com/office/powerpoint/2010/main" val="310312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6BA38-B538-7265-3B7E-9C2EA1944395}"/>
              </a:ext>
            </a:extLst>
          </p:cNvPr>
          <p:cNvSpPr>
            <a:spLocks noGrp="1"/>
          </p:cNvSpPr>
          <p:nvPr>
            <p:ph type="title"/>
          </p:nvPr>
        </p:nvSpPr>
        <p:spPr/>
        <p:txBody>
          <a:bodyPr/>
          <a:lstStyle/>
          <a:p>
            <a:r>
              <a:rPr lang="en-US" dirty="0"/>
              <a:t>Determining Green</a:t>
            </a:r>
          </a:p>
        </p:txBody>
      </p:sp>
      <p:sp>
        <p:nvSpPr>
          <p:cNvPr id="3" name="Content Placeholder 2">
            <a:extLst>
              <a:ext uri="{FF2B5EF4-FFF2-40B4-BE49-F238E27FC236}">
                <a16:creationId xmlns:a16="http://schemas.microsoft.com/office/drawing/2014/main" id="{4CDB69AE-F0ED-8C4D-9085-9C82008C714E}"/>
              </a:ext>
            </a:extLst>
          </p:cNvPr>
          <p:cNvSpPr>
            <a:spLocks noGrp="1"/>
          </p:cNvSpPr>
          <p:nvPr>
            <p:ph idx="1"/>
          </p:nvPr>
        </p:nvSpPr>
        <p:spPr/>
        <p:txBody>
          <a:bodyPr/>
          <a:lstStyle/>
          <a:p>
            <a:r>
              <a:rPr lang="en-US" dirty="0"/>
              <a:t>How do we tell if a pixel is green or not?</a:t>
            </a:r>
          </a:p>
          <a:p>
            <a:r>
              <a:rPr lang="en-US" dirty="0"/>
              <a:t>We could check the green pixels to see if it is above some threshold</a:t>
            </a:r>
          </a:p>
          <a:p>
            <a:endParaRPr lang="en-US" dirty="0"/>
          </a:p>
          <a:p>
            <a:endParaRPr lang="en-US" dirty="0"/>
          </a:p>
          <a:p>
            <a:endParaRPr lang="en-US" dirty="0"/>
          </a:p>
          <a:p>
            <a:r>
              <a:rPr lang="en-US" dirty="0"/>
              <a:t>Let's see what that does if we change everything detected as green to red:</a:t>
            </a:r>
          </a:p>
        </p:txBody>
      </p:sp>
      <p:sp>
        <p:nvSpPr>
          <p:cNvPr id="4" name="TextBox 3">
            <a:extLst>
              <a:ext uri="{FF2B5EF4-FFF2-40B4-BE49-F238E27FC236}">
                <a16:creationId xmlns:a16="http://schemas.microsoft.com/office/drawing/2014/main" id="{2D91AD6A-96EC-150C-B63B-046F829A12A4}"/>
              </a:ext>
            </a:extLst>
          </p:cNvPr>
          <p:cNvSpPr txBox="1"/>
          <p:nvPr/>
        </p:nvSpPr>
        <p:spPr>
          <a:xfrm>
            <a:off x="1076625" y="2743341"/>
            <a:ext cx="8197377" cy="1384995"/>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detect_green</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(pixel):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threshold = 100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 threshold: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True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False</a:t>
            </a:r>
          </a:p>
        </p:txBody>
      </p:sp>
      <p:sp>
        <p:nvSpPr>
          <p:cNvPr id="5" name="TextBox 4">
            <a:extLst>
              <a:ext uri="{FF2B5EF4-FFF2-40B4-BE49-F238E27FC236}">
                <a16:creationId xmlns:a16="http://schemas.microsoft.com/office/drawing/2014/main" id="{2A31266B-C50B-EAAA-8344-9B3EBD290E14}"/>
              </a:ext>
            </a:extLst>
          </p:cNvPr>
          <p:cNvSpPr txBox="1"/>
          <p:nvPr/>
        </p:nvSpPr>
        <p:spPr>
          <a:xfrm>
            <a:off x="1076624" y="4810239"/>
            <a:ext cx="8197377" cy="181588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change_to_red</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pixel =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image.get_pixel</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detect_green</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(pixel):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255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p:txBody>
      </p:sp>
    </p:spTree>
    <p:extLst>
      <p:ext uri="{BB962C8B-B14F-4D97-AF65-F5344CB8AC3E}">
        <p14:creationId xmlns:p14="http://schemas.microsoft.com/office/powerpoint/2010/main" val="424689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6B051-AB72-FAAF-02C1-623C31128446}"/>
              </a:ext>
            </a:extLst>
          </p:cNvPr>
          <p:cNvSpPr>
            <a:spLocks noGrp="1"/>
          </p:cNvSpPr>
          <p:nvPr>
            <p:ph type="title"/>
          </p:nvPr>
        </p:nvSpPr>
        <p:spPr/>
        <p:txBody>
          <a:bodyPr/>
          <a:lstStyle/>
          <a:p>
            <a:r>
              <a:rPr lang="en-US" dirty="0"/>
              <a:t>Determining green II</a:t>
            </a:r>
          </a:p>
        </p:txBody>
      </p:sp>
      <p:sp>
        <p:nvSpPr>
          <p:cNvPr id="3" name="Content Placeholder 2">
            <a:extLst>
              <a:ext uri="{FF2B5EF4-FFF2-40B4-BE49-F238E27FC236}">
                <a16:creationId xmlns:a16="http://schemas.microsoft.com/office/drawing/2014/main" id="{D8F74688-28C2-2B2B-53BF-D892ECE3F8A6}"/>
              </a:ext>
            </a:extLst>
          </p:cNvPr>
          <p:cNvSpPr>
            <a:spLocks noGrp="1"/>
          </p:cNvSpPr>
          <p:nvPr>
            <p:ph idx="1"/>
          </p:nvPr>
        </p:nvSpPr>
        <p:spPr>
          <a:xfrm>
            <a:off x="677334" y="1930400"/>
            <a:ext cx="8596668" cy="4558889"/>
          </a:xfrm>
        </p:spPr>
        <p:txBody>
          <a:bodyPr>
            <a:normAutofit/>
          </a:bodyPr>
          <a:lstStyle/>
          <a:p>
            <a:r>
              <a:rPr lang="en-US" dirty="0"/>
              <a:t>That didn't work</a:t>
            </a:r>
          </a:p>
          <a:p>
            <a:r>
              <a:rPr lang="en-US" dirty="0"/>
              <a:t>What about looking at the average color of the pixel</a:t>
            </a:r>
          </a:p>
          <a:p>
            <a:r>
              <a:rPr lang="en-US" dirty="0"/>
              <a:t>And then checking to see if the green value is higher than that by some factor?</a:t>
            </a:r>
          </a:p>
          <a:p>
            <a:endParaRPr lang="en-US" dirty="0"/>
          </a:p>
          <a:p>
            <a:endParaRPr lang="en-US" dirty="0"/>
          </a:p>
          <a:p>
            <a:endParaRPr lang="en-US" dirty="0"/>
          </a:p>
          <a:p>
            <a:endParaRPr lang="en-US" dirty="0"/>
          </a:p>
          <a:p>
            <a:endParaRPr lang="en-US" dirty="0"/>
          </a:p>
          <a:p>
            <a:r>
              <a:rPr lang="en-US" dirty="0"/>
              <a:t>We can play with the value of factor to get it to be a better fit</a:t>
            </a:r>
          </a:p>
        </p:txBody>
      </p:sp>
      <p:pic>
        <p:nvPicPr>
          <p:cNvPr id="5" name="Picture 4" descr="A picture containing text, diagram, screenshot, colorfulness&#10;&#10;Description automatically generated">
            <a:extLst>
              <a:ext uri="{FF2B5EF4-FFF2-40B4-BE49-F238E27FC236}">
                <a16:creationId xmlns:a16="http://schemas.microsoft.com/office/drawing/2014/main" id="{8E17C957-6BDA-CBAC-8294-DDC5F8177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7381" y="870944"/>
            <a:ext cx="5004619" cy="1828610"/>
          </a:xfrm>
          <a:prstGeom prst="rect">
            <a:avLst/>
          </a:prstGeom>
        </p:spPr>
      </p:pic>
      <p:sp>
        <p:nvSpPr>
          <p:cNvPr id="6" name="TextBox 5">
            <a:extLst>
              <a:ext uri="{FF2B5EF4-FFF2-40B4-BE49-F238E27FC236}">
                <a16:creationId xmlns:a16="http://schemas.microsoft.com/office/drawing/2014/main" id="{11B9CAAA-A43A-1225-501C-FCFF1967C6A5}"/>
              </a:ext>
            </a:extLst>
          </p:cNvPr>
          <p:cNvSpPr txBox="1"/>
          <p:nvPr/>
        </p:nvSpPr>
        <p:spPr>
          <a:xfrm>
            <a:off x="1076625" y="3493295"/>
            <a:ext cx="8197377" cy="2031325"/>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detect_green(pixel):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factor = 1.7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average = (pixel.red + pixel.green + pixel.blue) /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pixel.green &gt;= factor * average: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True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False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1378114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font, diagram&#10;&#10;Description automatically generated">
            <a:extLst>
              <a:ext uri="{FF2B5EF4-FFF2-40B4-BE49-F238E27FC236}">
                <a16:creationId xmlns:a16="http://schemas.microsoft.com/office/drawing/2014/main" id="{48EEE237-0724-9E39-E1B7-F61420722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3327" y="1654277"/>
            <a:ext cx="4275550" cy="2122228"/>
          </a:xfrm>
          <a:prstGeom prst="rect">
            <a:avLst/>
          </a:prstGeom>
        </p:spPr>
      </p:pic>
      <p:sp>
        <p:nvSpPr>
          <p:cNvPr id="2" name="Title 1">
            <a:extLst>
              <a:ext uri="{FF2B5EF4-FFF2-40B4-BE49-F238E27FC236}">
                <a16:creationId xmlns:a16="http://schemas.microsoft.com/office/drawing/2014/main" id="{CC4E31AE-89C0-07CE-C6A3-869F9D9FE5EA}"/>
              </a:ext>
            </a:extLst>
          </p:cNvPr>
          <p:cNvSpPr>
            <a:spLocks noGrp="1"/>
          </p:cNvSpPr>
          <p:nvPr>
            <p:ph type="title"/>
          </p:nvPr>
        </p:nvSpPr>
        <p:spPr/>
        <p:txBody>
          <a:bodyPr/>
          <a:lstStyle/>
          <a:p>
            <a:r>
              <a:rPr lang="en-US" dirty="0"/>
              <a:t>Determining green III</a:t>
            </a:r>
          </a:p>
        </p:txBody>
      </p:sp>
      <p:sp>
        <p:nvSpPr>
          <p:cNvPr id="3" name="Content Placeholder 2">
            <a:extLst>
              <a:ext uri="{FF2B5EF4-FFF2-40B4-BE49-F238E27FC236}">
                <a16:creationId xmlns:a16="http://schemas.microsoft.com/office/drawing/2014/main" id="{ABD78FAF-876E-7CB3-6777-F50D052A07FA}"/>
              </a:ext>
            </a:extLst>
          </p:cNvPr>
          <p:cNvSpPr>
            <a:spLocks noGrp="1"/>
          </p:cNvSpPr>
          <p:nvPr>
            <p:ph idx="1"/>
          </p:nvPr>
        </p:nvSpPr>
        <p:spPr/>
        <p:txBody>
          <a:bodyPr/>
          <a:lstStyle/>
          <a:p>
            <a:r>
              <a:rPr lang="en-US" dirty="0"/>
              <a:t>But there is still an issue</a:t>
            </a:r>
          </a:p>
          <a:p>
            <a:pPr lvl="1"/>
            <a:r>
              <a:rPr lang="en-US" dirty="0"/>
              <a:t>Look at his hair and his belt</a:t>
            </a:r>
          </a:p>
          <a:p>
            <a:pPr lvl="1"/>
            <a:r>
              <a:rPr lang="en-US" dirty="0"/>
              <a:t>These pixels are dark, almost black, but are still getting changed.</a:t>
            </a:r>
          </a:p>
          <a:p>
            <a:pPr lvl="1"/>
            <a:r>
              <a:rPr lang="en-US" dirty="0"/>
              <a:t>They have values something like this image</a:t>
            </a:r>
          </a:p>
          <a:p>
            <a:r>
              <a:rPr lang="en-US" dirty="0"/>
              <a:t>Let's combine the two techniques</a:t>
            </a:r>
          </a:p>
        </p:txBody>
      </p:sp>
      <p:sp>
        <p:nvSpPr>
          <p:cNvPr id="6" name="TextBox 5">
            <a:extLst>
              <a:ext uri="{FF2B5EF4-FFF2-40B4-BE49-F238E27FC236}">
                <a16:creationId xmlns:a16="http://schemas.microsoft.com/office/drawing/2014/main" id="{349A9BA5-8515-8959-6224-D351C6AC28E0}"/>
              </a:ext>
            </a:extLst>
          </p:cNvPr>
          <p:cNvSpPr txBox="1"/>
          <p:nvPr/>
        </p:nvSpPr>
        <p:spPr>
          <a:xfrm>
            <a:off x="1076625" y="4010038"/>
            <a:ext cx="9434059" cy="2308324"/>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detect_green(pixel):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factor = 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threshold = 100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average = (pixel.red + pixel.green + pixel.blue) /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pixel.green &gt;= factor * average and pixel.green &gt; threshold: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True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False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272525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41DCB-AAB5-C995-9478-B9768BB1A1D6}"/>
              </a:ext>
            </a:extLst>
          </p:cNvPr>
          <p:cNvSpPr>
            <a:spLocks noGrp="1"/>
          </p:cNvSpPr>
          <p:nvPr>
            <p:ph type="title"/>
          </p:nvPr>
        </p:nvSpPr>
        <p:spPr/>
        <p:txBody>
          <a:bodyPr/>
          <a:lstStyle/>
          <a:p>
            <a:r>
              <a:rPr lang="en-US" dirty="0"/>
              <a:t>Putting it all together</a:t>
            </a:r>
          </a:p>
        </p:txBody>
      </p:sp>
      <p:sp>
        <p:nvSpPr>
          <p:cNvPr id="4" name="TextBox 3">
            <a:extLst>
              <a:ext uri="{FF2B5EF4-FFF2-40B4-BE49-F238E27FC236}">
                <a16:creationId xmlns:a16="http://schemas.microsoft.com/office/drawing/2014/main" id="{6B0BEA28-8C30-770B-A009-09D2D4F427E2}"/>
              </a:ext>
            </a:extLst>
          </p:cNvPr>
          <p:cNvSpPr txBox="1"/>
          <p:nvPr/>
        </p:nvSpPr>
        <p:spPr>
          <a:xfrm>
            <a:off x="677334" y="1681018"/>
            <a:ext cx="8197377" cy="486287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green_screen(foreground,background):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final = Image.blank(background.width,background.height)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range(background.height):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range(background.width):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fp = final.get_pixel(x,y)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bp = background.get_pixel(x,y)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fp.red = bp.red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fp.green = bp.green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fp.blue = bp.blue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range(foreground.height):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range(foreground.width):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fp = foreground.get_pixel(x,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not detect_green(fp):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np = final.get_pixel(x,y)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np.red = fp.red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np.green = fp.green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np.blue =fp.blue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final</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5" name="TextBox 4">
            <a:extLst>
              <a:ext uri="{FF2B5EF4-FFF2-40B4-BE49-F238E27FC236}">
                <a16:creationId xmlns:a16="http://schemas.microsoft.com/office/drawing/2014/main" id="{AD47552A-E9E8-C13A-714A-BF42C51EABB8}"/>
              </a:ext>
            </a:extLst>
          </p:cNvPr>
          <p:cNvSpPr txBox="1"/>
          <p:nvPr/>
        </p:nvSpPr>
        <p:spPr>
          <a:xfrm>
            <a:off x="9186454" y="1681018"/>
            <a:ext cx="2742507" cy="1015663"/>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What problems might we have with this code?</a:t>
            </a:r>
          </a:p>
        </p:txBody>
      </p:sp>
    </p:spTree>
    <p:extLst>
      <p:ext uri="{BB962C8B-B14F-4D97-AF65-F5344CB8AC3E}">
        <p14:creationId xmlns:p14="http://schemas.microsoft.com/office/powerpoint/2010/main" val="25928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4F30-1DCF-D25E-5938-B85BDB2AE50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8012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47CA1C-D741-5BC5-4838-AD09E154E621}"/>
              </a:ext>
            </a:extLst>
          </p:cNvPr>
          <p:cNvSpPr>
            <a:spLocks noGrp="1"/>
          </p:cNvSpPr>
          <p:nvPr>
            <p:ph type="title"/>
          </p:nvPr>
        </p:nvSpPr>
        <p:spPr/>
        <p:txBody>
          <a:bodyPr/>
          <a:lstStyle/>
          <a:p>
            <a:r>
              <a:rPr lang="en-US" dirty="0"/>
              <a:t>Abstraction</a:t>
            </a:r>
          </a:p>
        </p:txBody>
      </p:sp>
      <p:sp>
        <p:nvSpPr>
          <p:cNvPr id="5" name="Text Placeholder 4">
            <a:extLst>
              <a:ext uri="{FF2B5EF4-FFF2-40B4-BE49-F238E27FC236}">
                <a16:creationId xmlns:a16="http://schemas.microsoft.com/office/drawing/2014/main" id="{6436E039-A5F7-F384-1A43-FA262521A10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48772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37A87-6374-248A-7F3C-DE236209E86A}"/>
              </a:ext>
            </a:extLst>
          </p:cNvPr>
          <p:cNvSpPr>
            <a:spLocks noGrp="1"/>
          </p:cNvSpPr>
          <p:nvPr>
            <p:ph type="title"/>
          </p:nvPr>
        </p:nvSpPr>
        <p:spPr/>
        <p:txBody>
          <a:bodyPr/>
          <a:lstStyle/>
          <a:p>
            <a:r>
              <a:rPr lang="en-US" dirty="0"/>
              <a:t>Abstraction</a:t>
            </a:r>
          </a:p>
        </p:txBody>
      </p:sp>
      <p:sp>
        <p:nvSpPr>
          <p:cNvPr id="3" name="Content Placeholder 2">
            <a:extLst>
              <a:ext uri="{FF2B5EF4-FFF2-40B4-BE49-F238E27FC236}">
                <a16:creationId xmlns:a16="http://schemas.microsoft.com/office/drawing/2014/main" id="{22BB42B3-DF92-8B96-928D-1B557816283E}"/>
              </a:ext>
            </a:extLst>
          </p:cNvPr>
          <p:cNvSpPr>
            <a:spLocks noGrp="1"/>
          </p:cNvSpPr>
          <p:nvPr>
            <p:ph idx="1"/>
          </p:nvPr>
        </p:nvSpPr>
        <p:spPr>
          <a:xfrm>
            <a:off x="677334" y="1930401"/>
            <a:ext cx="7951819" cy="4110962"/>
          </a:xfrm>
        </p:spPr>
        <p:txBody>
          <a:bodyPr/>
          <a:lstStyle/>
          <a:p>
            <a:r>
              <a:rPr lang="en-US" dirty="0"/>
              <a:t>In CS, we often "abstract away the details."</a:t>
            </a:r>
          </a:p>
          <a:p>
            <a:r>
              <a:rPr lang="en-US" dirty="0"/>
              <a:t>We intentionally ignore some details in order to provide a consistent interface.</a:t>
            </a:r>
          </a:p>
          <a:p>
            <a:r>
              <a:rPr lang="en-US" dirty="0"/>
              <a:t>This allows us to focus on the concepts instead of the implementation and think about problems at a higher level</a:t>
            </a:r>
          </a:p>
        </p:txBody>
      </p:sp>
      <p:pic>
        <p:nvPicPr>
          <p:cNvPr id="5" name="Picture 4" descr="A picture containing transport, gearshift, vehicle, center console&#10;&#10;Description automatically generated">
            <a:extLst>
              <a:ext uri="{FF2B5EF4-FFF2-40B4-BE49-F238E27FC236}">
                <a16:creationId xmlns:a16="http://schemas.microsoft.com/office/drawing/2014/main" id="{F2C7A93D-3633-7093-62AF-98070EA12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9153" y="1930400"/>
            <a:ext cx="3562847" cy="4572638"/>
          </a:xfrm>
          <a:prstGeom prst="rect">
            <a:avLst/>
          </a:prstGeom>
        </p:spPr>
      </p:pic>
    </p:spTree>
    <p:extLst>
      <p:ext uri="{BB962C8B-B14F-4D97-AF65-F5344CB8AC3E}">
        <p14:creationId xmlns:p14="http://schemas.microsoft.com/office/powerpoint/2010/main" val="102405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D871AF-6BE5-0A6B-1590-D9D01A993A32}"/>
              </a:ext>
            </a:extLst>
          </p:cNvPr>
          <p:cNvSpPr>
            <a:spLocks noGrp="1"/>
          </p:cNvSpPr>
          <p:nvPr>
            <p:ph type="title"/>
          </p:nvPr>
        </p:nvSpPr>
        <p:spPr/>
        <p:txBody>
          <a:bodyPr/>
          <a:lstStyle/>
          <a:p>
            <a:r>
              <a:rPr lang="en-US" dirty="0"/>
              <a:t>Abstraction by Parameterization</a:t>
            </a:r>
          </a:p>
        </p:txBody>
      </p:sp>
      <p:sp>
        <p:nvSpPr>
          <p:cNvPr id="5" name="Text Placeholder 4">
            <a:extLst>
              <a:ext uri="{FF2B5EF4-FFF2-40B4-BE49-F238E27FC236}">
                <a16:creationId xmlns:a16="http://schemas.microsoft.com/office/drawing/2014/main" id="{D6B60DEA-8584-8CE9-9337-9C9409C824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03914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58D06-62B4-DA44-C632-997235DE5A55}"/>
              </a:ext>
            </a:extLst>
          </p:cNvPr>
          <p:cNvSpPr>
            <a:spLocks noGrp="1"/>
          </p:cNvSpPr>
          <p:nvPr>
            <p:ph type="title"/>
          </p:nvPr>
        </p:nvSpPr>
        <p:spPr/>
        <p:txBody>
          <a:bodyPr/>
          <a:lstStyle/>
          <a:p>
            <a:r>
              <a:rPr lang="en-US" dirty="0"/>
              <a:t>Abstraction by parameterization (Generalization)</a:t>
            </a:r>
          </a:p>
        </p:txBody>
      </p:sp>
      <p:sp>
        <p:nvSpPr>
          <p:cNvPr id="3" name="Content Placeholder 2">
            <a:extLst>
              <a:ext uri="{FF2B5EF4-FFF2-40B4-BE49-F238E27FC236}">
                <a16:creationId xmlns:a16="http://schemas.microsoft.com/office/drawing/2014/main" id="{BA562D54-9BF4-1FB4-909F-3748CC13976C}"/>
              </a:ext>
            </a:extLst>
          </p:cNvPr>
          <p:cNvSpPr>
            <a:spLocks noGrp="1"/>
          </p:cNvSpPr>
          <p:nvPr>
            <p:ph idx="1"/>
          </p:nvPr>
        </p:nvSpPr>
        <p:spPr/>
        <p:txBody>
          <a:bodyPr/>
          <a:lstStyle/>
          <a:p>
            <a:r>
              <a:rPr lang="en-US" dirty="0"/>
              <a:t>In a world before functions...</a:t>
            </a:r>
          </a:p>
          <a:p>
            <a:endParaRPr lang="en-US" dirty="0"/>
          </a:p>
          <a:p>
            <a:endParaRPr lang="en-US" dirty="0"/>
          </a:p>
          <a:p>
            <a:r>
              <a:rPr lang="en-US" dirty="0"/>
              <a:t>Parameterized!</a:t>
            </a:r>
          </a:p>
          <a:p>
            <a:endParaRPr lang="en-US" sz="2800" dirty="0"/>
          </a:p>
          <a:p>
            <a:r>
              <a:rPr lang="en-US" dirty="0"/>
              <a:t>A </a:t>
            </a:r>
            <a:r>
              <a:rPr lang="en-US" b="1" dirty="0"/>
              <a:t>parameterized function</a:t>
            </a:r>
            <a:r>
              <a:rPr lang="en-US" dirty="0"/>
              <a:t> performs a computation that works for all acceptable values of the parameters.</a:t>
            </a:r>
          </a:p>
          <a:p>
            <a:pPr marL="0" indent="0">
              <a:buNone/>
            </a:pPr>
            <a:endParaRPr lang="en-US" dirty="0"/>
          </a:p>
          <a:p>
            <a:pPr marL="0" indent="0">
              <a:buNone/>
            </a:pPr>
            <a:r>
              <a:rPr lang="en-US" dirty="0"/>
              <a:t>✂️ Removed detail: the values themselves! </a:t>
            </a:r>
          </a:p>
        </p:txBody>
      </p:sp>
      <p:sp>
        <p:nvSpPr>
          <p:cNvPr id="4" name="TextBox 3">
            <a:extLst>
              <a:ext uri="{FF2B5EF4-FFF2-40B4-BE49-F238E27FC236}">
                <a16:creationId xmlns:a16="http://schemas.microsoft.com/office/drawing/2014/main" id="{2EEDD1FB-9175-FFAD-748A-AD7F6F626C24}"/>
              </a:ext>
            </a:extLst>
          </p:cNvPr>
          <p:cNvSpPr txBox="1"/>
          <p:nvPr/>
        </p:nvSpPr>
        <p:spPr>
          <a:xfrm>
            <a:off x="1004907" y="2274838"/>
            <a:ext cx="8269095" cy="92333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interest =  1 + 0.6 *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interest2 =  1 + 0.9 *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interest3 =  1 + 2.1 * 3</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5" name="TextBox 4">
            <a:extLst>
              <a:ext uri="{FF2B5EF4-FFF2-40B4-BE49-F238E27FC236}">
                <a16:creationId xmlns:a16="http://schemas.microsoft.com/office/drawing/2014/main" id="{2A535B5E-D1FC-96AB-5EAC-FE0A7D5786C6}"/>
              </a:ext>
            </a:extLst>
          </p:cNvPr>
          <p:cNvSpPr txBox="1"/>
          <p:nvPr/>
        </p:nvSpPr>
        <p:spPr>
          <a:xfrm>
            <a:off x="1004907" y="3560535"/>
            <a:ext cx="8269095" cy="646331"/>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interest(rate, years):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1 + rate * years</a:t>
            </a:r>
          </a:p>
        </p:txBody>
      </p:sp>
    </p:spTree>
    <p:extLst>
      <p:ext uri="{BB962C8B-B14F-4D97-AF65-F5344CB8AC3E}">
        <p14:creationId xmlns:p14="http://schemas.microsoft.com/office/powerpoint/2010/main" val="333701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A7EE9A-19CE-DA04-4FDE-80DE63A46F56}"/>
              </a:ext>
            </a:extLst>
          </p:cNvPr>
          <p:cNvSpPr>
            <a:spLocks noGrp="1"/>
          </p:cNvSpPr>
          <p:nvPr>
            <p:ph type="title"/>
          </p:nvPr>
        </p:nvSpPr>
        <p:spPr/>
        <p:txBody>
          <a:bodyPr/>
          <a:lstStyle/>
          <a:p>
            <a:r>
              <a:rPr lang="en-US" dirty="0"/>
              <a:t>Images</a:t>
            </a:r>
          </a:p>
        </p:txBody>
      </p:sp>
      <p:sp>
        <p:nvSpPr>
          <p:cNvPr id="5" name="Text Placeholder 4">
            <a:extLst>
              <a:ext uri="{FF2B5EF4-FFF2-40B4-BE49-F238E27FC236}">
                <a16:creationId xmlns:a16="http://schemas.microsoft.com/office/drawing/2014/main" id="{0053BC71-FFC5-A59B-EDD7-202B2F676B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98045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55EB-531E-1092-4CA0-FCCF7AB1DABE}"/>
              </a:ext>
            </a:extLst>
          </p:cNvPr>
          <p:cNvSpPr>
            <a:spLocks noGrp="1"/>
          </p:cNvSpPr>
          <p:nvPr>
            <p:ph type="title"/>
          </p:nvPr>
        </p:nvSpPr>
        <p:spPr/>
        <p:txBody>
          <a:bodyPr/>
          <a:lstStyle/>
          <a:p>
            <a:r>
              <a:rPr lang="en-US" dirty="0"/>
              <a:t>Revisiting the </a:t>
            </a:r>
            <a:r>
              <a:rPr lang="en-US" dirty="0" err="1"/>
              <a:t>detect_green</a:t>
            </a:r>
            <a:r>
              <a:rPr lang="en-US" dirty="0"/>
              <a:t>() function</a:t>
            </a:r>
          </a:p>
        </p:txBody>
      </p:sp>
      <p:sp>
        <p:nvSpPr>
          <p:cNvPr id="3" name="Content Placeholder 2">
            <a:extLst>
              <a:ext uri="{FF2B5EF4-FFF2-40B4-BE49-F238E27FC236}">
                <a16:creationId xmlns:a16="http://schemas.microsoft.com/office/drawing/2014/main" id="{220E948E-DDFB-6FEF-3EC6-183AC48981BD}"/>
              </a:ext>
            </a:extLst>
          </p:cNvPr>
          <p:cNvSpPr>
            <a:spLocks noGrp="1"/>
          </p:cNvSpPr>
          <p:nvPr>
            <p:ph idx="1"/>
          </p:nvPr>
        </p:nvSpPr>
        <p:spPr/>
        <p:txBody>
          <a:bodyPr/>
          <a:lstStyle/>
          <a:p>
            <a:r>
              <a:rPr lang="en-US" dirty="0"/>
              <a:t>Let's look at our final </a:t>
            </a:r>
            <a:r>
              <a:rPr lang="en-US" dirty="0" err="1"/>
              <a:t>detect_green</a:t>
            </a:r>
            <a:r>
              <a:rPr lang="en-US" dirty="0"/>
              <a:t>() function from last lecture</a:t>
            </a:r>
          </a:p>
          <a:p>
            <a:endParaRPr lang="en-US" dirty="0"/>
          </a:p>
          <a:p>
            <a:endParaRPr lang="en-US" dirty="0"/>
          </a:p>
          <a:p>
            <a:endParaRPr lang="en-US" dirty="0"/>
          </a:p>
          <a:p>
            <a:endParaRPr lang="en-US" dirty="0"/>
          </a:p>
          <a:p>
            <a:endParaRPr lang="en-US" dirty="0"/>
          </a:p>
          <a:p>
            <a:r>
              <a:rPr lang="en-US" dirty="0"/>
              <a:t>We have two values, factor and threshold, that we had modified as we were testing it out.  If we wanted to change them, others using our function (including ourselves in the future) might want to as well.</a:t>
            </a:r>
          </a:p>
          <a:p>
            <a:r>
              <a:rPr lang="en-US" dirty="0"/>
              <a:t>These should be parameterized</a:t>
            </a:r>
          </a:p>
        </p:txBody>
      </p:sp>
      <p:sp>
        <p:nvSpPr>
          <p:cNvPr id="4" name="TextBox 3">
            <a:extLst>
              <a:ext uri="{FF2B5EF4-FFF2-40B4-BE49-F238E27FC236}">
                <a16:creationId xmlns:a16="http://schemas.microsoft.com/office/drawing/2014/main" id="{83690948-EA23-768C-7F6A-E50C785E2DF9}"/>
              </a:ext>
            </a:extLst>
          </p:cNvPr>
          <p:cNvSpPr txBox="1"/>
          <p:nvPr/>
        </p:nvSpPr>
        <p:spPr>
          <a:xfrm>
            <a:off x="1009950" y="2274838"/>
            <a:ext cx="9434059" cy="2308324"/>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detect_green(pixel):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factor = 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threshold = 100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average = (pixel.red + pixel.green + pixel.blue) /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pixel.green &gt;= factor * average and pixel.green &gt; threshold: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True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False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368317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55EB-531E-1092-4CA0-FCCF7AB1DABE}"/>
              </a:ext>
            </a:extLst>
          </p:cNvPr>
          <p:cNvSpPr>
            <a:spLocks noGrp="1"/>
          </p:cNvSpPr>
          <p:nvPr>
            <p:ph type="title"/>
          </p:nvPr>
        </p:nvSpPr>
        <p:spPr/>
        <p:txBody>
          <a:bodyPr/>
          <a:lstStyle/>
          <a:p>
            <a:r>
              <a:rPr lang="en-US" dirty="0"/>
              <a:t>Revisiting the </a:t>
            </a:r>
            <a:r>
              <a:rPr lang="en-US" dirty="0" err="1"/>
              <a:t>detect_green</a:t>
            </a:r>
            <a:r>
              <a:rPr lang="en-US" dirty="0"/>
              <a:t>() function</a:t>
            </a:r>
          </a:p>
        </p:txBody>
      </p:sp>
      <p:sp>
        <p:nvSpPr>
          <p:cNvPr id="3" name="Content Placeholder 2">
            <a:extLst>
              <a:ext uri="{FF2B5EF4-FFF2-40B4-BE49-F238E27FC236}">
                <a16:creationId xmlns:a16="http://schemas.microsoft.com/office/drawing/2014/main" id="{220E948E-DDFB-6FEF-3EC6-183AC48981BD}"/>
              </a:ext>
            </a:extLst>
          </p:cNvPr>
          <p:cNvSpPr>
            <a:spLocks noGrp="1"/>
          </p:cNvSpPr>
          <p:nvPr>
            <p:ph idx="1"/>
          </p:nvPr>
        </p:nvSpPr>
        <p:spPr/>
        <p:txBody>
          <a:bodyPr/>
          <a:lstStyle/>
          <a:p>
            <a:r>
              <a:rPr lang="en-US" dirty="0"/>
              <a:t>Let's make them parameters</a:t>
            </a:r>
          </a:p>
          <a:p>
            <a:endParaRPr lang="en-US" dirty="0"/>
          </a:p>
          <a:p>
            <a:endParaRPr lang="en-US" dirty="0"/>
          </a:p>
          <a:p>
            <a:endParaRPr lang="en-US" dirty="0"/>
          </a:p>
          <a:p>
            <a:endParaRPr lang="en-US" dirty="0"/>
          </a:p>
          <a:p>
            <a:r>
              <a:rPr lang="en-US" dirty="0"/>
              <a:t>Now the user can specify the value for each of these variables at runtime instead of having the change the code of the function.</a:t>
            </a:r>
          </a:p>
        </p:txBody>
      </p:sp>
      <p:sp>
        <p:nvSpPr>
          <p:cNvPr id="4" name="TextBox 3">
            <a:extLst>
              <a:ext uri="{FF2B5EF4-FFF2-40B4-BE49-F238E27FC236}">
                <a16:creationId xmlns:a16="http://schemas.microsoft.com/office/drawing/2014/main" id="{83690948-EA23-768C-7F6A-E50C785E2DF9}"/>
              </a:ext>
            </a:extLst>
          </p:cNvPr>
          <p:cNvSpPr txBox="1"/>
          <p:nvPr/>
        </p:nvSpPr>
        <p:spPr>
          <a:xfrm>
            <a:off x="1009950" y="2274838"/>
            <a:ext cx="9434059" cy="1754326"/>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detect_green(pixel, factor, threshold):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average = (pixel.red + pixel.green + pixel.blue) /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pixel.green &gt;= factor * average and pixel.green &gt; threshold: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True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False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3010686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96D1-49CD-C4F9-8E60-4A81F8DE78E6}"/>
              </a:ext>
            </a:extLst>
          </p:cNvPr>
          <p:cNvSpPr>
            <a:spLocks noGrp="1"/>
          </p:cNvSpPr>
          <p:nvPr>
            <p:ph type="title"/>
          </p:nvPr>
        </p:nvSpPr>
        <p:spPr/>
        <p:txBody>
          <a:bodyPr/>
          <a:lstStyle/>
          <a:p>
            <a:r>
              <a:rPr lang="en-US" dirty="0"/>
              <a:t>Examples – darken()</a:t>
            </a:r>
          </a:p>
        </p:txBody>
      </p:sp>
      <p:sp>
        <p:nvSpPr>
          <p:cNvPr id="3" name="Content Placeholder 2">
            <a:extLst>
              <a:ext uri="{FF2B5EF4-FFF2-40B4-BE49-F238E27FC236}">
                <a16:creationId xmlns:a16="http://schemas.microsoft.com/office/drawing/2014/main" id="{4FAA5CE5-9233-2BD9-A169-862AE1DBFA5D}"/>
              </a:ext>
            </a:extLst>
          </p:cNvPr>
          <p:cNvSpPr>
            <a:spLocks noGrp="1"/>
          </p:cNvSpPr>
          <p:nvPr>
            <p:ph idx="1"/>
          </p:nvPr>
        </p:nvSpPr>
        <p:spPr/>
        <p:txBody>
          <a:bodyPr/>
          <a:lstStyle/>
          <a:p>
            <a:r>
              <a:rPr lang="en-US" dirty="0"/>
              <a:t>Can we generalize (abstraction by parameterization) our darken function from last time?</a:t>
            </a:r>
          </a:p>
        </p:txBody>
      </p:sp>
      <p:sp>
        <p:nvSpPr>
          <p:cNvPr id="4" name="TextBox 3">
            <a:extLst>
              <a:ext uri="{FF2B5EF4-FFF2-40B4-BE49-F238E27FC236}">
                <a16:creationId xmlns:a16="http://schemas.microsoft.com/office/drawing/2014/main" id="{712875A3-B306-B0FB-F0C5-4EA4ABC8D51D}"/>
              </a:ext>
            </a:extLst>
          </p:cNvPr>
          <p:cNvSpPr txBox="1"/>
          <p:nvPr/>
        </p:nvSpPr>
        <p:spPr>
          <a:xfrm>
            <a:off x="1008293" y="2622601"/>
            <a:ext cx="8265709" cy="1477328"/>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darken(image):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pixel in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p:txBody>
      </p:sp>
      <p:sp>
        <p:nvSpPr>
          <p:cNvPr id="5" name="TextBox 4">
            <a:extLst>
              <a:ext uri="{FF2B5EF4-FFF2-40B4-BE49-F238E27FC236}">
                <a16:creationId xmlns:a16="http://schemas.microsoft.com/office/drawing/2014/main" id="{D0BB4757-C9A3-2560-966B-ECDCD84E269D}"/>
              </a:ext>
            </a:extLst>
          </p:cNvPr>
          <p:cNvSpPr txBox="1"/>
          <p:nvPr/>
        </p:nvSpPr>
        <p:spPr>
          <a:xfrm>
            <a:off x="1008293" y="4148240"/>
            <a:ext cx="8265709" cy="2308324"/>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darken(image, factor):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Reduce the intensity of an image to factor of its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original value. 0 = fully black, 1 = no effect.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pixel in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factor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factor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factor</a:t>
            </a:r>
          </a:p>
        </p:txBody>
      </p:sp>
    </p:spTree>
    <p:extLst>
      <p:ext uri="{BB962C8B-B14F-4D97-AF65-F5344CB8AC3E}">
        <p14:creationId xmlns:p14="http://schemas.microsoft.com/office/powerpoint/2010/main" val="357073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180CC-D58E-AE33-892F-6A621391980D}"/>
              </a:ext>
            </a:extLst>
          </p:cNvPr>
          <p:cNvSpPr>
            <a:spLocks noGrp="1"/>
          </p:cNvSpPr>
          <p:nvPr>
            <p:ph type="title"/>
          </p:nvPr>
        </p:nvSpPr>
        <p:spPr/>
        <p:txBody>
          <a:bodyPr/>
          <a:lstStyle/>
          <a:p>
            <a:r>
              <a:rPr lang="en-US" dirty="0"/>
              <a:t>Examples – adding a border</a:t>
            </a:r>
          </a:p>
        </p:txBody>
      </p:sp>
      <p:sp>
        <p:nvSpPr>
          <p:cNvPr id="3" name="Content Placeholder 2">
            <a:extLst>
              <a:ext uri="{FF2B5EF4-FFF2-40B4-BE49-F238E27FC236}">
                <a16:creationId xmlns:a16="http://schemas.microsoft.com/office/drawing/2014/main" id="{573E435C-365B-73FE-F4D0-06BC1755EC0A}"/>
              </a:ext>
            </a:extLst>
          </p:cNvPr>
          <p:cNvSpPr>
            <a:spLocks noGrp="1"/>
          </p:cNvSpPr>
          <p:nvPr>
            <p:ph idx="1"/>
          </p:nvPr>
        </p:nvSpPr>
        <p:spPr/>
        <p:txBody>
          <a:bodyPr/>
          <a:lstStyle/>
          <a:p>
            <a:r>
              <a:rPr lang="en-US" dirty="0"/>
              <a:t>Remember this function?</a:t>
            </a:r>
          </a:p>
        </p:txBody>
      </p:sp>
      <p:sp>
        <p:nvSpPr>
          <p:cNvPr id="4" name="TextBox 3">
            <a:extLst>
              <a:ext uri="{FF2B5EF4-FFF2-40B4-BE49-F238E27FC236}">
                <a16:creationId xmlns:a16="http://schemas.microsoft.com/office/drawing/2014/main" id="{B31FDB77-3BD4-19B9-C6B5-9EFB44D8401B}"/>
              </a:ext>
            </a:extLst>
          </p:cNvPr>
          <p:cNvSpPr txBox="1"/>
          <p:nvPr/>
        </p:nvSpPr>
        <p:spPr>
          <a:xfrm>
            <a:off x="1026126" y="2298046"/>
            <a:ext cx="10734514" cy="4431983"/>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bottom_black_border</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Image.blank</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image.height+50)  # Create the larger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Copy the original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into the top of the new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pixel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image.get_pixel</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                  #  one.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new_image.get_pixel</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pixel_new.red</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pixel_new.green</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pixel_new.blue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range(image.height,image.height+50):          # Make the pixels in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bottom black. RGB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new_image.get_pixel</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          #  black is (0,0,0).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pixel_new.red</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pixel_new.green</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pixel_new.blue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5" name="TextBox 4">
            <a:extLst>
              <a:ext uri="{FF2B5EF4-FFF2-40B4-BE49-F238E27FC236}">
                <a16:creationId xmlns:a16="http://schemas.microsoft.com/office/drawing/2014/main" id="{F2D40C1B-CCA7-7916-9F8B-7906095A4F3C}"/>
              </a:ext>
            </a:extLst>
          </p:cNvPr>
          <p:cNvSpPr txBox="1"/>
          <p:nvPr/>
        </p:nvSpPr>
        <p:spPr>
          <a:xfrm>
            <a:off x="6935821" y="5579698"/>
            <a:ext cx="4056435" cy="461665"/>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E83C3"/>
                </a:solidFill>
                <a:effectLst/>
                <a:uLnTx/>
                <a:uFillTx/>
                <a:latin typeface="Trebuchet MS" panose="020B0603020202020204"/>
                <a:ea typeface="+mn-ea"/>
                <a:cs typeface="+mn-cs"/>
              </a:rPr>
              <a:t>How might we abstract this?</a:t>
            </a:r>
          </a:p>
        </p:txBody>
      </p:sp>
    </p:spTree>
    <p:extLst>
      <p:ext uri="{BB962C8B-B14F-4D97-AF65-F5344CB8AC3E}">
        <p14:creationId xmlns:p14="http://schemas.microsoft.com/office/powerpoint/2010/main" val="194950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A9BE-5111-CAA0-74D5-6D7E7CF14E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801B1D-168A-A19C-F973-9827BBF5899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04235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F896-6B96-6F23-5E35-809F2A183C06}"/>
              </a:ext>
            </a:extLst>
          </p:cNvPr>
          <p:cNvSpPr>
            <a:spLocks noGrp="1"/>
          </p:cNvSpPr>
          <p:nvPr>
            <p:ph type="title"/>
          </p:nvPr>
        </p:nvSpPr>
        <p:spPr/>
        <p:txBody>
          <a:bodyPr/>
          <a:lstStyle/>
          <a:p>
            <a:r>
              <a:rPr lang="en-US" dirty="0"/>
              <a:t>Project 1 – Image Processor</a:t>
            </a:r>
          </a:p>
        </p:txBody>
      </p:sp>
      <p:sp>
        <p:nvSpPr>
          <p:cNvPr id="3" name="Content Placeholder 2">
            <a:extLst>
              <a:ext uri="{FF2B5EF4-FFF2-40B4-BE49-F238E27FC236}">
                <a16:creationId xmlns:a16="http://schemas.microsoft.com/office/drawing/2014/main" id="{EBE95716-56AF-250A-19D8-6D2F3DC49CFA}"/>
              </a:ext>
            </a:extLst>
          </p:cNvPr>
          <p:cNvSpPr>
            <a:spLocks noGrp="1"/>
          </p:cNvSpPr>
          <p:nvPr>
            <p:ph idx="1"/>
          </p:nvPr>
        </p:nvSpPr>
        <p:spPr/>
        <p:txBody>
          <a:bodyPr/>
          <a:lstStyle/>
          <a:p>
            <a:r>
              <a:rPr lang="en-US" dirty="0"/>
              <a:t>For your first project in this class, you'll be writing a small program that reads in images, manipulates them, and then writes out the resulting image.</a:t>
            </a:r>
          </a:p>
          <a:p>
            <a:r>
              <a:rPr lang="en-US" dirty="0"/>
              <a:t>Several of the next labs, along with Homework 2, focus on developing some of the functionality you will need to complete the project.</a:t>
            </a:r>
          </a:p>
          <a:p>
            <a:r>
              <a:rPr lang="en-US" dirty="0"/>
              <a:t>You will need the </a:t>
            </a:r>
            <a:r>
              <a:rPr lang="en-US" dirty="0" err="1"/>
              <a:t>byuimage</a:t>
            </a:r>
            <a:r>
              <a:rPr lang="en-US" dirty="0"/>
              <a:t> library for these assignments and will install it (if you haven't already) during your next lab session</a:t>
            </a:r>
          </a:p>
          <a:p>
            <a:r>
              <a:rPr lang="en-US" dirty="0"/>
              <a:t>Since you will be working </a:t>
            </a:r>
            <a:r>
              <a:rPr lang="en-US"/>
              <a:t>with images, let's </a:t>
            </a:r>
            <a:r>
              <a:rPr lang="en-US" dirty="0"/>
              <a:t>talk a bit about them, how they are represented, and how we work with them</a:t>
            </a:r>
          </a:p>
        </p:txBody>
      </p:sp>
    </p:spTree>
    <p:extLst>
      <p:ext uri="{BB962C8B-B14F-4D97-AF65-F5344CB8AC3E}">
        <p14:creationId xmlns:p14="http://schemas.microsoft.com/office/powerpoint/2010/main" val="3596752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EDF3-9361-EBD7-2D02-B739B72DF9A2}"/>
              </a:ext>
            </a:extLst>
          </p:cNvPr>
          <p:cNvSpPr>
            <a:spLocks noGrp="1"/>
          </p:cNvSpPr>
          <p:nvPr>
            <p:ph type="title"/>
          </p:nvPr>
        </p:nvSpPr>
        <p:spPr/>
        <p:txBody>
          <a:bodyPr/>
          <a:lstStyle/>
          <a:p>
            <a:r>
              <a:rPr lang="en-US" dirty="0"/>
              <a:t>Understanding Images</a:t>
            </a:r>
          </a:p>
        </p:txBody>
      </p:sp>
      <p:sp>
        <p:nvSpPr>
          <p:cNvPr id="3" name="Content Placeholder 2">
            <a:extLst>
              <a:ext uri="{FF2B5EF4-FFF2-40B4-BE49-F238E27FC236}">
                <a16:creationId xmlns:a16="http://schemas.microsoft.com/office/drawing/2014/main" id="{4670E4E2-809B-FB1B-755A-FD7D7575848F}"/>
              </a:ext>
            </a:extLst>
          </p:cNvPr>
          <p:cNvSpPr>
            <a:spLocks noGrp="1"/>
          </p:cNvSpPr>
          <p:nvPr>
            <p:ph idx="1"/>
          </p:nvPr>
        </p:nvSpPr>
        <p:spPr>
          <a:xfrm>
            <a:off x="677334" y="1930400"/>
            <a:ext cx="9030084" cy="4765963"/>
          </a:xfrm>
        </p:spPr>
        <p:txBody>
          <a:bodyPr>
            <a:normAutofit/>
          </a:bodyPr>
          <a:lstStyle/>
          <a:p>
            <a:r>
              <a:rPr lang="en-US" dirty="0"/>
              <a:t>Images consist of </a:t>
            </a:r>
            <a:r>
              <a:rPr lang="en-US" b="1" dirty="0"/>
              <a:t>pixels</a:t>
            </a:r>
          </a:p>
          <a:p>
            <a:pPr lvl="1"/>
            <a:r>
              <a:rPr lang="en-US" dirty="0"/>
              <a:t>A pixel is just a tiny square showing a single color</a:t>
            </a:r>
          </a:p>
          <a:p>
            <a:pPr lvl="1"/>
            <a:r>
              <a:rPr lang="en-US" dirty="0"/>
              <a:t>They are arranged in a rectangular grid</a:t>
            </a:r>
          </a:p>
          <a:p>
            <a:r>
              <a:rPr lang="en-US" dirty="0"/>
              <a:t>Colors are represented by a number of different systems – RGB, HSV, LCH, CMYK, etc.</a:t>
            </a:r>
          </a:p>
          <a:p>
            <a:pPr lvl="1"/>
            <a:r>
              <a:rPr lang="en-US" dirty="0"/>
              <a:t>Each of these use different values to represent the colors</a:t>
            </a:r>
          </a:p>
          <a:p>
            <a:pPr lvl="1"/>
            <a:r>
              <a:rPr lang="en-US" dirty="0"/>
              <a:t>We'll be using the RGB system - RGB stands for Red-Green-Blue</a:t>
            </a:r>
          </a:p>
          <a:p>
            <a:r>
              <a:rPr lang="en-US" dirty="0"/>
              <a:t>The pixel color is controlled by varying the values in each of those three color channels</a:t>
            </a:r>
          </a:p>
          <a:p>
            <a:pPr lvl="1"/>
            <a:r>
              <a:rPr lang="en-US" dirty="0"/>
              <a:t>Values can range from 0-255</a:t>
            </a:r>
          </a:p>
          <a:p>
            <a:pPr lvl="1"/>
            <a:r>
              <a:rPr lang="en-US" dirty="0"/>
              <a:t>The colors mix to form the final color of the pixel</a:t>
            </a:r>
          </a:p>
          <a:p>
            <a:pPr lvl="1"/>
            <a:r>
              <a:rPr lang="en-US" dirty="0"/>
              <a:t>With 256 values in each color channel there are 16.7 million colors possible.</a:t>
            </a:r>
          </a:p>
        </p:txBody>
      </p:sp>
      <p:pic>
        <p:nvPicPr>
          <p:cNvPr id="5" name="Picture 4" descr="A picture containing pebble, gravel, ground, outdoor&#10;&#10;Description automatically generated">
            <a:extLst>
              <a:ext uri="{FF2B5EF4-FFF2-40B4-BE49-F238E27FC236}">
                <a16:creationId xmlns:a16="http://schemas.microsoft.com/office/drawing/2014/main" id="{DCF65039-5B7C-916B-645B-CE460D13F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8815" y="-73891"/>
            <a:ext cx="4553185" cy="3048000"/>
          </a:xfrm>
          <a:prstGeom prst="rect">
            <a:avLst/>
          </a:prstGeom>
        </p:spPr>
      </p:pic>
    </p:spTree>
    <p:extLst>
      <p:ext uri="{BB962C8B-B14F-4D97-AF65-F5344CB8AC3E}">
        <p14:creationId xmlns:p14="http://schemas.microsoft.com/office/powerpoint/2010/main" val="33723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B4676-9EA3-8B65-F5F6-293244E415A4}"/>
              </a:ext>
            </a:extLst>
          </p:cNvPr>
          <p:cNvSpPr>
            <a:spLocks noGrp="1"/>
          </p:cNvSpPr>
          <p:nvPr>
            <p:ph type="title"/>
          </p:nvPr>
        </p:nvSpPr>
        <p:spPr/>
        <p:txBody>
          <a:bodyPr/>
          <a:lstStyle/>
          <a:p>
            <a:r>
              <a:rPr lang="en-US" dirty="0"/>
              <a:t>Reading in an image</a:t>
            </a:r>
          </a:p>
        </p:txBody>
      </p:sp>
      <p:sp>
        <p:nvSpPr>
          <p:cNvPr id="3" name="Content Placeholder 2">
            <a:extLst>
              <a:ext uri="{FF2B5EF4-FFF2-40B4-BE49-F238E27FC236}">
                <a16:creationId xmlns:a16="http://schemas.microsoft.com/office/drawing/2014/main" id="{361C9C9F-9304-0E9E-F668-4594A2DB09D1}"/>
              </a:ext>
            </a:extLst>
          </p:cNvPr>
          <p:cNvSpPr>
            <a:spLocks noGrp="1"/>
          </p:cNvSpPr>
          <p:nvPr>
            <p:ph idx="1"/>
          </p:nvPr>
        </p:nvSpPr>
        <p:spPr/>
        <p:txBody>
          <a:bodyPr/>
          <a:lstStyle/>
          <a:p>
            <a:r>
              <a:rPr lang="en-US" dirty="0"/>
              <a:t>Using the </a:t>
            </a:r>
            <a:r>
              <a:rPr lang="en-US" dirty="0" err="1"/>
              <a:t>byuimage</a:t>
            </a:r>
            <a:r>
              <a:rPr lang="en-US" dirty="0"/>
              <a:t> library, reading in an image is simple</a:t>
            </a:r>
          </a:p>
          <a:p>
            <a:endParaRPr lang="en-US" dirty="0"/>
          </a:p>
          <a:p>
            <a:endParaRPr lang="en-US" dirty="0"/>
          </a:p>
          <a:p>
            <a:endParaRPr lang="en-US" dirty="0"/>
          </a:p>
          <a:p>
            <a:r>
              <a:rPr lang="en-US" dirty="0"/>
              <a:t>The pixels in the image are a </a:t>
            </a:r>
            <a:r>
              <a:rPr lang="en-US" b="1" dirty="0"/>
              <a:t>collection</a:t>
            </a:r>
            <a:r>
              <a:rPr lang="en-US" dirty="0"/>
              <a:t>, sort of like a list</a:t>
            </a:r>
          </a:p>
          <a:p>
            <a:pPr lvl="1"/>
            <a:r>
              <a:rPr lang="en-US" dirty="0"/>
              <a:t>The collection is ordered</a:t>
            </a:r>
          </a:p>
          <a:p>
            <a:pPr lvl="2"/>
            <a:r>
              <a:rPr lang="en-US" dirty="0"/>
              <a:t>they go from left to right and top to bottom</a:t>
            </a:r>
          </a:p>
          <a:p>
            <a:pPr lvl="2"/>
            <a:r>
              <a:rPr lang="en-US" dirty="0"/>
              <a:t>(0,0) </a:t>
            </a:r>
            <a:r>
              <a:rPr lang="en-US" dirty="0">
                <a:sym typeface="Wingdings" panose="05000000000000000000" pitchFamily="2" charset="2"/>
              </a:rPr>
              <a:t> (1,0)  (2,0) …</a:t>
            </a:r>
          </a:p>
          <a:p>
            <a:pPr lvl="2"/>
            <a:r>
              <a:rPr lang="en-US" dirty="0">
                <a:sym typeface="Wingdings" panose="05000000000000000000" pitchFamily="2" charset="2"/>
              </a:rPr>
              <a:t>(0,1)  (1,1)  (2,1) …</a:t>
            </a:r>
          </a:p>
          <a:p>
            <a:pPr lvl="1"/>
            <a:r>
              <a:rPr lang="en-US" dirty="0">
                <a:sym typeface="Wingdings" panose="05000000000000000000" pitchFamily="2" charset="2"/>
              </a:rPr>
              <a:t>The collection is </a:t>
            </a:r>
            <a:r>
              <a:rPr lang="en-US" dirty="0" err="1">
                <a:sym typeface="Wingdings" panose="05000000000000000000" pitchFamily="2" charset="2"/>
              </a:rPr>
              <a:t>iterable</a:t>
            </a:r>
            <a:endParaRPr lang="en-US" dirty="0"/>
          </a:p>
        </p:txBody>
      </p:sp>
      <p:sp>
        <p:nvSpPr>
          <p:cNvPr id="4" name="TextBox 3">
            <a:extLst>
              <a:ext uri="{FF2B5EF4-FFF2-40B4-BE49-F238E27FC236}">
                <a16:creationId xmlns:a16="http://schemas.microsoft.com/office/drawing/2014/main" id="{5691CED5-878D-0727-95AF-75040B045AB8}"/>
              </a:ext>
            </a:extLst>
          </p:cNvPr>
          <p:cNvSpPr txBox="1"/>
          <p:nvPr/>
        </p:nvSpPr>
        <p:spPr>
          <a:xfrm>
            <a:off x="1077118" y="2309091"/>
            <a:ext cx="6631709" cy="1200329"/>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from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byuimage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import Image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myImage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Image("pebbles.jpg")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myImage.show</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pic>
        <p:nvPicPr>
          <p:cNvPr id="6" name="Picture 5" descr="A picture containing text, diagram, line, screenshot&#10;&#10;Description automatically generated">
            <a:extLst>
              <a:ext uri="{FF2B5EF4-FFF2-40B4-BE49-F238E27FC236}">
                <a16:creationId xmlns:a16="http://schemas.microsoft.com/office/drawing/2014/main" id="{7B138797-D55F-1A2F-F547-ED278F76B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111" y="4124325"/>
            <a:ext cx="5572125" cy="2733675"/>
          </a:xfrm>
          <a:prstGeom prst="rect">
            <a:avLst/>
          </a:prstGeom>
        </p:spPr>
      </p:pic>
    </p:spTree>
    <p:extLst>
      <p:ext uri="{BB962C8B-B14F-4D97-AF65-F5344CB8AC3E}">
        <p14:creationId xmlns:p14="http://schemas.microsoft.com/office/powerpoint/2010/main" val="1967391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FE643-6A58-E5D8-247D-9378DEBF42BC}"/>
              </a:ext>
            </a:extLst>
          </p:cNvPr>
          <p:cNvSpPr>
            <a:spLocks noGrp="1"/>
          </p:cNvSpPr>
          <p:nvPr>
            <p:ph type="title"/>
          </p:nvPr>
        </p:nvSpPr>
        <p:spPr/>
        <p:txBody>
          <a:bodyPr/>
          <a:lstStyle/>
          <a:p>
            <a:r>
              <a:rPr lang="en-US" dirty="0"/>
              <a:t>Looping over an image</a:t>
            </a:r>
          </a:p>
        </p:txBody>
      </p:sp>
      <p:sp>
        <p:nvSpPr>
          <p:cNvPr id="3" name="Content Placeholder 2">
            <a:extLst>
              <a:ext uri="{FF2B5EF4-FFF2-40B4-BE49-F238E27FC236}">
                <a16:creationId xmlns:a16="http://schemas.microsoft.com/office/drawing/2014/main" id="{8E821B63-EC4A-6D08-9438-916C2A75E285}"/>
              </a:ext>
            </a:extLst>
          </p:cNvPr>
          <p:cNvSpPr>
            <a:spLocks noGrp="1"/>
          </p:cNvSpPr>
          <p:nvPr>
            <p:ph idx="1"/>
          </p:nvPr>
        </p:nvSpPr>
        <p:spPr/>
        <p:txBody>
          <a:bodyPr/>
          <a:lstStyle/>
          <a:p>
            <a:r>
              <a:rPr lang="en-US" dirty="0"/>
              <a:t>Since the Image object is </a:t>
            </a:r>
            <a:r>
              <a:rPr lang="en-US" dirty="0" err="1"/>
              <a:t>iterable</a:t>
            </a:r>
            <a:r>
              <a:rPr lang="en-US" dirty="0"/>
              <a:t>, we can loop over all the pixels and manipulate them if we wanted to</a:t>
            </a:r>
          </a:p>
          <a:p>
            <a:r>
              <a:rPr lang="en-US" dirty="0"/>
              <a:t>To see only the red values in the image, we might do something like this</a:t>
            </a:r>
          </a:p>
          <a:p>
            <a:endParaRPr lang="en-US" sz="1400" dirty="0"/>
          </a:p>
          <a:p>
            <a:endParaRPr lang="en-US" sz="1200" dirty="0"/>
          </a:p>
          <a:p>
            <a:endParaRPr lang="en-US" sz="1400" dirty="0"/>
          </a:p>
          <a:p>
            <a:endParaRPr lang="en-US" dirty="0"/>
          </a:p>
          <a:p>
            <a:r>
              <a:rPr lang="en-US" dirty="0"/>
              <a:t>This processes each pixel in the image, one by one, setting the blue and green values to zero.</a:t>
            </a:r>
          </a:p>
        </p:txBody>
      </p:sp>
      <p:sp>
        <p:nvSpPr>
          <p:cNvPr id="6" name="TextBox 5">
            <a:extLst>
              <a:ext uri="{FF2B5EF4-FFF2-40B4-BE49-F238E27FC236}">
                <a16:creationId xmlns:a16="http://schemas.microsoft.com/office/drawing/2014/main" id="{71566D1F-29A7-1F53-E6C3-365979438625}"/>
              </a:ext>
            </a:extLst>
          </p:cNvPr>
          <p:cNvSpPr txBox="1"/>
          <p:nvPr/>
        </p:nvSpPr>
        <p:spPr>
          <a:xfrm>
            <a:off x="998460" y="3349681"/>
            <a:ext cx="6631709" cy="1477328"/>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image = Image("pebbles.jpg")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for pixel in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image.show</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Tree>
    <p:extLst>
      <p:ext uri="{BB962C8B-B14F-4D97-AF65-F5344CB8AC3E}">
        <p14:creationId xmlns:p14="http://schemas.microsoft.com/office/powerpoint/2010/main" val="3218963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3AE7D-0DDE-4E78-F97F-BF36C5538D46}"/>
              </a:ext>
            </a:extLst>
          </p:cNvPr>
          <p:cNvSpPr>
            <a:spLocks noGrp="1"/>
          </p:cNvSpPr>
          <p:nvPr>
            <p:ph type="title"/>
          </p:nvPr>
        </p:nvSpPr>
        <p:spPr/>
        <p:txBody>
          <a:bodyPr/>
          <a:lstStyle/>
          <a:p>
            <a:r>
              <a:rPr lang="en-US" dirty="0"/>
              <a:t>Returning an Image from a function</a:t>
            </a:r>
          </a:p>
        </p:txBody>
      </p:sp>
      <p:sp>
        <p:nvSpPr>
          <p:cNvPr id="3" name="Content Placeholder 2">
            <a:extLst>
              <a:ext uri="{FF2B5EF4-FFF2-40B4-BE49-F238E27FC236}">
                <a16:creationId xmlns:a16="http://schemas.microsoft.com/office/drawing/2014/main" id="{001847A6-6BF4-3DAB-F020-9D12EE2474A1}"/>
              </a:ext>
            </a:extLst>
          </p:cNvPr>
          <p:cNvSpPr>
            <a:spLocks noGrp="1"/>
          </p:cNvSpPr>
          <p:nvPr>
            <p:ph idx="1"/>
          </p:nvPr>
        </p:nvSpPr>
        <p:spPr/>
        <p:txBody>
          <a:bodyPr/>
          <a:lstStyle/>
          <a:p>
            <a:r>
              <a:rPr lang="en-US" dirty="0"/>
              <a:t>The Images created by the </a:t>
            </a:r>
            <a:r>
              <a:rPr lang="en-US" dirty="0" err="1"/>
              <a:t>byuimage</a:t>
            </a:r>
            <a:r>
              <a:rPr lang="en-US" dirty="0"/>
              <a:t> library are just object like anything else (list, strings, numbers, etc.) and so can be passed to and returned from functions.</a:t>
            </a:r>
          </a:p>
          <a:p>
            <a:r>
              <a:rPr lang="en-US" dirty="0"/>
              <a:t>What does this function do?</a:t>
            </a:r>
          </a:p>
        </p:txBody>
      </p:sp>
      <p:sp>
        <p:nvSpPr>
          <p:cNvPr id="4" name="TextBox 3">
            <a:extLst>
              <a:ext uri="{FF2B5EF4-FFF2-40B4-BE49-F238E27FC236}">
                <a16:creationId xmlns:a16="http://schemas.microsoft.com/office/drawing/2014/main" id="{C2BB9F24-7E46-6C5F-6D7A-4BC3EADAA707}"/>
              </a:ext>
            </a:extLst>
          </p:cNvPr>
          <p:cNvSpPr txBox="1"/>
          <p:nvPr/>
        </p:nvSpPr>
        <p:spPr>
          <a:xfrm>
            <a:off x="1008293" y="3320184"/>
            <a:ext cx="6631709" cy="1754326"/>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darken(image):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pixel in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image</a:t>
            </a:r>
          </a:p>
        </p:txBody>
      </p:sp>
    </p:spTree>
    <p:extLst>
      <p:ext uri="{BB962C8B-B14F-4D97-AF65-F5344CB8AC3E}">
        <p14:creationId xmlns:p14="http://schemas.microsoft.com/office/powerpoint/2010/main" val="2344150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A977-9BFF-1CB0-B82F-D022E29C049E}"/>
              </a:ext>
            </a:extLst>
          </p:cNvPr>
          <p:cNvSpPr>
            <a:spLocks noGrp="1"/>
          </p:cNvSpPr>
          <p:nvPr>
            <p:ph type="title"/>
          </p:nvPr>
        </p:nvSpPr>
        <p:spPr/>
        <p:txBody>
          <a:bodyPr/>
          <a:lstStyle/>
          <a:p>
            <a:r>
              <a:rPr lang="en-US" dirty="0"/>
              <a:t>Accessing specific pixels</a:t>
            </a:r>
          </a:p>
        </p:txBody>
      </p:sp>
      <p:sp>
        <p:nvSpPr>
          <p:cNvPr id="3" name="Content Placeholder 2">
            <a:extLst>
              <a:ext uri="{FF2B5EF4-FFF2-40B4-BE49-F238E27FC236}">
                <a16:creationId xmlns:a16="http://schemas.microsoft.com/office/drawing/2014/main" id="{7DC006CB-CFE2-294A-965F-4DD9BE423B22}"/>
              </a:ext>
            </a:extLst>
          </p:cNvPr>
          <p:cNvSpPr>
            <a:spLocks noGrp="1"/>
          </p:cNvSpPr>
          <p:nvPr>
            <p:ph idx="1"/>
          </p:nvPr>
        </p:nvSpPr>
        <p:spPr/>
        <p:txBody>
          <a:bodyPr/>
          <a:lstStyle/>
          <a:p>
            <a:r>
              <a:rPr lang="en-US" dirty="0"/>
              <a:t>So far, we've been accessing every pixel in the image using the for loop.</a:t>
            </a:r>
          </a:p>
          <a:p>
            <a:r>
              <a:rPr lang="en-US" dirty="0"/>
              <a:t>What if we want to just access a specific pixel (or range of pixels) in the image?</a:t>
            </a:r>
          </a:p>
          <a:p>
            <a:r>
              <a:rPr lang="en-US" dirty="0"/>
              <a:t>Remember that our image is just a grid</a:t>
            </a:r>
          </a:p>
          <a:p>
            <a:r>
              <a:rPr lang="en-US" dirty="0"/>
              <a:t>The Image object has some additional functions and attributes that will be useful</a:t>
            </a:r>
          </a:p>
          <a:p>
            <a:pPr lvl="1"/>
            <a:r>
              <a:rPr lang="en-US" b="1" dirty="0"/>
              <a:t>.height </a:t>
            </a:r>
            <a:r>
              <a:rPr lang="en-US" dirty="0"/>
              <a:t>= the height of the image in pixels</a:t>
            </a:r>
          </a:p>
          <a:p>
            <a:pPr lvl="1"/>
            <a:r>
              <a:rPr lang="en-US" b="1" dirty="0"/>
              <a:t>.width </a:t>
            </a:r>
            <a:r>
              <a:rPr lang="en-US" dirty="0"/>
              <a:t>= the width of the image in pixels</a:t>
            </a:r>
          </a:p>
          <a:p>
            <a:pPr lvl="1"/>
            <a:r>
              <a:rPr lang="en-US" b="1" dirty="0"/>
              <a:t>.</a:t>
            </a:r>
            <a:r>
              <a:rPr lang="en-US" b="1" dirty="0" err="1"/>
              <a:t>get_pixel</a:t>
            </a:r>
            <a:r>
              <a:rPr lang="en-US" b="1" dirty="0"/>
              <a:t>(</a:t>
            </a:r>
            <a:r>
              <a:rPr lang="en-US" b="1" dirty="0" err="1"/>
              <a:t>x,y</a:t>
            </a:r>
            <a:r>
              <a:rPr lang="en-US" b="1" dirty="0"/>
              <a:t>) </a:t>
            </a:r>
            <a:r>
              <a:rPr lang="en-US" dirty="0"/>
              <a:t>– A function that returns the pixel at the specified coordinates</a:t>
            </a:r>
          </a:p>
        </p:txBody>
      </p:sp>
    </p:spTree>
    <p:extLst>
      <p:ext uri="{BB962C8B-B14F-4D97-AF65-F5344CB8AC3E}">
        <p14:creationId xmlns:p14="http://schemas.microsoft.com/office/powerpoint/2010/main" val="155069522"/>
      </p:ext>
    </p:extLst>
  </p:cSld>
  <p:clrMapOvr>
    <a:masterClrMapping/>
  </p:clrMapOvr>
</p:sld>
</file>

<file path=ppt/theme/theme1.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S111-Template.potx" id="{1E66F11C-A0E4-44E4-A623-DB2458591B38}" vid="{4951662D-0F24-4DA5-9818-8BA1C4EF1815}"/>
    </a:ext>
  </a:extLst>
</a:theme>
</file>

<file path=ppt/theme/theme2.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3" id="{4BEDF641-2F32-4D7C-9695-E5F8E71B145A}" vid="{F20241CA-4DDE-438A-8FCF-1E19560B6D0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CS111-Template</Template>
  <TotalTime>131</TotalTime>
  <Words>2734</Words>
  <Application>Microsoft Office PowerPoint</Application>
  <PresentationFormat>Widescreen</PresentationFormat>
  <Paragraphs>319</Paragraphs>
  <Slides>34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Aptos</vt:lpstr>
      <vt:lpstr>Arial</vt:lpstr>
      <vt:lpstr>Calibri</vt:lpstr>
      <vt:lpstr>Courier New</vt:lpstr>
      <vt:lpstr>Trebuchet MS</vt:lpstr>
      <vt:lpstr>Wingdings</vt:lpstr>
      <vt:lpstr>Wingdings 3</vt:lpstr>
      <vt:lpstr>2_Facet</vt:lpstr>
      <vt:lpstr>3_Facet</vt:lpstr>
      <vt:lpstr>PowerPoint Presentation</vt:lpstr>
      <vt:lpstr>Images</vt:lpstr>
      <vt:lpstr>Images</vt:lpstr>
      <vt:lpstr>Project 1 – Image Processor</vt:lpstr>
      <vt:lpstr>Understanding Images</vt:lpstr>
      <vt:lpstr>Reading in an image</vt:lpstr>
      <vt:lpstr>Looping over an image</vt:lpstr>
      <vt:lpstr>Returning an Image from a function</vt:lpstr>
      <vt:lpstr>Accessing specific pixels</vt:lpstr>
      <vt:lpstr>Accessing specific pixels (cont.)</vt:lpstr>
      <vt:lpstr>Copying pixels</vt:lpstr>
      <vt:lpstr>Copying images</vt:lpstr>
      <vt:lpstr>PowerPoint Presentation</vt:lpstr>
      <vt:lpstr>Manipulating Images</vt:lpstr>
      <vt:lpstr>Manipulating the images</vt:lpstr>
      <vt:lpstr>Let's add a border</vt:lpstr>
      <vt:lpstr>Add a border (solution)</vt:lpstr>
      <vt:lpstr>PowerPoint Presentation</vt:lpstr>
      <vt:lpstr>Green Screen</vt:lpstr>
      <vt:lpstr>Chroma key compositing (AKA green screening)</vt:lpstr>
      <vt:lpstr>Determining Green</vt:lpstr>
      <vt:lpstr>Determining green II</vt:lpstr>
      <vt:lpstr>Determining green III</vt:lpstr>
      <vt:lpstr>Putting it all together</vt:lpstr>
      <vt:lpstr>PowerPoint Presentation</vt:lpstr>
      <vt:lpstr>Abstraction</vt:lpstr>
      <vt:lpstr>Abstraction</vt:lpstr>
      <vt:lpstr>Abstraction by Parameterization</vt:lpstr>
      <vt:lpstr>Abstraction by parameterization (Generalization)</vt:lpstr>
      <vt:lpstr>Revisiting the detect_green() function</vt:lpstr>
      <vt:lpstr>Revisiting the detect_green() function</vt:lpstr>
      <vt:lpstr>Examples – darken()</vt:lpstr>
      <vt:lpstr>Examples – adding a border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Stephens</dc:creator>
  <cp:lastModifiedBy>Tom Stephens</cp:lastModifiedBy>
  <cp:revision>9</cp:revision>
  <dcterms:created xsi:type="dcterms:W3CDTF">2024-12-10T20:52:29Z</dcterms:created>
  <dcterms:modified xsi:type="dcterms:W3CDTF">2025-02-10T21:04:24Z</dcterms:modified>
</cp:coreProperties>
</file>