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73"/>
  </p:notesMasterIdLst>
  <p:sldIdLst>
    <p:sldId id="286" r:id="rId2"/>
    <p:sldId id="3792" r:id="rId3"/>
    <p:sldId id="3736" r:id="rId4"/>
    <p:sldId id="3738" r:id="rId5"/>
    <p:sldId id="3739" r:id="rId6"/>
    <p:sldId id="3740" r:id="rId7"/>
    <p:sldId id="3741" r:id="rId8"/>
    <p:sldId id="3742" r:id="rId9"/>
    <p:sldId id="3743" r:id="rId10"/>
    <p:sldId id="3744" r:id="rId11"/>
    <p:sldId id="3745" r:id="rId12"/>
    <p:sldId id="3746" r:id="rId13"/>
    <p:sldId id="3747" r:id="rId14"/>
    <p:sldId id="3748" r:id="rId15"/>
    <p:sldId id="3749" r:id="rId16"/>
    <p:sldId id="3750" r:id="rId17"/>
    <p:sldId id="3751" r:id="rId18"/>
    <p:sldId id="3752" r:id="rId19"/>
    <p:sldId id="3753" r:id="rId20"/>
    <p:sldId id="3754" r:id="rId21"/>
    <p:sldId id="3755" r:id="rId22"/>
    <p:sldId id="3756" r:id="rId23"/>
    <p:sldId id="3757" r:id="rId24"/>
    <p:sldId id="3758" r:id="rId25"/>
    <p:sldId id="3759" r:id="rId26"/>
    <p:sldId id="3760" r:id="rId27"/>
    <p:sldId id="3761" r:id="rId28"/>
    <p:sldId id="3762" r:id="rId29"/>
    <p:sldId id="3763" r:id="rId30"/>
    <p:sldId id="3764" r:id="rId31"/>
    <p:sldId id="3793" r:id="rId32"/>
    <p:sldId id="3801" r:id="rId33"/>
    <p:sldId id="3802" r:id="rId34"/>
    <p:sldId id="3803" r:id="rId35"/>
    <p:sldId id="3804" r:id="rId36"/>
    <p:sldId id="3805" r:id="rId37"/>
    <p:sldId id="3806" r:id="rId38"/>
    <p:sldId id="3807" r:id="rId39"/>
    <p:sldId id="3808" r:id="rId40"/>
    <p:sldId id="3809" r:id="rId41"/>
    <p:sldId id="3810" r:id="rId42"/>
    <p:sldId id="3811" r:id="rId43"/>
    <p:sldId id="3812" r:id="rId44"/>
    <p:sldId id="3813" r:id="rId45"/>
    <p:sldId id="3814" r:id="rId46"/>
    <p:sldId id="3815" r:id="rId47"/>
    <p:sldId id="3816" r:id="rId48"/>
    <p:sldId id="3817" r:id="rId49"/>
    <p:sldId id="3818" r:id="rId50"/>
    <p:sldId id="3819" r:id="rId51"/>
    <p:sldId id="3820" r:id="rId52"/>
    <p:sldId id="3821" r:id="rId53"/>
    <p:sldId id="3822" r:id="rId54"/>
    <p:sldId id="3823" r:id="rId55"/>
    <p:sldId id="3824" r:id="rId56"/>
    <p:sldId id="3825" r:id="rId57"/>
    <p:sldId id="3826" r:id="rId58"/>
    <p:sldId id="3827" r:id="rId59"/>
    <p:sldId id="3828" r:id="rId60"/>
    <p:sldId id="3829" r:id="rId61"/>
    <p:sldId id="3830" r:id="rId62"/>
    <p:sldId id="3831" r:id="rId63"/>
    <p:sldId id="3832" r:id="rId64"/>
    <p:sldId id="3833" r:id="rId65"/>
    <p:sldId id="3834" r:id="rId66"/>
    <p:sldId id="3835" r:id="rId67"/>
    <p:sldId id="3836" r:id="rId68"/>
    <p:sldId id="3837" r:id="rId69"/>
    <p:sldId id="3838" r:id="rId70"/>
    <p:sldId id="3839" r:id="rId71"/>
    <p:sldId id="3840" r:id="rId7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2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2BA05-2227-48BF-B622-AD7FC8DB5DCE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A6A8F-32DA-43A9-AE3A-4975371795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11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21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23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66760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9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43044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64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882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2526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900" b="0" i="0" u="none" strike="noStrike" kern="1200" cap="none" spc="0" normalizeH="0" baseline="0" noProof="0" smtClean="0">
                <a:ln>
                  <a:noFill/>
                </a:ln>
                <a:solidFill>
                  <a:srgbClr val="5FCBEF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900" b="0" i="0" u="none" strike="noStrike" kern="1200" cap="none" spc="0" normalizeH="0" baseline="0" noProof="0">
              <a:ln>
                <a:noFill/>
              </a:ln>
              <a:solidFill>
                <a:srgbClr val="5FCBEF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6236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5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2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41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123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91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497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1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4101E-AF47-432D-AFD7-8E25F071F894}" type="datetimeFigureOut">
              <a:rPr lang="en-US" smtClean="0"/>
              <a:t>6/9/2025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93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1930401"/>
            <a:ext cx="8596668" cy="4110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4101E-AF47-432D-AFD7-8E25F071F894}" type="datetimeFigureOut">
              <a:rPr lang="en-US" smtClean="0"/>
              <a:t>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C7F1683-A07E-4CF5-8767-C0311F34AD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75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hanacademy.org/computing/computer-science/algorithms/asymptotic-notation/a/asymptotic-notation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pythontutor.com/composingprograms.html#code=def%20virfib%28n%29%3A%0A%20%20%20%20if%20n%20%3D%3D%200%3A%0A%20%20%20%20%20%20%20%20return%200%0A%20%20%20%20elif%20n%20%3D%3D%201%3A%0A%20%20%20%20%20%20%20%20return%201%0A%20%20%20%20else%3A%0A%20%20%20%20%20%20%20%20return%20virfib%28n-2%29%20%2B%20virfib%28n-1%29%0A%20%20%20%20%20%20%20%20%0Avirfib%285%29&amp;cumulative=false&amp;curInstr=0&amp;mode=display&amp;origin=composingprograms.js&amp;py=3&amp;rawInputLstJSON=%5B%5D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hbveibMDHfg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info.cern.ch/hypertext/WWW/TheProject.html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3schools.com/html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artoon of a person in a white coat and a cartoon character in a classroom&#10;&#10;Description automatically generated">
            <a:extLst>
              <a:ext uri="{FF2B5EF4-FFF2-40B4-BE49-F238E27FC236}">
                <a16:creationId xmlns:a16="http://schemas.microsoft.com/office/drawing/2014/main" id="{F189B13B-E74E-3261-A750-83EEC057E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500" y="0"/>
            <a:ext cx="6731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516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CB878-6A2E-79D7-6BEF-D2A206267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Constant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93E52-147D-9414-5196-4842F038C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algorithm that takes </a:t>
            </a:r>
            <a:r>
              <a:rPr lang="en-US" b="1" dirty="0"/>
              <a:t>constant time</a:t>
            </a:r>
            <a:r>
              <a:rPr lang="en-US" dirty="0"/>
              <a:t>, always makes a fixed number of operations regardless of the input size. 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373F4E60-84DE-27F7-F22E-DBE8B6A9DEB0}"/>
              </a:ext>
            </a:extLst>
          </p:cNvPr>
          <p:cNvGraphicFramePr>
            <a:graphicFrameLocks noGrp="1"/>
          </p:cNvGraphicFramePr>
          <p:nvPr/>
        </p:nvGraphicFramePr>
        <p:xfrm>
          <a:off x="976077" y="2754034"/>
          <a:ext cx="3445095" cy="2045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4478">
                  <a:extLst>
                    <a:ext uri="{9D8B030D-6E8A-4147-A177-3AD203B41FA5}">
                      <a16:colId xmlns:a16="http://schemas.microsoft.com/office/drawing/2014/main" val="2534470846"/>
                    </a:ext>
                  </a:extLst>
                </a:gridCol>
                <a:gridCol w="1800617">
                  <a:extLst>
                    <a:ext uri="{9D8B030D-6E8A-4147-A177-3AD203B41FA5}">
                      <a16:colId xmlns:a16="http://schemas.microsoft.com/office/drawing/2014/main" val="14694366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List Size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Operations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39673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773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857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5869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25089489"/>
                  </a:ext>
                </a:extLst>
              </a:tr>
            </a:tbl>
          </a:graphicData>
        </a:graphic>
      </p:graphicFrame>
      <p:pic>
        <p:nvPicPr>
          <p:cNvPr id="6" name="Picture 5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4C153F9C-2F0F-7C59-5D8F-62101E2B4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915" y="2754034"/>
            <a:ext cx="5627746" cy="286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933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36C34-7D22-E57C-1969-6B36D04F1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Exponentiation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A3398-37D6-0904-85C5-DBEA2CAF6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961725"/>
            <a:ext cx="8596668" cy="676263"/>
          </a:xfrm>
        </p:spPr>
        <p:txBody>
          <a:bodyPr>
            <a:normAutofit/>
          </a:bodyPr>
          <a:lstStyle/>
          <a:p>
            <a:r>
              <a:rPr lang="en-US" dirty="0"/>
              <a:t>How many operations will this require for increasing values of 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61F91A-E789-066D-F1B3-B5692EC3C904}"/>
              </a:ext>
            </a:extLst>
          </p:cNvPr>
          <p:cNvSpPr txBox="1"/>
          <p:nvPr/>
        </p:nvSpPr>
        <p:spPr>
          <a:xfrm>
            <a:off x="1000541" y="1930400"/>
            <a:ext cx="8273461" cy="206210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square = lambda x: x * x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exp_fast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(b, n):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if n == 0: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return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elif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n % 2 == 0: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return square(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exp_fast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(b, n//2))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else: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return b *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exp_fast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(b, n-1) 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DCECB58-EA16-6E9D-6291-D5FDA9A9F081}"/>
              </a:ext>
            </a:extLst>
          </p:cNvPr>
          <p:cNvGraphicFramePr>
            <a:graphicFrameLocks noGrp="1"/>
          </p:cNvGraphicFramePr>
          <p:nvPr/>
        </p:nvGraphicFramePr>
        <p:xfrm>
          <a:off x="2917998" y="4480658"/>
          <a:ext cx="3445095" cy="2045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4478">
                  <a:extLst>
                    <a:ext uri="{9D8B030D-6E8A-4147-A177-3AD203B41FA5}">
                      <a16:colId xmlns:a16="http://schemas.microsoft.com/office/drawing/2014/main" val="2534470846"/>
                    </a:ext>
                  </a:extLst>
                </a:gridCol>
                <a:gridCol w="1800617">
                  <a:extLst>
                    <a:ext uri="{9D8B030D-6E8A-4147-A177-3AD203B41FA5}">
                      <a16:colId xmlns:a16="http://schemas.microsoft.com/office/drawing/2014/main" val="14694366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Operations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39673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20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773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857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5869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1024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2508948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8ED1E7A-84DC-0819-B2A7-685623B6BD4C}"/>
              </a:ext>
            </a:extLst>
          </p:cNvPr>
          <p:cNvSpPr txBox="1"/>
          <p:nvPr/>
        </p:nvSpPr>
        <p:spPr>
          <a:xfrm>
            <a:off x="4594668" y="4924864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9EBB53-914F-C843-2039-23CD71B3B5E6}"/>
              </a:ext>
            </a:extLst>
          </p:cNvPr>
          <p:cNvSpPr txBox="1"/>
          <p:nvPr/>
        </p:nvSpPr>
        <p:spPr>
          <a:xfrm>
            <a:off x="4594668" y="5334842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B8F573-3E7D-80AF-FF2E-C0D42842FBE5}"/>
              </a:ext>
            </a:extLst>
          </p:cNvPr>
          <p:cNvSpPr txBox="1"/>
          <p:nvPr/>
        </p:nvSpPr>
        <p:spPr>
          <a:xfrm>
            <a:off x="4594668" y="5725966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4E2E97-25D4-627C-49A2-23381997C64B}"/>
              </a:ext>
            </a:extLst>
          </p:cNvPr>
          <p:cNvSpPr txBox="1"/>
          <p:nvPr/>
        </p:nvSpPr>
        <p:spPr>
          <a:xfrm>
            <a:off x="4594668" y="6126518"/>
            <a:ext cx="453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00368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CB878-6A2E-79D7-6BEF-D2A206267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Logarithmic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93E52-147D-9414-5196-4842F038C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an algorithm takes </a:t>
            </a:r>
            <a:r>
              <a:rPr lang="en-US" b="1" dirty="0"/>
              <a:t>logarithmic time</a:t>
            </a:r>
            <a:r>
              <a:rPr lang="en-US" dirty="0"/>
              <a:t>, the time that it takes increases proportionally to the logarithm of the input size.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373F4E60-84DE-27F7-F22E-DBE8B6A9DEB0}"/>
              </a:ext>
            </a:extLst>
          </p:cNvPr>
          <p:cNvGraphicFramePr>
            <a:graphicFrameLocks noGrp="1"/>
          </p:cNvGraphicFramePr>
          <p:nvPr/>
        </p:nvGraphicFramePr>
        <p:xfrm>
          <a:off x="976077" y="2754034"/>
          <a:ext cx="3445095" cy="2045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4478">
                  <a:extLst>
                    <a:ext uri="{9D8B030D-6E8A-4147-A177-3AD203B41FA5}">
                      <a16:colId xmlns:a16="http://schemas.microsoft.com/office/drawing/2014/main" val="2534470846"/>
                    </a:ext>
                  </a:extLst>
                </a:gridCol>
                <a:gridCol w="1800617">
                  <a:extLst>
                    <a:ext uri="{9D8B030D-6E8A-4147-A177-3AD203B41FA5}">
                      <a16:colId xmlns:a16="http://schemas.microsoft.com/office/drawing/2014/main" val="14694366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Operations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39673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20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773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857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5869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1024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25089489"/>
                  </a:ext>
                </a:extLst>
              </a:tr>
            </a:tbl>
          </a:graphicData>
        </a:graphic>
      </p:graphicFrame>
      <p:pic>
        <p:nvPicPr>
          <p:cNvPr id="7" name="Picture 6" descr="A graph with a line going up&#10;&#10;Description automatically generated">
            <a:extLst>
              <a:ext uri="{FF2B5EF4-FFF2-40B4-BE49-F238E27FC236}">
                <a16:creationId xmlns:a16="http://schemas.microsoft.com/office/drawing/2014/main" id="{CC06E68A-0609-25C0-BF9F-F15C87664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915" y="2754034"/>
            <a:ext cx="5627746" cy="289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9077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36C34-7D22-E57C-1969-6B36D04F1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Finding values in a linked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A3398-37D6-0904-85C5-DBEA2CAF6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961725"/>
            <a:ext cx="8596668" cy="787475"/>
          </a:xfrm>
        </p:spPr>
        <p:txBody>
          <a:bodyPr>
            <a:normAutofit/>
          </a:bodyPr>
          <a:lstStyle/>
          <a:p>
            <a:r>
              <a:rPr lang="en-US" dirty="0"/>
              <a:t>How many operations will this require for finding a value in the list? Consider both the </a:t>
            </a:r>
            <a:r>
              <a:rPr lang="en-US" b="1" dirty="0"/>
              <a:t>best case</a:t>
            </a:r>
            <a:r>
              <a:rPr lang="en-US" dirty="0"/>
              <a:t> and </a:t>
            </a:r>
            <a:r>
              <a:rPr lang="en-US" b="1" dirty="0"/>
              <a:t>worst case</a:t>
            </a:r>
            <a:r>
              <a:rPr lang="en-US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61F91A-E789-066D-F1B3-B5692EC3C904}"/>
              </a:ext>
            </a:extLst>
          </p:cNvPr>
          <p:cNvSpPr txBox="1"/>
          <p:nvPr/>
        </p:nvSpPr>
        <p:spPr>
          <a:xfrm>
            <a:off x="1075955" y="1270000"/>
            <a:ext cx="8273461" cy="26776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find_in_link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ll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, value):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"""Return true if linked list LL contains VALUE.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find_in_link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(Link(3, Link(4, Link(5))), 4)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True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find_in_link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(Link(3, Link(4, Link(5))), 7)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False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"""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if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ll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is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Link.empty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return False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elif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ll.first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== value: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return True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return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find_in_link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ll.rest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, value)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DCECB58-EA16-6E9D-6291-D5FDA9A9F081}"/>
              </a:ext>
            </a:extLst>
          </p:cNvPr>
          <p:cNvGraphicFramePr>
            <a:graphicFrameLocks noGrp="1"/>
          </p:cNvGraphicFramePr>
          <p:nvPr/>
        </p:nvGraphicFramePr>
        <p:xfrm>
          <a:off x="1075955" y="4678139"/>
          <a:ext cx="8520531" cy="2045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3449">
                  <a:extLst>
                    <a:ext uri="{9D8B030D-6E8A-4147-A177-3AD203B41FA5}">
                      <a16:colId xmlns:a16="http://schemas.microsoft.com/office/drawing/2014/main" val="2534470846"/>
                    </a:ext>
                  </a:extLst>
                </a:gridCol>
                <a:gridCol w="3456161">
                  <a:extLst>
                    <a:ext uri="{9D8B030D-6E8A-4147-A177-3AD203B41FA5}">
                      <a16:colId xmlns:a16="http://schemas.microsoft.com/office/drawing/2014/main" val="1469436695"/>
                    </a:ext>
                  </a:extLst>
                </a:gridCol>
                <a:gridCol w="3560921">
                  <a:extLst>
                    <a:ext uri="{9D8B030D-6E8A-4147-A177-3AD203B41FA5}">
                      <a16:colId xmlns:a16="http://schemas.microsoft.com/office/drawing/2014/main" val="26843733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List Size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Best case: Operations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Worst Case: Operations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39673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2000" dirty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773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857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5869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2508948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8ED1E7A-84DC-0819-B2A7-685623B6BD4C}"/>
              </a:ext>
            </a:extLst>
          </p:cNvPr>
          <p:cNvSpPr txBox="1"/>
          <p:nvPr/>
        </p:nvSpPr>
        <p:spPr>
          <a:xfrm>
            <a:off x="3133513" y="5122345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9EBB53-914F-C843-2039-23CD71B3B5E6}"/>
              </a:ext>
            </a:extLst>
          </p:cNvPr>
          <p:cNvSpPr txBox="1"/>
          <p:nvPr/>
        </p:nvSpPr>
        <p:spPr>
          <a:xfrm>
            <a:off x="3133513" y="5532323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B8F573-3E7D-80AF-FF2E-C0D42842FBE5}"/>
              </a:ext>
            </a:extLst>
          </p:cNvPr>
          <p:cNvSpPr txBox="1"/>
          <p:nvPr/>
        </p:nvSpPr>
        <p:spPr>
          <a:xfrm>
            <a:off x="3133513" y="5923447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4E2E97-25D4-627C-49A2-23381997C64B}"/>
              </a:ext>
            </a:extLst>
          </p:cNvPr>
          <p:cNvSpPr txBox="1"/>
          <p:nvPr/>
        </p:nvSpPr>
        <p:spPr>
          <a:xfrm>
            <a:off x="3133513" y="6323999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771E62-AF28-7C51-0E63-ED5622697AD8}"/>
              </a:ext>
            </a:extLst>
          </p:cNvPr>
          <p:cNvSpPr txBox="1"/>
          <p:nvPr/>
        </p:nvSpPr>
        <p:spPr>
          <a:xfrm>
            <a:off x="6820965" y="5121903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203842-B5FC-4B50-6BBD-2BD0518A2C59}"/>
              </a:ext>
            </a:extLst>
          </p:cNvPr>
          <p:cNvSpPr txBox="1"/>
          <p:nvPr/>
        </p:nvSpPr>
        <p:spPr>
          <a:xfrm>
            <a:off x="6820965" y="5531881"/>
            <a:ext cx="453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1E2FD1-883B-5B06-B803-06F5B73A251B}"/>
              </a:ext>
            </a:extLst>
          </p:cNvPr>
          <p:cNvSpPr txBox="1"/>
          <p:nvPr/>
        </p:nvSpPr>
        <p:spPr>
          <a:xfrm>
            <a:off x="6820965" y="5923005"/>
            <a:ext cx="588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3614D58-716A-1626-357E-44FB568ED140}"/>
              </a:ext>
            </a:extLst>
          </p:cNvPr>
          <p:cNvSpPr txBox="1"/>
          <p:nvPr/>
        </p:nvSpPr>
        <p:spPr>
          <a:xfrm>
            <a:off x="6820965" y="6323557"/>
            <a:ext cx="7232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1000</a:t>
            </a:r>
          </a:p>
        </p:txBody>
      </p:sp>
    </p:spTree>
    <p:extLst>
      <p:ext uri="{BB962C8B-B14F-4D97-AF65-F5344CB8AC3E}">
        <p14:creationId xmlns:p14="http://schemas.microsoft.com/office/powerpoint/2010/main" val="210694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7" grpId="0"/>
      <p:bldP spid="8" grpId="0"/>
      <p:bldP spid="9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CB878-6A2E-79D7-6BEF-D2A206267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93E52-147D-9414-5196-4842F038C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an algorithm takes </a:t>
            </a:r>
            <a:r>
              <a:rPr lang="en-US" b="1" dirty="0"/>
              <a:t>linear time</a:t>
            </a:r>
            <a:r>
              <a:rPr lang="en-US" dirty="0"/>
              <a:t>, its number of operations increases in direct proportion to the input size.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373F4E60-84DE-27F7-F22E-DBE8B6A9DEB0}"/>
              </a:ext>
            </a:extLst>
          </p:cNvPr>
          <p:cNvGraphicFramePr>
            <a:graphicFrameLocks noGrp="1"/>
          </p:cNvGraphicFramePr>
          <p:nvPr/>
        </p:nvGraphicFramePr>
        <p:xfrm>
          <a:off x="976077" y="2754034"/>
          <a:ext cx="3445095" cy="24117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6612">
                  <a:extLst>
                    <a:ext uri="{9D8B030D-6E8A-4147-A177-3AD203B41FA5}">
                      <a16:colId xmlns:a16="http://schemas.microsoft.com/office/drawing/2014/main" val="2534470846"/>
                    </a:ext>
                  </a:extLst>
                </a:gridCol>
                <a:gridCol w="1998483">
                  <a:extLst>
                    <a:ext uri="{9D8B030D-6E8A-4147-A177-3AD203B41FA5}">
                      <a16:colId xmlns:a16="http://schemas.microsoft.com/office/drawing/2014/main" val="14694366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List Size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Worst Case: Operations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39673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773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857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5869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2508948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C153F9C-2F0F-7C59-5D8F-62101E2B4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7327" y="2754034"/>
            <a:ext cx="5592922" cy="286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58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36C34-7D22-E57C-1969-6B36D04F1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Counting overlapping items in 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A3398-37D6-0904-85C5-DBEA2CAF6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961725"/>
            <a:ext cx="8596668" cy="6762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 many operations will this require for finding the overlapping elements?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61F91A-E789-066D-F1B3-B5692EC3C904}"/>
              </a:ext>
            </a:extLst>
          </p:cNvPr>
          <p:cNvSpPr txBox="1"/>
          <p:nvPr/>
        </p:nvSpPr>
        <p:spPr>
          <a:xfrm>
            <a:off x="1057103" y="1487548"/>
            <a:ext cx="5174016" cy="2462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overlap(a, b):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"""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overlap([3, 5, 7, 6], [4, 5, 6, 5])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"""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count = 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for item in a: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for other in b: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    if item == other: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        count +=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return count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DCECB58-EA16-6E9D-6291-D5FDA9A9F081}"/>
              </a:ext>
            </a:extLst>
          </p:cNvPr>
          <p:cNvGraphicFramePr>
            <a:graphicFrameLocks noGrp="1"/>
          </p:cNvGraphicFramePr>
          <p:nvPr/>
        </p:nvGraphicFramePr>
        <p:xfrm>
          <a:off x="2917998" y="4394298"/>
          <a:ext cx="3445095" cy="2045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4478">
                  <a:extLst>
                    <a:ext uri="{9D8B030D-6E8A-4147-A177-3AD203B41FA5}">
                      <a16:colId xmlns:a16="http://schemas.microsoft.com/office/drawing/2014/main" val="2534470846"/>
                    </a:ext>
                  </a:extLst>
                </a:gridCol>
                <a:gridCol w="1800617">
                  <a:extLst>
                    <a:ext uri="{9D8B030D-6E8A-4147-A177-3AD203B41FA5}">
                      <a16:colId xmlns:a16="http://schemas.microsoft.com/office/drawing/2014/main" val="14694366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List Size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Operations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39673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773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857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5869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2508948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8ED1E7A-84DC-0819-B2A7-685623B6BD4C}"/>
              </a:ext>
            </a:extLst>
          </p:cNvPr>
          <p:cNvSpPr txBox="1"/>
          <p:nvPr/>
        </p:nvSpPr>
        <p:spPr>
          <a:xfrm>
            <a:off x="4594668" y="4838504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9EBB53-914F-C843-2039-23CD71B3B5E6}"/>
              </a:ext>
            </a:extLst>
          </p:cNvPr>
          <p:cNvSpPr txBox="1"/>
          <p:nvPr/>
        </p:nvSpPr>
        <p:spPr>
          <a:xfrm>
            <a:off x="4594668" y="5248482"/>
            <a:ext cx="588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B8F573-3E7D-80AF-FF2E-C0D42842FBE5}"/>
              </a:ext>
            </a:extLst>
          </p:cNvPr>
          <p:cNvSpPr txBox="1"/>
          <p:nvPr/>
        </p:nvSpPr>
        <p:spPr>
          <a:xfrm>
            <a:off x="4594668" y="5639606"/>
            <a:ext cx="857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10000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4E2E97-25D4-627C-49A2-23381997C64B}"/>
              </a:ext>
            </a:extLst>
          </p:cNvPr>
          <p:cNvSpPr txBox="1"/>
          <p:nvPr/>
        </p:nvSpPr>
        <p:spPr>
          <a:xfrm>
            <a:off x="4594668" y="6040158"/>
            <a:ext cx="1127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1000000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F64087C-D9C1-669C-D874-D6340A757AC4}"/>
              </a:ext>
            </a:extLst>
          </p:cNvPr>
          <p:cNvGraphicFramePr>
            <a:graphicFrameLocks noGrp="1"/>
          </p:cNvGraphicFramePr>
          <p:nvPr/>
        </p:nvGraphicFramePr>
        <p:xfrm>
          <a:off x="6490878" y="1522431"/>
          <a:ext cx="2286000" cy="2286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64666889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68521712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9202125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09514176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100692232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3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7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3933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4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479451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23314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6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915705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5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7385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40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CB878-6A2E-79D7-6BEF-D2A206267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Quadratic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93E52-147D-9414-5196-4842F038C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an algorithm grows in </a:t>
            </a:r>
            <a:r>
              <a:rPr lang="en-US" b="1" dirty="0"/>
              <a:t>quadratic time</a:t>
            </a:r>
            <a:r>
              <a:rPr lang="en-US" dirty="0"/>
              <a:t>, its steps increase in proportion to square of the input size.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373F4E60-84DE-27F7-F22E-DBE8B6A9DEB0}"/>
              </a:ext>
            </a:extLst>
          </p:cNvPr>
          <p:cNvGraphicFramePr>
            <a:graphicFrameLocks noGrp="1"/>
          </p:cNvGraphicFramePr>
          <p:nvPr/>
        </p:nvGraphicFramePr>
        <p:xfrm>
          <a:off x="976077" y="2754034"/>
          <a:ext cx="3445095" cy="2045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6612">
                  <a:extLst>
                    <a:ext uri="{9D8B030D-6E8A-4147-A177-3AD203B41FA5}">
                      <a16:colId xmlns:a16="http://schemas.microsoft.com/office/drawing/2014/main" val="2534470846"/>
                    </a:ext>
                  </a:extLst>
                </a:gridCol>
                <a:gridCol w="1998483">
                  <a:extLst>
                    <a:ext uri="{9D8B030D-6E8A-4147-A177-3AD203B41FA5}">
                      <a16:colId xmlns:a16="http://schemas.microsoft.com/office/drawing/2014/main" val="14694366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List Size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Operations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39673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773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857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5869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1000000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2508948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4C153F9C-2F0F-7C59-5D8F-62101E2B4E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5879" y="2754034"/>
            <a:ext cx="5575818" cy="286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19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36C34-7D22-E57C-1969-6B36D04F1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</a:t>
            </a:r>
            <a:r>
              <a:rPr lang="en-US" dirty="0" err="1"/>
              <a:t>Virahanka</a:t>
            </a:r>
            <a:r>
              <a:rPr lang="en-US" dirty="0"/>
              <a:t>-Fibonacci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A3398-37D6-0904-85C5-DBEA2CAF6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3087986"/>
            <a:ext cx="8596668" cy="676263"/>
          </a:xfrm>
        </p:spPr>
        <p:txBody>
          <a:bodyPr>
            <a:normAutofit/>
          </a:bodyPr>
          <a:lstStyle/>
          <a:p>
            <a:r>
              <a:rPr lang="en-US" dirty="0"/>
              <a:t>How many operations are required for increasing values of n?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61F91A-E789-066D-F1B3-B5692EC3C904}"/>
              </a:ext>
            </a:extLst>
          </p:cNvPr>
          <p:cNvSpPr txBox="1"/>
          <p:nvPr/>
        </p:nvSpPr>
        <p:spPr>
          <a:xfrm>
            <a:off x="1057102" y="1487548"/>
            <a:ext cx="8216899" cy="16004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virfib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(n):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if n == 0: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return 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elif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n == 1: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return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else: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return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virfib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(n-2) +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virfib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(n-1)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DCECB58-EA16-6E9D-6291-D5FDA9A9F081}"/>
              </a:ext>
            </a:extLst>
          </p:cNvPr>
          <p:cNvGraphicFramePr>
            <a:graphicFrameLocks noGrp="1"/>
          </p:cNvGraphicFramePr>
          <p:nvPr/>
        </p:nvGraphicFramePr>
        <p:xfrm>
          <a:off x="2917998" y="3479896"/>
          <a:ext cx="3445095" cy="32346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4478">
                  <a:extLst>
                    <a:ext uri="{9D8B030D-6E8A-4147-A177-3AD203B41FA5}">
                      <a16:colId xmlns:a16="http://schemas.microsoft.com/office/drawing/2014/main" val="2534470846"/>
                    </a:ext>
                  </a:extLst>
                </a:gridCol>
                <a:gridCol w="1800617">
                  <a:extLst>
                    <a:ext uri="{9D8B030D-6E8A-4147-A177-3AD203B41FA5}">
                      <a16:colId xmlns:a16="http://schemas.microsoft.com/office/drawing/2014/main" val="14694366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Operations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39673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773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857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5869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5089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7617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1707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20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69228011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8ED1E7A-84DC-0819-B2A7-685623B6BD4C}"/>
              </a:ext>
            </a:extLst>
          </p:cNvPr>
          <p:cNvSpPr txBox="1"/>
          <p:nvPr/>
        </p:nvSpPr>
        <p:spPr>
          <a:xfrm>
            <a:off x="4594668" y="3924102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9EBB53-914F-C843-2039-23CD71B3B5E6}"/>
              </a:ext>
            </a:extLst>
          </p:cNvPr>
          <p:cNvSpPr txBox="1"/>
          <p:nvPr/>
        </p:nvSpPr>
        <p:spPr>
          <a:xfrm>
            <a:off x="4594668" y="4334080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B8F573-3E7D-80AF-FF2E-C0D42842FBE5}"/>
              </a:ext>
            </a:extLst>
          </p:cNvPr>
          <p:cNvSpPr txBox="1"/>
          <p:nvPr/>
        </p:nvSpPr>
        <p:spPr>
          <a:xfrm>
            <a:off x="4594668" y="4725204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4E2E97-25D4-627C-49A2-23381997C64B}"/>
              </a:ext>
            </a:extLst>
          </p:cNvPr>
          <p:cNvSpPr txBox="1"/>
          <p:nvPr/>
        </p:nvSpPr>
        <p:spPr>
          <a:xfrm>
            <a:off x="4594668" y="5125756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89EE1E-32C3-895E-CC1F-146F6B257A07}"/>
              </a:ext>
            </a:extLst>
          </p:cNvPr>
          <p:cNvSpPr txBox="1"/>
          <p:nvPr/>
        </p:nvSpPr>
        <p:spPr>
          <a:xfrm>
            <a:off x="4594668" y="5522579"/>
            <a:ext cx="453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41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B35501-6ABA-D338-41FA-BE4FFC8AAD34}"/>
              </a:ext>
            </a:extLst>
          </p:cNvPr>
          <p:cNvSpPr txBox="1"/>
          <p:nvPr/>
        </p:nvSpPr>
        <p:spPr>
          <a:xfrm>
            <a:off x="4594668" y="5913703"/>
            <a:ext cx="453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67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1F0774-B33E-310D-C78C-EF8F7A46DE85}"/>
              </a:ext>
            </a:extLst>
          </p:cNvPr>
          <p:cNvSpPr txBox="1"/>
          <p:nvPr/>
        </p:nvSpPr>
        <p:spPr>
          <a:xfrm>
            <a:off x="4594668" y="6314255"/>
            <a:ext cx="8579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21891</a:t>
            </a:r>
          </a:p>
        </p:txBody>
      </p:sp>
    </p:spTree>
    <p:extLst>
      <p:ext uri="{BB962C8B-B14F-4D97-AF65-F5344CB8AC3E}">
        <p14:creationId xmlns:p14="http://schemas.microsoft.com/office/powerpoint/2010/main" val="207862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8" grpId="0"/>
      <p:bldP spid="9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CB878-6A2E-79D7-6BEF-D2A206267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Exponential 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93E52-147D-9414-5196-4842F038C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an algorithm grows in </a:t>
            </a:r>
            <a:r>
              <a:rPr lang="en-US" b="1" dirty="0"/>
              <a:t>exponential time</a:t>
            </a:r>
            <a:r>
              <a:rPr lang="en-US" dirty="0"/>
              <a:t>, its number of steps increases faster than a polynomial function of the input size.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373F4E60-84DE-27F7-F22E-DBE8B6A9DEB0}"/>
              </a:ext>
            </a:extLst>
          </p:cNvPr>
          <p:cNvGraphicFramePr>
            <a:graphicFrameLocks noGrp="1"/>
          </p:cNvGraphicFramePr>
          <p:nvPr/>
        </p:nvGraphicFramePr>
        <p:xfrm>
          <a:off x="976077" y="2754034"/>
          <a:ext cx="3445095" cy="32346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4478">
                  <a:extLst>
                    <a:ext uri="{9D8B030D-6E8A-4147-A177-3AD203B41FA5}">
                      <a16:colId xmlns:a16="http://schemas.microsoft.com/office/drawing/2014/main" val="2534470846"/>
                    </a:ext>
                  </a:extLst>
                </a:gridCol>
                <a:gridCol w="1800617">
                  <a:extLst>
                    <a:ext uri="{9D8B030D-6E8A-4147-A177-3AD203B41FA5}">
                      <a16:colId xmlns:a16="http://schemas.microsoft.com/office/drawing/2014/main" val="14694366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Operations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39673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773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857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5869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4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9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5089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0956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8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54080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20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21891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863399554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CC06E68A-0609-25C0-BF9F-F15C87664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9915" y="2780730"/>
            <a:ext cx="5627746" cy="284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018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34AAC-6777-3086-A030-18B5C03DE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orders of growth</a:t>
            </a:r>
          </a:p>
        </p:txBody>
      </p:sp>
      <p:pic>
        <p:nvPicPr>
          <p:cNvPr id="5" name="Content Placeholder 4" descr="A graph with lines and numbers&#10;&#10;Description automatically generated">
            <a:extLst>
              <a:ext uri="{FF2B5EF4-FFF2-40B4-BE49-F238E27FC236}">
                <a16:creationId xmlns:a16="http://schemas.microsoft.com/office/drawing/2014/main" id="{B625ABFB-C2BB-9347-79EC-7CFB2C323E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64" y="1930400"/>
            <a:ext cx="7956110" cy="4111625"/>
          </a:xfrm>
        </p:spPr>
      </p:pic>
    </p:spTree>
    <p:extLst>
      <p:ext uri="{BB962C8B-B14F-4D97-AF65-F5344CB8AC3E}">
        <p14:creationId xmlns:p14="http://schemas.microsoft.com/office/powerpoint/2010/main" val="172841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C174A-9AC2-1472-E987-17C3BF05CD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5412" y="2404534"/>
            <a:ext cx="8108591" cy="1646302"/>
          </a:xfrm>
        </p:spPr>
        <p:txBody>
          <a:bodyPr/>
          <a:lstStyle/>
          <a:p>
            <a:r>
              <a:rPr lang="en-US" dirty="0"/>
              <a:t>Orders of Growth &amp; Intro to WWW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F574D0-071E-6ED2-AC24-AE6CB80C89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424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F6AA4-970D-035B-C532-528F3A88B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O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96291-8A7B-205E-1088-4462DA365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formal notation for describing the efficiency of an algorithm, using </a:t>
            </a:r>
            <a:r>
              <a:rPr lang="en-US" dirty="0">
                <a:hlinkClick r:id="rId2"/>
              </a:rPr>
              <a:t>asymptotic analysis</a:t>
            </a:r>
            <a:r>
              <a:rPr lang="en-US" dirty="0"/>
              <a:t>.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F71D52C-5F18-57F6-1629-47501E868FCE}"/>
              </a:ext>
            </a:extLst>
          </p:cNvPr>
          <p:cNvGraphicFramePr>
            <a:graphicFrameLocks noGrp="1"/>
          </p:cNvGraphicFramePr>
          <p:nvPr/>
        </p:nvGraphicFramePr>
        <p:xfrm>
          <a:off x="1146003" y="2793563"/>
          <a:ext cx="8127999" cy="2987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117686561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27125353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304878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effectLst/>
                        </a:rPr>
                        <a:t>Order of growth</a:t>
                      </a:r>
                    </a:p>
                  </a:txBody>
                  <a:tcPr marT="91440" marB="9144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Example</a:t>
                      </a:r>
                    </a:p>
                  </a:txBody>
                  <a:tcPr marT="91440" marB="9144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Big O</a:t>
                      </a:r>
                    </a:p>
                  </a:txBody>
                  <a:tcPr marT="91440" marB="9144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2438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Exponential growth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recursive </a:t>
                      </a:r>
                      <a:r>
                        <a:rPr lang="en-US" sz="2000" dirty="0" err="1"/>
                        <a:t>virfib</a:t>
                      </a:r>
                      <a:endParaRPr lang="en-US" sz="2000" dirty="0"/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/>
                        <a:t>O(b</a:t>
                      </a:r>
                      <a:r>
                        <a:rPr lang="en-US" sz="2000" i="1" baseline="30000" dirty="0"/>
                        <a:t>n</a:t>
                      </a:r>
                      <a:r>
                        <a:rPr lang="en-US" sz="2000" i="1" dirty="0"/>
                        <a:t>)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0169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Quadratic growth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overlap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/>
                        <a:t>O(n</a:t>
                      </a:r>
                      <a:r>
                        <a:rPr lang="en-US" sz="2000" i="1" baseline="30000" dirty="0"/>
                        <a:t>2</a:t>
                      </a:r>
                      <a:r>
                        <a:rPr lang="en-US" sz="2000" i="1" dirty="0"/>
                        <a:t>)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9375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Linear growth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find_in_link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/>
                        <a:t>O(n)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1953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Logarithmic growth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exp_fast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2000" i="1" dirty="0"/>
                        <a:t>O(log⁡ n)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4303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/>
                        <a:t>Constant growth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add_to_front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i="1" dirty="0"/>
                        <a:t>O(1)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8216103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A74E99B7-51CD-B686-7B76-9F9BB22F12F3}"/>
              </a:ext>
            </a:extLst>
          </p:cNvPr>
          <p:cNvSpPr/>
          <p:nvPr/>
        </p:nvSpPr>
        <p:spPr>
          <a:xfrm>
            <a:off x="6541852" y="3429000"/>
            <a:ext cx="1429966" cy="335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02A1398-9A47-5E6C-F99B-EB023CE5C10D}"/>
              </a:ext>
            </a:extLst>
          </p:cNvPr>
          <p:cNvSpPr/>
          <p:nvPr/>
        </p:nvSpPr>
        <p:spPr>
          <a:xfrm>
            <a:off x="6541852" y="4369237"/>
            <a:ext cx="1429966" cy="335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8B5A10-DD34-64A9-B064-FE9617C57F80}"/>
              </a:ext>
            </a:extLst>
          </p:cNvPr>
          <p:cNvSpPr/>
          <p:nvPr/>
        </p:nvSpPr>
        <p:spPr>
          <a:xfrm>
            <a:off x="6541852" y="3899118"/>
            <a:ext cx="1429966" cy="335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F3C507-213E-71FA-8697-025DEC922F0D}"/>
              </a:ext>
            </a:extLst>
          </p:cNvPr>
          <p:cNvSpPr/>
          <p:nvPr/>
        </p:nvSpPr>
        <p:spPr>
          <a:xfrm>
            <a:off x="6541852" y="4897685"/>
            <a:ext cx="1429966" cy="335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E92527-33C5-6424-C59E-A525060981A9}"/>
              </a:ext>
            </a:extLst>
          </p:cNvPr>
          <p:cNvSpPr/>
          <p:nvPr/>
        </p:nvSpPr>
        <p:spPr>
          <a:xfrm>
            <a:off x="6541852" y="5417304"/>
            <a:ext cx="1429966" cy="335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451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9CCB5-FB9E-2933-0428-84B8CBE0D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5374B-5218-B247-8AD8-157290C9C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20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33F29-6453-F997-3CA0-BEF3BC278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C6D02E-7519-7D51-6A29-2F5D933DFB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0076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E4E8A-BDE5-765E-9EDE-9645A07F4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and environments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32E4A-49D9-38AB-B8EE-803B86085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space needed for a program depends on the environments in use.</a:t>
            </a:r>
          </a:p>
          <a:p>
            <a:r>
              <a:rPr lang="en-US" dirty="0"/>
              <a:t>At any moment there is a set of </a:t>
            </a:r>
            <a:r>
              <a:rPr lang="en-US" b="1" dirty="0"/>
              <a:t>active environments</a:t>
            </a:r>
            <a:r>
              <a:rPr lang="en-US" dirty="0"/>
              <a:t>.</a:t>
            </a:r>
          </a:p>
          <a:p>
            <a:r>
              <a:rPr lang="en-US" dirty="0"/>
              <a:t>Values and frames in active environments consume memory.</a:t>
            </a:r>
          </a:p>
          <a:p>
            <a:r>
              <a:rPr lang="en-US" dirty="0"/>
              <a:t>Memory that is used for other values and frames can be recycled.</a:t>
            </a:r>
          </a:p>
          <a:p>
            <a:r>
              <a:rPr lang="en-US" dirty="0"/>
              <a:t>Active environments:</a:t>
            </a:r>
          </a:p>
          <a:p>
            <a:pPr lvl="1"/>
            <a:r>
              <a:rPr lang="en-US" dirty="0"/>
              <a:t>Environments for any function calls currently being evaluated.</a:t>
            </a:r>
          </a:p>
          <a:p>
            <a:pPr lvl="1"/>
            <a:r>
              <a:rPr lang="en-US" dirty="0"/>
              <a:t>Parent environments of functions named in active environments.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922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2E23E-ED69-5788-4631-16BF69CB68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1963" y="4427926"/>
            <a:ext cx="7652039" cy="15353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Make sure to select "don't display exited functions"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66939-39C5-7E33-C637-9DDDCB420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Active environments in PythonTutor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4DCF00-3590-7357-6BF6-3DCCE938D719}"/>
              </a:ext>
            </a:extLst>
          </p:cNvPr>
          <p:cNvSpPr txBox="1"/>
          <p:nvPr/>
        </p:nvSpPr>
        <p:spPr>
          <a:xfrm>
            <a:off x="1000542" y="1918616"/>
            <a:ext cx="8273460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virfib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(n):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if n == 0: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return 0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elif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n == 1: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return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else: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return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virfib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(n-2) +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virfib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(n-1)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148CB72-94F2-EA09-FE76-3EABD18D9C73}"/>
              </a:ext>
            </a:extLst>
          </p:cNvPr>
          <p:cNvGrpSpPr/>
          <p:nvPr/>
        </p:nvGrpSpPr>
        <p:grpSpPr>
          <a:xfrm>
            <a:off x="1000542" y="4021469"/>
            <a:ext cx="2912433" cy="680936"/>
            <a:chOff x="797434" y="5567464"/>
            <a:chExt cx="2912433" cy="680936"/>
          </a:xfrm>
        </p:grpSpPr>
        <p:pic>
          <p:nvPicPr>
            <p:cNvPr id="6" name="Picture 5" descr="A blue and yellow snake logo&#10;&#10;Description automatically generated with low confidence">
              <a:extLst>
                <a:ext uri="{FF2B5EF4-FFF2-40B4-BE49-F238E27FC236}">
                  <a16:creationId xmlns:a16="http://schemas.microsoft.com/office/drawing/2014/main" id="{B8467647-EFDE-15E1-C3A7-488AEF0B15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434" y="5567464"/>
              <a:ext cx="621421" cy="68093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D601CA9-8443-EA84-8B62-FB1BECE8AB1E}"/>
                </a:ext>
              </a:extLst>
            </p:cNvPr>
            <p:cNvSpPr txBox="1"/>
            <p:nvPr/>
          </p:nvSpPr>
          <p:spPr>
            <a:xfrm>
              <a:off x="1418855" y="5682245"/>
              <a:ext cx="22910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rebuchet MS" panose="020B0603020202020204"/>
                  <a:ea typeface="+mn-ea"/>
                  <a:cs typeface="+mn-cs"/>
                  <a:hlinkClick r:id="rId3"/>
                </a:rPr>
                <a:t>View in PythonTutor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58959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754A3-74A5-9F2D-FD93-6C59B9D50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 of space consumption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E80ECB0-C2FF-6327-ED42-F818F1F717E6}"/>
              </a:ext>
            </a:extLst>
          </p:cNvPr>
          <p:cNvSpPr/>
          <p:nvPr/>
        </p:nvSpPr>
        <p:spPr>
          <a:xfrm>
            <a:off x="4590852" y="1659114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(5)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5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DA8C7B-ACDA-72DB-9BDF-86C70091135D}"/>
              </a:ext>
            </a:extLst>
          </p:cNvPr>
          <p:cNvSpPr/>
          <p:nvPr/>
        </p:nvSpPr>
        <p:spPr>
          <a:xfrm>
            <a:off x="6473144" y="2725129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(4)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3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45E8A46-14C8-6FD0-B6D8-63F915C056A8}"/>
              </a:ext>
            </a:extLst>
          </p:cNvPr>
          <p:cNvSpPr/>
          <p:nvPr/>
        </p:nvSpPr>
        <p:spPr>
          <a:xfrm>
            <a:off x="1015003" y="3791142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(1)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AA0B11D-BDC1-8631-2A60-B2B366A5CD1F}"/>
              </a:ext>
            </a:extLst>
          </p:cNvPr>
          <p:cNvSpPr/>
          <p:nvPr/>
        </p:nvSpPr>
        <p:spPr>
          <a:xfrm>
            <a:off x="2738462" y="4857158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(1)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6D72198-5FED-ED01-85F6-586E5E1D9002}"/>
              </a:ext>
            </a:extLst>
          </p:cNvPr>
          <p:cNvSpPr/>
          <p:nvPr/>
        </p:nvSpPr>
        <p:spPr>
          <a:xfrm>
            <a:off x="8229599" y="5923174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(0)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2C296F4-2C81-AD3A-8CD6-531D8135A56F}"/>
              </a:ext>
            </a:extLst>
          </p:cNvPr>
          <p:cNvSpPr/>
          <p:nvPr/>
        </p:nvSpPr>
        <p:spPr>
          <a:xfrm>
            <a:off x="1943527" y="2725128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(3)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0D89FD1-BC66-6F25-1267-706597211A3D}"/>
              </a:ext>
            </a:extLst>
          </p:cNvPr>
          <p:cNvSpPr/>
          <p:nvPr/>
        </p:nvSpPr>
        <p:spPr>
          <a:xfrm>
            <a:off x="5131795" y="3791144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(2)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D88D2BCB-8F83-55B5-BD60-8F604B9384DE}"/>
              </a:ext>
            </a:extLst>
          </p:cNvPr>
          <p:cNvSpPr/>
          <p:nvPr/>
        </p:nvSpPr>
        <p:spPr>
          <a:xfrm>
            <a:off x="2810282" y="3791142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(2)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C89F250-CF32-F077-761D-2A3D7745CF01}"/>
              </a:ext>
            </a:extLst>
          </p:cNvPr>
          <p:cNvSpPr/>
          <p:nvPr/>
        </p:nvSpPr>
        <p:spPr>
          <a:xfrm>
            <a:off x="8991197" y="4857158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(2)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CBBB6991-C2AE-8EFD-440B-097B1BB1552C}"/>
              </a:ext>
            </a:extLst>
          </p:cNvPr>
          <p:cNvSpPr/>
          <p:nvPr/>
        </p:nvSpPr>
        <p:spPr>
          <a:xfrm>
            <a:off x="7877665" y="3791144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(3)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1259520-216E-B0E1-8BC2-6F2298696DE3}"/>
              </a:ext>
            </a:extLst>
          </p:cNvPr>
          <p:cNvSpPr/>
          <p:nvPr/>
        </p:nvSpPr>
        <p:spPr>
          <a:xfrm>
            <a:off x="4358208" y="4857158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(0)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BDFD8A0-A240-1EB3-D9DE-BFE7F7970B6E}"/>
              </a:ext>
            </a:extLst>
          </p:cNvPr>
          <p:cNvSpPr/>
          <p:nvPr/>
        </p:nvSpPr>
        <p:spPr>
          <a:xfrm>
            <a:off x="5864830" y="4857158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(1)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476FEDF-7E40-86E3-6439-A95503C2DC79}"/>
              </a:ext>
            </a:extLst>
          </p:cNvPr>
          <p:cNvSpPr/>
          <p:nvPr/>
        </p:nvSpPr>
        <p:spPr>
          <a:xfrm>
            <a:off x="1231840" y="4857158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(0)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18FC9E2-50CD-7BF1-4FFE-AF7D953962C5}"/>
              </a:ext>
            </a:extLst>
          </p:cNvPr>
          <p:cNvSpPr/>
          <p:nvPr/>
        </p:nvSpPr>
        <p:spPr>
          <a:xfrm>
            <a:off x="7484576" y="4857158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(1)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F3EEEE7-18A9-8D23-C458-E55CDCE47B71}"/>
              </a:ext>
            </a:extLst>
          </p:cNvPr>
          <p:cNvSpPr/>
          <p:nvPr/>
        </p:nvSpPr>
        <p:spPr>
          <a:xfrm>
            <a:off x="9734747" y="5923174"/>
            <a:ext cx="1225485" cy="650451"/>
          </a:xfrm>
          <a:prstGeom prst="roundRect">
            <a:avLst>
              <a:gd name="adj" fmla="val 27012"/>
            </a:avLst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virfib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(1)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ret: 1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89B1034-1FC5-65B1-5019-8E47F2750F40}"/>
              </a:ext>
            </a:extLst>
          </p:cNvPr>
          <p:cNvCxnSpPr>
            <a:stCxn id="4" idx="2"/>
            <a:endCxn id="9" idx="0"/>
          </p:cNvCxnSpPr>
          <p:nvPr/>
        </p:nvCxnSpPr>
        <p:spPr>
          <a:xfrm flipH="1">
            <a:off x="2556270" y="2309565"/>
            <a:ext cx="2647325" cy="415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5CC8B5C-BED2-39F7-7478-27C470CC9449}"/>
              </a:ext>
            </a:extLst>
          </p:cNvPr>
          <p:cNvCxnSpPr>
            <a:cxnSpLocks/>
            <a:stCxn id="4" idx="2"/>
            <a:endCxn id="5" idx="0"/>
          </p:cNvCxnSpPr>
          <p:nvPr/>
        </p:nvCxnSpPr>
        <p:spPr>
          <a:xfrm>
            <a:off x="5203595" y="2309565"/>
            <a:ext cx="1882292" cy="4155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710CCCC-253F-2ED7-2E8C-A2195A88872A}"/>
              </a:ext>
            </a:extLst>
          </p:cNvPr>
          <p:cNvCxnSpPr>
            <a:stCxn id="9" idx="2"/>
            <a:endCxn id="6" idx="0"/>
          </p:cNvCxnSpPr>
          <p:nvPr/>
        </p:nvCxnSpPr>
        <p:spPr>
          <a:xfrm flipH="1">
            <a:off x="1627746" y="3375579"/>
            <a:ext cx="928524" cy="415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11AADA5-7ACE-67E5-6910-4576656E8F75}"/>
              </a:ext>
            </a:extLst>
          </p:cNvPr>
          <p:cNvCxnSpPr>
            <a:stCxn id="9" idx="2"/>
            <a:endCxn id="11" idx="0"/>
          </p:cNvCxnSpPr>
          <p:nvPr/>
        </p:nvCxnSpPr>
        <p:spPr>
          <a:xfrm>
            <a:off x="2556270" y="3375579"/>
            <a:ext cx="866755" cy="415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812A6FDA-B9F5-6DA7-29E8-D0F9955B84B5}"/>
              </a:ext>
            </a:extLst>
          </p:cNvPr>
          <p:cNvCxnSpPr>
            <a:stCxn id="11" idx="2"/>
            <a:endCxn id="16" idx="0"/>
          </p:cNvCxnSpPr>
          <p:nvPr/>
        </p:nvCxnSpPr>
        <p:spPr>
          <a:xfrm flipH="1">
            <a:off x="1844583" y="4441593"/>
            <a:ext cx="1578442" cy="4155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F697D2F-8484-645E-F007-D2B0190BC1E9}"/>
              </a:ext>
            </a:extLst>
          </p:cNvPr>
          <p:cNvCxnSpPr>
            <a:stCxn id="11" idx="2"/>
            <a:endCxn id="7" idx="0"/>
          </p:cNvCxnSpPr>
          <p:nvPr/>
        </p:nvCxnSpPr>
        <p:spPr>
          <a:xfrm flipH="1">
            <a:off x="3351205" y="4441593"/>
            <a:ext cx="71820" cy="4155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7344553-03FF-59D4-BB40-D4C157A7459E}"/>
              </a:ext>
            </a:extLst>
          </p:cNvPr>
          <p:cNvCxnSpPr>
            <a:stCxn id="5" idx="2"/>
            <a:endCxn id="10" idx="0"/>
          </p:cNvCxnSpPr>
          <p:nvPr/>
        </p:nvCxnSpPr>
        <p:spPr>
          <a:xfrm flipH="1">
            <a:off x="5744538" y="3375580"/>
            <a:ext cx="1341349" cy="4155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9AEA953-BA21-BCBC-30FA-C253A833AB7F}"/>
              </a:ext>
            </a:extLst>
          </p:cNvPr>
          <p:cNvCxnSpPr>
            <a:stCxn id="5" idx="2"/>
            <a:endCxn id="13" idx="0"/>
          </p:cNvCxnSpPr>
          <p:nvPr/>
        </p:nvCxnSpPr>
        <p:spPr>
          <a:xfrm>
            <a:off x="7085887" y="3375580"/>
            <a:ext cx="1404521" cy="4155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7A8F67FA-F6E7-8910-B7AE-8D7A77721DF5}"/>
              </a:ext>
            </a:extLst>
          </p:cNvPr>
          <p:cNvCxnSpPr>
            <a:stCxn id="10" idx="2"/>
            <a:endCxn id="14" idx="0"/>
          </p:cNvCxnSpPr>
          <p:nvPr/>
        </p:nvCxnSpPr>
        <p:spPr>
          <a:xfrm flipH="1">
            <a:off x="4970951" y="4441595"/>
            <a:ext cx="773587" cy="415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C41F59D-AB6C-8931-E181-7955A0ED792E}"/>
              </a:ext>
            </a:extLst>
          </p:cNvPr>
          <p:cNvCxnSpPr>
            <a:stCxn id="10" idx="2"/>
            <a:endCxn id="15" idx="0"/>
          </p:cNvCxnSpPr>
          <p:nvPr/>
        </p:nvCxnSpPr>
        <p:spPr>
          <a:xfrm>
            <a:off x="5744538" y="4441595"/>
            <a:ext cx="733035" cy="415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9F5F7A38-F02C-A83A-52C1-078C4BEF7BF6}"/>
              </a:ext>
            </a:extLst>
          </p:cNvPr>
          <p:cNvCxnSpPr>
            <a:stCxn id="13" idx="2"/>
            <a:endCxn id="17" idx="0"/>
          </p:cNvCxnSpPr>
          <p:nvPr/>
        </p:nvCxnSpPr>
        <p:spPr>
          <a:xfrm flipH="1">
            <a:off x="8097319" y="4441595"/>
            <a:ext cx="393089" cy="415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F97F84D-6E71-4905-F222-87C94D0A4D0F}"/>
              </a:ext>
            </a:extLst>
          </p:cNvPr>
          <p:cNvCxnSpPr>
            <a:stCxn id="13" idx="2"/>
            <a:endCxn id="12" idx="0"/>
          </p:cNvCxnSpPr>
          <p:nvPr/>
        </p:nvCxnSpPr>
        <p:spPr>
          <a:xfrm>
            <a:off x="8490408" y="4441595"/>
            <a:ext cx="1113532" cy="4155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D298963-AC84-1117-FEBA-F72F94CAA95A}"/>
              </a:ext>
            </a:extLst>
          </p:cNvPr>
          <p:cNvCxnSpPr>
            <a:stCxn id="12" idx="2"/>
            <a:endCxn id="8" idx="0"/>
          </p:cNvCxnSpPr>
          <p:nvPr/>
        </p:nvCxnSpPr>
        <p:spPr>
          <a:xfrm flipH="1">
            <a:off x="8842342" y="5507609"/>
            <a:ext cx="761598" cy="4155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E4636C68-B341-9A99-2047-9073424324B6}"/>
              </a:ext>
            </a:extLst>
          </p:cNvPr>
          <p:cNvCxnSpPr>
            <a:stCxn id="12" idx="2"/>
            <a:endCxn id="18" idx="0"/>
          </p:cNvCxnSpPr>
          <p:nvPr/>
        </p:nvCxnSpPr>
        <p:spPr>
          <a:xfrm>
            <a:off x="9603940" y="5507609"/>
            <a:ext cx="743550" cy="4155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06749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FF32E-B469-3A1E-0C1A-FD8013461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50CFF-8D1F-20EB-D932-8989260E8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557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C8A04-F291-DC18-92ED-E14783A84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Memoization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A1F576-5834-F588-CD7D-30BA1E2AB5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163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D6BD8-0501-671C-DCD6-CAD17200C4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Memoization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6017AE-C2EF-589F-B8FB-EED60D259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Memoization</a:t>
            </a:r>
            <a:r>
              <a:rPr lang="en-US" dirty="0"/>
              <a:t>, or caching, is a strategy to reduce redundant computation by remembering the results of previous function calls in a "memo" or cache.</a:t>
            </a:r>
          </a:p>
        </p:txBody>
      </p:sp>
    </p:spTree>
    <p:extLst>
      <p:ext uri="{BB962C8B-B14F-4D97-AF65-F5344CB8AC3E}">
        <p14:creationId xmlns:p14="http://schemas.microsoft.com/office/powerpoint/2010/main" val="15657374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B172D-CEE8-812E-8917-DE35FB48B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dirty="0" err="1"/>
              <a:t>memoization</a:t>
            </a:r>
            <a:r>
              <a:rPr lang="en-US" dirty="0"/>
              <a:t> HOF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D60F6-990B-446D-3341-43BD9888EC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1E7EB1-A255-0691-4570-1FEDBDA5126D}"/>
              </a:ext>
            </a:extLst>
          </p:cNvPr>
          <p:cNvSpPr txBox="1"/>
          <p:nvPr/>
        </p:nvSpPr>
        <p:spPr>
          <a:xfrm>
            <a:off x="1000542" y="1930400"/>
            <a:ext cx="8273460" cy="22467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memo(f):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cache = {}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def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memoized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(n):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if n not in cache: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    cache[n] = f(n)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return cache[n]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return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memoized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urier New" panose="02070309020205020404" pitchFamily="49" charset="0"/>
              <a:ea typeface="+mn-ea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702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3CB0C-B1F0-84C2-69C4-5E14111E3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D8E03F-F178-6345-2060-CA95F7ED70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763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74889-E11D-145E-11D6-9A4DB7846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Memoizing</a:t>
            </a:r>
            <a:r>
              <a:rPr lang="en-US" dirty="0"/>
              <a:t> </a:t>
            </a:r>
            <a:r>
              <a:rPr lang="en-US" dirty="0" err="1"/>
              <a:t>Virahanka</a:t>
            </a:r>
            <a:r>
              <a:rPr lang="en-US" dirty="0"/>
              <a:t>-Fibonacci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F5C299F-F7A3-197F-E8CA-C918793BC3A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686640" y="1930400"/>
          <a:ext cx="4703975" cy="381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8995">
                  <a:extLst>
                    <a:ext uri="{9D8B030D-6E8A-4147-A177-3AD203B41FA5}">
                      <a16:colId xmlns:a16="http://schemas.microsoft.com/office/drawing/2014/main" val="2080355710"/>
                    </a:ext>
                  </a:extLst>
                </a:gridCol>
                <a:gridCol w="1721991">
                  <a:extLst>
                    <a:ext uri="{9D8B030D-6E8A-4147-A177-3AD203B41FA5}">
                      <a16:colId xmlns:a16="http://schemas.microsoft.com/office/drawing/2014/main" val="694358115"/>
                    </a:ext>
                  </a:extLst>
                </a:gridCol>
                <a:gridCol w="2162989">
                  <a:extLst>
                    <a:ext uri="{9D8B030D-6E8A-4147-A177-3AD203B41FA5}">
                      <a16:colId xmlns:a16="http://schemas.microsoft.com/office/drawing/2014/main" val="27639643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/>
                        </a:rPr>
                        <a:t>n</a:t>
                      </a:r>
                      <a:endParaRPr lang="en-US" sz="2800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Original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/>
                        <a:t>Memoized</a:t>
                      </a:r>
                      <a:endParaRPr lang="en-US" sz="2800" b="1" dirty="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1451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5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9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696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6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25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2170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7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41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13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8509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8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/>
                        <a:t>67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15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919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10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177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19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4397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20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21891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39</a:t>
                      </a:r>
                    </a:p>
                  </a:txBody>
                  <a:tcPr marT="91440" marB="9144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7954353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0B69096-D46E-969C-14A4-4ED50FC038A9}"/>
              </a:ext>
            </a:extLst>
          </p:cNvPr>
          <p:cNvSpPr txBox="1"/>
          <p:nvPr/>
        </p:nvSpPr>
        <p:spPr>
          <a:xfrm>
            <a:off x="909536" y="5879068"/>
            <a:ext cx="60992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hlinkClick r:id="rId2"/>
              </a:rPr>
              <a:t>Video visualization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72699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6E3E4-F069-A17D-2CD3-E534E63F3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1129B-3DB2-5AA7-DFAE-89FE4E942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201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5586769-48BF-518D-6C3F-2CD67DD3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78B362-B298-D526-C7B3-DA0CB3B243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27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6A3CCEF-550F-C718-5D0E-BECD8BDE2B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86569C-DDA8-7157-003A-952E34D3E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I say "The Internet" what do you think of?</a:t>
            </a:r>
          </a:p>
          <a:p>
            <a:r>
              <a:rPr lang="en-US" dirty="0"/>
              <a:t>Today, most people think of the World Wide Web (WWW)</a:t>
            </a:r>
          </a:p>
          <a:p>
            <a:r>
              <a:rPr lang="en-US" dirty="0"/>
              <a:t>But the internet is actually much larger (and simpler?) than that.</a:t>
            </a:r>
          </a:p>
          <a:p>
            <a:r>
              <a:rPr lang="en-US" dirty="0"/>
              <a:t>At its basic level, it is network that allows computers to talk to one another.  The WWW is just one method of communication.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07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C8260-7664-70DD-E8BF-6582BF4DF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BB8ED-ED93-1D18-9150-A0C0B58294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838044"/>
          </a:xfrm>
        </p:spPr>
        <p:txBody>
          <a:bodyPr>
            <a:normAutofit/>
          </a:bodyPr>
          <a:lstStyle/>
          <a:p>
            <a:r>
              <a:rPr lang="en-US" dirty="0"/>
              <a:t>In the early days of computing, if you wanted two computers to talk to one another</a:t>
            </a:r>
          </a:p>
          <a:p>
            <a:pPr lvl="1"/>
            <a:r>
              <a:rPr lang="en-US" dirty="0"/>
              <a:t>They had to be directly connected</a:t>
            </a:r>
          </a:p>
          <a:p>
            <a:pPr lvl="1"/>
            <a:r>
              <a:rPr lang="en-US" dirty="0"/>
              <a:t>They had to speak the same "language" or communication protocol</a:t>
            </a:r>
          </a:p>
          <a:p>
            <a:pPr lvl="1"/>
            <a:r>
              <a:rPr lang="en-US" dirty="0"/>
              <a:t>Everyone spoke a different language</a:t>
            </a:r>
          </a:p>
          <a:p>
            <a:r>
              <a:rPr lang="en-US" dirty="0"/>
              <a:t>In 1969, the Advanced Research Projects Agency Network (ARPANET) came online with 4 nodes:</a:t>
            </a:r>
          </a:p>
          <a:p>
            <a:r>
              <a:rPr lang="en-US" dirty="0"/>
              <a:t>It was developed initially to allow greater access to limited number of large research computers in the country.</a:t>
            </a:r>
          </a:p>
          <a:p>
            <a:r>
              <a:rPr lang="en-US" dirty="0"/>
              <a:t>Superseded by the National Science Foundation Network (</a:t>
            </a:r>
            <a:r>
              <a:rPr lang="en-US" dirty="0" err="1"/>
              <a:t>NSFNet</a:t>
            </a:r>
            <a:r>
              <a:rPr lang="en-US" dirty="0"/>
              <a:t>) beginning in the 1980s, ARPANET was shut down in Feb 1990.</a:t>
            </a:r>
          </a:p>
          <a:p>
            <a:r>
              <a:rPr lang="en-US" dirty="0" err="1"/>
              <a:t>NSFNet</a:t>
            </a:r>
            <a:r>
              <a:rPr lang="en-US" dirty="0"/>
              <a:t> would grow to become the Internet we know today.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2CDF23-ECAD-4C83-D03D-31B59D89C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74002" y="3985882"/>
            <a:ext cx="2935497" cy="20948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1EAE40-80BC-97C8-5A72-7D81536D17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74002" y="3985881"/>
            <a:ext cx="2935497" cy="18244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2894FE9-E9F8-3B3D-AA5C-535304D5E9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74002" y="4054146"/>
            <a:ext cx="2935497" cy="16879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817A65-47D0-9587-1376-D08B033F6A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74002" y="3985880"/>
            <a:ext cx="2935497" cy="16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59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C59EB-C9E3-A0AD-0E4C-A8ABDB08A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Internet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475D0-31EE-306B-32FF-CC9045AD5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 of the goal of ARPANET was to provide a single communication protocol that all the computers could "speak", to allow them to talk with one another.</a:t>
            </a:r>
          </a:p>
          <a:p>
            <a:r>
              <a:rPr lang="en-US" dirty="0"/>
              <a:t>Initially it used the Network Control Protocol but in the 1980s switched to the TCP/IP protocols that we still use today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23255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ACDD2-1C78-0783-3B52-1DBA5B2C6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Internet Protocol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CA80C-5B1F-B346-0701-C3C6EAD1D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Internet Protocol (IP) defines how messages are transmitted and routed through the network.</a:t>
            </a:r>
          </a:p>
          <a:p>
            <a:r>
              <a:rPr lang="en-US" dirty="0"/>
              <a:t>Every device that wants to communicate on the network must have an IP address</a:t>
            </a:r>
          </a:p>
          <a:p>
            <a:pPr lvl="1"/>
            <a:r>
              <a:rPr lang="en-US" dirty="0"/>
              <a:t>128.187.16.184</a:t>
            </a:r>
          </a:p>
          <a:p>
            <a:pPr lvl="1"/>
            <a:r>
              <a:rPr lang="en-US" dirty="0"/>
              <a:t>104.243.63.194</a:t>
            </a:r>
          </a:p>
          <a:p>
            <a:pPr lvl="1"/>
            <a:r>
              <a:rPr lang="en-US" dirty="0"/>
              <a:t>172.217.15.238</a:t>
            </a:r>
          </a:p>
          <a:p>
            <a:r>
              <a:rPr lang="en-US" dirty="0"/>
              <a:t>The IP handles getting data from one address to another</a:t>
            </a:r>
          </a:p>
          <a:p>
            <a:r>
              <a:rPr lang="en-US" dirty="0"/>
              <a:t>It is an abstraction on the underlying networking hardware</a:t>
            </a:r>
          </a:p>
        </p:txBody>
      </p:sp>
    </p:spTree>
    <p:extLst>
      <p:ext uri="{BB962C8B-B14F-4D97-AF65-F5344CB8AC3E}">
        <p14:creationId xmlns:p14="http://schemas.microsoft.com/office/powerpoint/2010/main" val="208974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DECE4-92B9-CF90-B391-E9065DFB7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Control Protocol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45FA8-F79B-3298-1AD6-A6EF70539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927599"/>
          </a:xfrm>
        </p:spPr>
        <p:txBody>
          <a:bodyPr>
            <a:normAutofit/>
          </a:bodyPr>
          <a:lstStyle/>
          <a:p>
            <a:r>
              <a:rPr lang="en-US" dirty="0"/>
              <a:t>The Transfer Control Protocol (TCP) is responsible for making sure that data arrives where it was sent.</a:t>
            </a:r>
          </a:p>
          <a:p>
            <a:pPr lvl="1"/>
            <a:r>
              <a:rPr lang="en-US" dirty="0"/>
              <a:t>The IP just guarantees a "best-effort" delivery</a:t>
            </a:r>
          </a:p>
          <a:p>
            <a:pPr lvl="1"/>
            <a:r>
              <a:rPr lang="en-US" dirty="0"/>
              <a:t>Things could get lost on the way.</a:t>
            </a:r>
          </a:p>
          <a:p>
            <a:r>
              <a:rPr lang="en-US" dirty="0"/>
              <a:t>TCP is an abstraction built on IP that provides a reliable byte stream:</a:t>
            </a:r>
          </a:p>
          <a:p>
            <a:pPr lvl="1"/>
            <a:r>
              <a:rPr lang="en-US" dirty="0"/>
              <a:t>the data arrives in order</a:t>
            </a:r>
          </a:p>
          <a:p>
            <a:pPr lvl="1"/>
            <a:r>
              <a:rPr lang="en-US" dirty="0"/>
              <a:t>the data is correct</a:t>
            </a:r>
          </a:p>
          <a:p>
            <a:pPr lvl="1"/>
            <a:r>
              <a:rPr lang="en-US" dirty="0"/>
              <a:t>duplicate data is discarded</a:t>
            </a:r>
          </a:p>
          <a:p>
            <a:pPr lvl="1"/>
            <a:r>
              <a:rPr lang="en-US" dirty="0"/>
              <a:t>lost data is resent</a:t>
            </a:r>
          </a:p>
          <a:p>
            <a:r>
              <a:rPr lang="en-US" dirty="0"/>
              <a:t>There are other protocols build on IP such as User Datagram Protocol (UDP), Stream Control Transmission Protocol (SCTP), and Real-time Transport Protocol (RTP) among others.</a:t>
            </a:r>
          </a:p>
        </p:txBody>
      </p:sp>
    </p:spTree>
    <p:extLst>
      <p:ext uri="{BB962C8B-B14F-4D97-AF65-F5344CB8AC3E}">
        <p14:creationId xmlns:p14="http://schemas.microsoft.com/office/powerpoint/2010/main" val="289762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B3A9E-1441-04B0-24E5-3FB69DC5C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2E212-A539-CEFD-FAA6-690C63025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619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B99CCE9-535E-C513-943D-8C820E0EA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 Wide Web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71857C-9082-712A-8ECB-4D5DCF6A2D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30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EF10B-CAA7-C797-D319-40D32D48E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Exponentiation approach #1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DF1C9E-3C78-7231-2DE9-4DB11380F7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Based on this recursive definition: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   </m:t>
                      </m:r>
                      <m:f>
                        <m:fPr>
                          <m:type m:val="noBar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𝑖𝑓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𝑜𝑡h𝑒𝑟𝑤𝑖𝑠𝑒</m:t>
                          </m:r>
                        </m:den>
                      </m:f>
                    </m:oMath>
                  </m:oMathPara>
                </a14:m>
                <a:endParaRPr lang="en-US" sz="3000" dirty="0"/>
              </a:p>
              <a:p>
                <a:pPr marL="0" indent="0">
                  <a:buNone/>
                </a:pPr>
                <a:endParaRPr lang="en-US" b="1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How many calls required to calculate </a:t>
                </a:r>
                <a:r>
                  <a:rPr lang="en-US" b="1" dirty="0"/>
                  <a:t>exp(2,16)</a:t>
                </a:r>
                <a:r>
                  <a:rPr lang="en-US" dirty="0"/>
                  <a:t>?</a:t>
                </a:r>
              </a:p>
              <a:p>
                <a:r>
                  <a:rPr lang="en-US" dirty="0"/>
                  <a:t>Can we do better?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DF1C9E-3C78-7231-2DE9-4DB11380F7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1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ACF3316-DBCC-49FF-D6A6-F46C5CC8D2A5}"/>
              </a:ext>
            </a:extLst>
          </p:cNvPr>
          <p:cNvSpPr txBox="1"/>
          <p:nvPr/>
        </p:nvSpPr>
        <p:spPr>
          <a:xfrm>
            <a:off x="1000542" y="3315878"/>
            <a:ext cx="8273460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exp(b, n):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if n == 0: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return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else: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return b * exp(b, n-1)</a:t>
            </a:r>
          </a:p>
        </p:txBody>
      </p:sp>
    </p:spTree>
    <p:extLst>
      <p:ext uri="{BB962C8B-B14F-4D97-AF65-F5344CB8AC3E}">
        <p14:creationId xmlns:p14="http://schemas.microsoft.com/office/powerpoint/2010/main" val="307129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FABA8-9C06-C131-CBDC-8FEE5F285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 Wide Web (early history)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DBC43-8AC5-8ED1-BD43-0B5E3C57C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856898"/>
          </a:xfrm>
        </p:spPr>
        <p:txBody>
          <a:bodyPr>
            <a:normAutofit/>
          </a:bodyPr>
          <a:lstStyle/>
          <a:p>
            <a:r>
              <a:rPr lang="en-US" dirty="0"/>
              <a:t>Invented by Tim Berners-Lee at CERN as a way to share research documents and data between collaborators</a:t>
            </a:r>
          </a:p>
          <a:p>
            <a:pPr lvl="1"/>
            <a:r>
              <a:rPr lang="en-US" dirty="0"/>
              <a:t>Proposed in May 1989</a:t>
            </a:r>
          </a:p>
          <a:p>
            <a:pPr lvl="1"/>
            <a:r>
              <a:rPr lang="en-US" dirty="0"/>
              <a:t>Operational at </a:t>
            </a:r>
            <a:r>
              <a:rPr lang="en-US" dirty="0" err="1"/>
              <a:t>Cern</a:t>
            </a:r>
            <a:r>
              <a:rPr lang="en-US" dirty="0"/>
              <a:t> by the end of 1990 (original web page: </a:t>
            </a:r>
            <a:r>
              <a:rPr lang="en-US" dirty="0">
                <a:hlinkClick r:id="rId2"/>
              </a:rPr>
              <a:t>http://info.cern.ch/hypertext/WWW/TheProject.html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Released to other research institutions in Jan 1991 and the whole internet on 23 Aug 1991</a:t>
            </a:r>
          </a:p>
          <a:p>
            <a:r>
              <a:rPr lang="en-US" dirty="0"/>
              <a:t>Initially, it was a purely text-based system.</a:t>
            </a:r>
          </a:p>
          <a:p>
            <a:r>
              <a:rPr lang="en-US" dirty="0"/>
              <a:t>The first graphical web-browser Mosaic, was released by the National Center for Supercomputing Applications (NSCA) in 1993.</a:t>
            </a:r>
          </a:p>
          <a:p>
            <a:r>
              <a:rPr lang="en-US" dirty="0"/>
              <a:t>The Netscape Navigator browser (the ancestor of Firefox) was released in Dec 1994 and the company went public in 1995.</a:t>
            </a:r>
          </a:p>
          <a:p>
            <a:r>
              <a:rPr lang="en-US" dirty="0"/>
              <a:t>Windows Internet Explorer was released in Aug 1995.</a:t>
            </a:r>
          </a:p>
        </p:txBody>
      </p:sp>
    </p:spTree>
    <p:extLst>
      <p:ext uri="{BB962C8B-B14F-4D97-AF65-F5344CB8AC3E}">
        <p14:creationId xmlns:p14="http://schemas.microsoft.com/office/powerpoint/2010/main" val="8345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BB72-F8B8-BB98-F504-9CD37189D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Hyper-Text Transfer Protocol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C8EA6-DA59-D779-0DA0-22536373B0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world wide web (WWW) uses the Hyper-Text Transfer Protocol (HTTP), an abstraction built on TCP/IP to send data between computers</a:t>
            </a:r>
          </a:p>
          <a:p>
            <a:r>
              <a:rPr lang="en-US" dirty="0"/>
              <a:t>The WWW uses a client-server model of computing</a:t>
            </a:r>
          </a:p>
          <a:p>
            <a:pPr lvl="1"/>
            <a:r>
              <a:rPr lang="en-US" dirty="0"/>
              <a:t>The server hosts the data and listens for connections</a:t>
            </a:r>
          </a:p>
          <a:p>
            <a:pPr lvl="1"/>
            <a:r>
              <a:rPr lang="en-US" dirty="0"/>
              <a:t>The client initiates a connection to the server requesting information</a:t>
            </a:r>
          </a:p>
          <a:p>
            <a:pPr lvl="1"/>
            <a:r>
              <a:rPr lang="en-US" dirty="0"/>
              <a:t>The server provides the data to the client</a:t>
            </a:r>
          </a:p>
          <a:p>
            <a:pPr lvl="1"/>
            <a:r>
              <a:rPr lang="en-US" dirty="0"/>
              <a:t>Connections are temporary and the governed by the HTTP.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050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3BFE5-05DF-0DB9-870C-F2003C9DE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Resource Locator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363B2-2157-8259-4C8D-368BA49AE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access things on the internet, we use Universal Resource Locators (URLs) to specify what we want to access.</a:t>
            </a:r>
          </a:p>
          <a:p>
            <a:r>
              <a:rPr lang="en-US" dirty="0"/>
              <a:t>A URL consists of three parts:</a:t>
            </a:r>
          </a:p>
          <a:p>
            <a:pPr lvl="1"/>
            <a:r>
              <a:rPr lang="en-US" dirty="0"/>
              <a:t>The protocol to use</a:t>
            </a:r>
          </a:p>
          <a:p>
            <a:pPr lvl="1"/>
            <a:r>
              <a:rPr lang="en-US" dirty="0"/>
              <a:t>The server address (usually represented as a domain)</a:t>
            </a:r>
          </a:p>
          <a:p>
            <a:pPr lvl="1"/>
            <a:r>
              <a:rPr lang="en-US" dirty="0"/>
              <a:t>The path to the object on the server</a:t>
            </a:r>
          </a:p>
          <a:p>
            <a:pPr lvl="1"/>
            <a:endParaRPr lang="en-US" dirty="0"/>
          </a:p>
          <a:p>
            <a:pPr marL="0" indent="0" algn="ctr">
              <a:buNone/>
            </a:pPr>
            <a:r>
              <a:rPr lang="en-US" sz="2800" dirty="0"/>
              <a:t>http://cs.byu.edu/labs/lab18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E956B4-D95D-4865-407F-7088D158A663}"/>
              </a:ext>
            </a:extLst>
          </p:cNvPr>
          <p:cNvSpPr/>
          <p:nvPr/>
        </p:nvSpPr>
        <p:spPr>
          <a:xfrm>
            <a:off x="2526384" y="4713402"/>
            <a:ext cx="1225484" cy="49962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69789D-AE2B-0698-2D00-555D7B84814E}"/>
              </a:ext>
            </a:extLst>
          </p:cNvPr>
          <p:cNvSpPr/>
          <p:nvPr/>
        </p:nvSpPr>
        <p:spPr>
          <a:xfrm>
            <a:off x="3751868" y="4713402"/>
            <a:ext cx="1762812" cy="49962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9CC5E0-3843-3B96-4419-E0A20C04EBA3}"/>
              </a:ext>
            </a:extLst>
          </p:cNvPr>
          <p:cNvSpPr/>
          <p:nvPr/>
        </p:nvSpPr>
        <p:spPr>
          <a:xfrm>
            <a:off x="5514679" y="4713401"/>
            <a:ext cx="1904215" cy="4996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052B65-6FEC-82FC-37C0-42AB6AFBDEC2}"/>
              </a:ext>
            </a:extLst>
          </p:cNvPr>
          <p:cNvSpPr txBox="1"/>
          <p:nvPr/>
        </p:nvSpPr>
        <p:spPr>
          <a:xfrm>
            <a:off x="2621805" y="5482754"/>
            <a:ext cx="1034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E83C3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Protocol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89180B-37A6-C9EC-5176-D96620B37D06}"/>
              </a:ext>
            </a:extLst>
          </p:cNvPr>
          <p:cNvSpPr txBox="1"/>
          <p:nvPr/>
        </p:nvSpPr>
        <p:spPr>
          <a:xfrm>
            <a:off x="4154611" y="5498717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E946B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Domain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A490D5-7E5A-187B-7959-E0D53B0EF192}"/>
              </a:ext>
            </a:extLst>
          </p:cNvPr>
          <p:cNvSpPr txBox="1"/>
          <p:nvPr/>
        </p:nvSpPr>
        <p:spPr>
          <a:xfrm>
            <a:off x="5524669" y="5485644"/>
            <a:ext cx="1884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Path to resource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5FFD8C4-FFDB-449E-88A8-6A3C126CE98B}"/>
              </a:ext>
            </a:extLst>
          </p:cNvPr>
          <p:cNvCxnSpPr>
            <a:endCxn id="4" idx="2"/>
          </p:cNvCxnSpPr>
          <p:nvPr/>
        </p:nvCxnSpPr>
        <p:spPr>
          <a:xfrm flipV="1">
            <a:off x="3139126" y="5213023"/>
            <a:ext cx="0" cy="2726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FAB415E-80B1-2871-7B90-52B70F92980D}"/>
              </a:ext>
            </a:extLst>
          </p:cNvPr>
          <p:cNvCxnSpPr>
            <a:endCxn id="5" idx="2"/>
          </p:cNvCxnSpPr>
          <p:nvPr/>
        </p:nvCxnSpPr>
        <p:spPr>
          <a:xfrm flipV="1">
            <a:off x="4632466" y="5213023"/>
            <a:ext cx="808" cy="2697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3F398C6-57CB-C007-2715-ACCD7C4D2BA0}"/>
              </a:ext>
            </a:extLst>
          </p:cNvPr>
          <p:cNvCxnSpPr>
            <a:stCxn id="9" idx="0"/>
            <a:endCxn id="6" idx="2"/>
          </p:cNvCxnSpPr>
          <p:nvPr/>
        </p:nvCxnSpPr>
        <p:spPr>
          <a:xfrm flipV="1">
            <a:off x="6466786" y="5213022"/>
            <a:ext cx="1" cy="2726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64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2425B-DA01-F09D-BB04-A2CDC360E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Requesting a resource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D75DE-88F8-184D-B604-1F5681A32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 defines a number of ways to access resources on the web.</a:t>
            </a:r>
          </a:p>
          <a:p>
            <a:r>
              <a:rPr lang="en-US" dirty="0"/>
              <a:t>The most common are GET and POST</a:t>
            </a:r>
          </a:p>
          <a:p>
            <a:r>
              <a:rPr lang="en-US" dirty="0"/>
              <a:t>GET is used when we just need to read data from the server.  </a:t>
            </a:r>
          </a:p>
          <a:p>
            <a:pPr lvl="1"/>
            <a:r>
              <a:rPr lang="en-US" dirty="0"/>
              <a:t>Most links to load webpages are GET requests</a:t>
            </a:r>
          </a:p>
          <a:p>
            <a:r>
              <a:rPr lang="en-US" dirty="0"/>
              <a:t>POST is used when we need to send data to the server.  </a:t>
            </a:r>
          </a:p>
          <a:p>
            <a:pPr lvl="1"/>
            <a:r>
              <a:rPr lang="en-US" dirty="0"/>
              <a:t>When we submit a form, it uses a POST to send the contents of the form to the server.</a:t>
            </a:r>
          </a:p>
          <a:p>
            <a:pPr lvl="1"/>
            <a:endParaRPr lang="en-US" dirty="0"/>
          </a:p>
          <a:p>
            <a:r>
              <a:rPr lang="en-US" dirty="0"/>
              <a:t>For details of what is happening under the hood, take CS 260, CS 324, and/or CS 240.</a:t>
            </a:r>
          </a:p>
        </p:txBody>
      </p:sp>
    </p:spTree>
    <p:extLst>
      <p:ext uri="{BB962C8B-B14F-4D97-AF65-F5344CB8AC3E}">
        <p14:creationId xmlns:p14="http://schemas.microsoft.com/office/powerpoint/2010/main" val="404036964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83713-D29E-6306-E909-DC9342C325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D188B-7405-003C-E652-D2F79F150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Whenever we request a resource, in addition to returning the resource, the server sends a </a:t>
            </a:r>
            <a:r>
              <a:rPr lang="en-US" b="1" dirty="0"/>
              <a:t>status code</a:t>
            </a:r>
            <a:r>
              <a:rPr lang="en-US" dirty="0"/>
              <a:t>.</a:t>
            </a:r>
          </a:p>
          <a:p>
            <a:r>
              <a:rPr lang="en-US" dirty="0"/>
              <a:t>These let the client know if the request succeeded or not, if there is more data coming, or if there was some other problem.</a:t>
            </a:r>
          </a:p>
          <a:p>
            <a:r>
              <a:rPr lang="en-US" dirty="0"/>
              <a:t>The most </a:t>
            </a:r>
            <a:r>
              <a:rPr lang="en-US"/>
              <a:t>common status </a:t>
            </a:r>
            <a:r>
              <a:rPr lang="en-US" dirty="0"/>
              <a:t>codes are:</a:t>
            </a:r>
          </a:p>
          <a:p>
            <a:pPr lvl="1"/>
            <a:r>
              <a:rPr lang="en-US" dirty="0"/>
              <a:t>200 – Success</a:t>
            </a:r>
          </a:p>
          <a:p>
            <a:pPr lvl="1"/>
            <a:r>
              <a:rPr lang="en-US" dirty="0"/>
              <a:t>404 – File not found</a:t>
            </a:r>
          </a:p>
          <a:p>
            <a:pPr lvl="1"/>
            <a:r>
              <a:rPr lang="en-US" dirty="0"/>
              <a:t>500 – Server error</a:t>
            </a:r>
          </a:p>
          <a:p>
            <a:r>
              <a:rPr lang="en-US" dirty="0"/>
              <a:t>We'll see a bit more about these when we start making requests ourselves.</a:t>
            </a:r>
          </a:p>
        </p:txBody>
      </p:sp>
    </p:spTree>
    <p:extLst>
      <p:ext uri="{BB962C8B-B14F-4D97-AF65-F5344CB8AC3E}">
        <p14:creationId xmlns:p14="http://schemas.microsoft.com/office/powerpoint/2010/main" val="17360390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1824C-2D3F-1881-AC89-8970D55BD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8E9C9-4512-8202-8F65-E1537CD98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3739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55BEBE-DAF3-B0FE-8854-C8AFE1FE9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Hyper-Text Markup Language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26C56C-B8B2-FC72-9879-5BACA5A445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658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EFCA6C-D404-B9F6-D0D1-78839BE3D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Hyper-Text Markup Language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70A94A-E9AE-A659-7D43-CDF03A57E8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While the HTTP described how computers should request and receive information, that was only half the problem Tim Berners-Lee needed  to solve.</a:t>
            </a:r>
          </a:p>
          <a:p>
            <a:r>
              <a:rPr lang="en-US" dirty="0"/>
              <a:t>The Hyper-Text Markup Language (HTML) was the other half and describes a way of packaging the information so it could be understood on the other end.</a:t>
            </a:r>
          </a:p>
          <a:p>
            <a:r>
              <a:rPr lang="en-US" dirty="0"/>
              <a:t>HTML is a declarative language that describes the semantics of a document.</a:t>
            </a:r>
          </a:p>
          <a:p>
            <a:r>
              <a:rPr lang="en-US" dirty="0"/>
              <a:t>It is up to the web browser reading the document to decide how it gets rendered on the screen.</a:t>
            </a:r>
          </a:p>
        </p:txBody>
      </p:sp>
    </p:spTree>
    <p:extLst>
      <p:ext uri="{BB962C8B-B14F-4D97-AF65-F5344CB8AC3E}">
        <p14:creationId xmlns:p14="http://schemas.microsoft.com/office/powerpoint/2010/main" val="68131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0E258-81BB-4AB7-9C1C-DC1B2E87A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simple HTML document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5FA39-72E0-2C38-6326-7F1B065582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C606C7-BB2B-6398-FDEB-726D0550ACF0}"/>
              </a:ext>
            </a:extLst>
          </p:cNvPr>
          <p:cNvSpPr txBox="1"/>
          <p:nvPr/>
        </p:nvSpPr>
        <p:spPr>
          <a:xfrm>
            <a:off x="1000542" y="1930400"/>
            <a:ext cx="8273460" cy="2585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&lt;html&gt;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&lt;head&gt;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&lt;title&gt;Hello world!&lt;/title&gt;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&lt;/head&gt;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&lt;body&gt;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&lt;h1&gt;Hello world!&lt;/h1&gt;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&lt;p&gt;This is a simple Hello World web page.&lt;/p&gt;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&lt;/body&gt;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26559932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6DA67-9759-E134-BB0D-0DC2D369F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Whitespace in HTML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739FA-C3FE-69B6-7B25-B900E2733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Unlike Python, whitespace mostly doesn't matter in HTML.</a:t>
            </a:r>
          </a:p>
          <a:p>
            <a:r>
              <a:rPr lang="en-US" dirty="0"/>
              <a:t>The previous page could be written like this and render just fine: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HTML doesn't care about indentation or spacing around its contents.</a:t>
            </a:r>
          </a:p>
          <a:p>
            <a:r>
              <a:rPr lang="en-US" dirty="0"/>
              <a:t>Any single whitespace character (space, tab, &amp; newline) are displayed as a space on the rendered web page.</a:t>
            </a:r>
          </a:p>
          <a:p>
            <a:r>
              <a:rPr lang="en-US" dirty="0"/>
              <a:t>Multiple whitespace characters are collapsed and rendered as a single space.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157AB8-7300-C2DC-78BD-AF7B9B032136}"/>
              </a:ext>
            </a:extLst>
          </p:cNvPr>
          <p:cNvSpPr txBox="1"/>
          <p:nvPr/>
        </p:nvSpPr>
        <p:spPr>
          <a:xfrm>
            <a:off x="1000542" y="2750532"/>
            <a:ext cx="827346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&lt;html&gt;&lt;head&gt;&lt;title&gt;Hello world!&lt;/title&gt;&lt;/head&gt;&lt;body&gt;    &lt;h1&gt;Hello world!&lt;/h1&gt;&lt;p&gt;This is a simple Hello World web page.&lt;/p&gt;&lt;/body&gt;&lt;/html&gt;</a:t>
            </a:r>
          </a:p>
        </p:txBody>
      </p:sp>
    </p:spTree>
    <p:extLst>
      <p:ext uri="{BB962C8B-B14F-4D97-AF65-F5344CB8AC3E}">
        <p14:creationId xmlns:p14="http://schemas.microsoft.com/office/powerpoint/2010/main" val="1223164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7EF10B-CAA7-C797-D319-40D32D48E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Exponentiation approach #2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DF1C9E-3C78-7231-2DE9-4DB11380F7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930400"/>
                <a:ext cx="8596668" cy="49276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Based on this recursive definition: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−1)</m:t>
                                  </m:r>
                                </m:sup>
                              </m:sSup>
                            </m:e>
                          </m:eqAr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   </m:t>
                          </m:r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𝑒𝑣𝑒𝑛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𝑖𝑠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𝑜𝑑𝑑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000" dirty="0"/>
              </a:p>
              <a:p>
                <a:pPr marL="0" indent="0">
                  <a:buNone/>
                </a:pPr>
                <a:endParaRPr lang="en-US" b="1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How many calls required to calculate </a:t>
                </a:r>
                <a:r>
                  <a:rPr lang="en-US" b="1" dirty="0"/>
                  <a:t>exp(2,16)</a:t>
                </a:r>
                <a:r>
                  <a:rPr lang="en-US" dirty="0"/>
                  <a:t>?</a:t>
                </a:r>
              </a:p>
              <a:p>
                <a:r>
                  <a:rPr lang="en-US" dirty="0"/>
                  <a:t>Some algorithms are more efficient than others!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DF1C9E-3C78-7231-2DE9-4DB11380F7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930400"/>
                <a:ext cx="8596668" cy="4927600"/>
              </a:xfrm>
              <a:blipFill>
                <a:blip r:embed="rId2"/>
                <a:stretch>
                  <a:fillRect l="-284" t="-8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ACF3316-DBCC-49FF-D6A6-F46C5CC8D2A5}"/>
              </a:ext>
            </a:extLst>
          </p:cNvPr>
          <p:cNvSpPr txBox="1"/>
          <p:nvPr/>
        </p:nvSpPr>
        <p:spPr>
          <a:xfrm>
            <a:off x="1000542" y="3711804"/>
            <a:ext cx="8273460" cy="21236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square = lambda x: x * x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exp_fast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(b, n):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if n == 0: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return 1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elif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n % 2 == 0: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return square(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exp_fast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(b, n//2))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else: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  return b *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exp_fast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(b, n-1) </a:t>
            </a:r>
          </a:p>
        </p:txBody>
      </p:sp>
    </p:spTree>
    <p:extLst>
      <p:ext uri="{BB962C8B-B14F-4D97-AF65-F5344CB8AC3E}">
        <p14:creationId xmlns:p14="http://schemas.microsoft.com/office/powerpoint/2010/main" val="7010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2CADC-5EEE-FF8B-E02C-21B8D3C95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1B9DC-F854-8A33-2967-1B4F31C2B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657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704D28-C00A-5AE1-7E08-6BA477785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Tags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A9CBAB-EA0A-EDC6-60F3-0496542E2D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739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6322F-D51B-F02A-525E-DEBF08458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BCBB0-1E5E-E294-7574-4536DBDBC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HTML, everything in the document is enclosed in tags.</a:t>
            </a:r>
          </a:p>
          <a:p>
            <a:r>
              <a:rPr lang="en-US" dirty="0"/>
              <a:t>The tags describe what the material they contain is supposed to be.</a:t>
            </a:r>
          </a:p>
          <a:p>
            <a:pPr lvl="1"/>
            <a:r>
              <a:rPr lang="en-US" dirty="0"/>
              <a:t>Parts of the document – i.e. head, body, footer, anchor point</a:t>
            </a:r>
          </a:p>
          <a:p>
            <a:pPr lvl="1"/>
            <a:r>
              <a:rPr lang="en-US" dirty="0"/>
              <a:t>Types of text – i.e. header, paragraph</a:t>
            </a:r>
          </a:p>
          <a:p>
            <a:pPr lvl="1"/>
            <a:r>
              <a:rPr lang="en-US" dirty="0"/>
              <a:t>Other components – i.e. images, horizontal lines</a:t>
            </a:r>
          </a:p>
          <a:p>
            <a:pPr lvl="1"/>
            <a:r>
              <a:rPr lang="en-US" dirty="0"/>
              <a:t>Some style guides – i.e. emphasis, strong, line breaks</a:t>
            </a:r>
          </a:p>
          <a:p>
            <a:r>
              <a:rPr lang="en-US" dirty="0"/>
              <a:t>There is typically an opening tag and a closing tag for each element</a:t>
            </a:r>
          </a:p>
          <a:p>
            <a:pPr lvl="1"/>
            <a:r>
              <a:rPr lang="en-US" dirty="0"/>
              <a:t>You can think of these like opening and closing parentheses surrounding the object</a:t>
            </a:r>
          </a:p>
        </p:txBody>
      </p:sp>
    </p:spTree>
    <p:extLst>
      <p:ext uri="{BB962C8B-B14F-4D97-AF65-F5344CB8AC3E}">
        <p14:creationId xmlns:p14="http://schemas.microsoft.com/office/powerpoint/2010/main" val="188172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6A004-055B-5AC7-4A24-C11D35C3E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E7A25-CF19-2B24-71FC-E5A122375F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tags themselves are enclosed in "angle brackets" </a:t>
            </a:r>
            <a:r>
              <a:rPr lang="en-US" dirty="0">
                <a:sym typeface="Wingdings" panose="05000000000000000000" pitchFamily="2" charset="2"/>
              </a:rPr>
              <a:t> "&lt;" and "&gt;"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&lt;head&gt;, &lt;body&gt;, etc.</a:t>
            </a:r>
          </a:p>
          <a:p>
            <a:r>
              <a:rPr lang="en-US" dirty="0">
                <a:sym typeface="Wingdings" panose="05000000000000000000" pitchFamily="2" charset="2"/>
              </a:rPr>
              <a:t>Closing tags include a forward slash (/) before the tag name: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&lt;/head&gt;, &lt;/body&gt;, etc.</a:t>
            </a:r>
          </a:p>
          <a:p>
            <a:r>
              <a:rPr lang="en-US" dirty="0">
                <a:sym typeface="Wingdings" panose="05000000000000000000" pitchFamily="2" charset="2"/>
              </a:rPr>
              <a:t>A few tags stand alone and have the forward slash after the tag name inside the angle brackets, e.g.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&lt;</a:t>
            </a:r>
            <a:r>
              <a:rPr lang="en-US" dirty="0" err="1">
                <a:sym typeface="Wingdings" panose="05000000000000000000" pitchFamily="2" charset="2"/>
              </a:rPr>
              <a:t>br</a:t>
            </a:r>
            <a:r>
              <a:rPr lang="en-US" dirty="0">
                <a:sym typeface="Wingdings" panose="05000000000000000000" pitchFamily="2" charset="2"/>
              </a:rPr>
              <a:t> /&gt; - line break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&lt;</a:t>
            </a:r>
            <a:r>
              <a:rPr lang="en-US" dirty="0" err="1">
                <a:sym typeface="Wingdings" panose="05000000000000000000" pitchFamily="2" charset="2"/>
              </a:rPr>
              <a:t>hr</a:t>
            </a:r>
            <a:r>
              <a:rPr lang="en-US" dirty="0">
                <a:sym typeface="Wingdings" panose="05000000000000000000" pitchFamily="2" charset="2"/>
              </a:rPr>
              <a:t> /&gt; - horizontal rule (a line)</a:t>
            </a:r>
          </a:p>
          <a:p>
            <a:r>
              <a:rPr lang="en-US" dirty="0">
                <a:sym typeface="Wingdings" panose="05000000000000000000" pitchFamily="2" charset="2"/>
              </a:rPr>
              <a:t>Tag names are case insensitive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&lt;HEAD&gt; and &lt;head&gt; are the same thing</a:t>
            </a:r>
          </a:p>
        </p:txBody>
      </p:sp>
    </p:spTree>
    <p:extLst>
      <p:ext uri="{BB962C8B-B14F-4D97-AF65-F5344CB8AC3E}">
        <p14:creationId xmlns:p14="http://schemas.microsoft.com/office/powerpoint/2010/main" val="363742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5718B-68FB-C93D-81E1-444072389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C8D45-FAAB-1796-8DFF-7FA20A5A0F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HTML is very forgiving/permissive.</a:t>
            </a:r>
          </a:p>
          <a:p>
            <a:pPr lvl="1"/>
            <a:r>
              <a:rPr lang="en-US" dirty="0"/>
              <a:t>So much so that Tim Berners-Lee and the World Wide Web Consortium (W3C) he created tried to supplant it with a stricter XHTML based on XML (Extensible Markup Language) but failed</a:t>
            </a:r>
          </a:p>
          <a:p>
            <a:r>
              <a:rPr lang="en-US" dirty="0"/>
              <a:t>Many of the tags that are recommended are not strictly required and pages will render and work properly if they are missing.</a:t>
            </a:r>
          </a:p>
          <a:p>
            <a:r>
              <a:rPr lang="en-US" dirty="0"/>
              <a:t>However, using them better defines the semantics of the page and you should try to use them properly.</a:t>
            </a:r>
          </a:p>
          <a:p>
            <a:r>
              <a:rPr lang="en-US" dirty="0"/>
              <a:t>A useful reference for all the HTML tags is the W3Schools website: </a:t>
            </a:r>
            <a:r>
              <a:rPr lang="en-US" dirty="0">
                <a:hlinkClick r:id="rId2"/>
              </a:rPr>
              <a:t>https://www.w3schools.com/html</a:t>
            </a:r>
            <a:r>
              <a:rPr lang="en-US" dirty="0"/>
              <a:t>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83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0FDDD-3877-443F-41D0-7C5194D9C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&lt;html&gt; tag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25599-33DF-9A1A-357A-CE403EDEC9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&lt;html&gt; tag (and it's closing &lt;/html&gt; tag) are the first and last tags in the document.</a:t>
            </a:r>
          </a:p>
          <a:p>
            <a:r>
              <a:rPr lang="en-US" dirty="0"/>
              <a:t>They surround everything and indicate that the text inside them should be interpreted as HTML.</a:t>
            </a:r>
          </a:p>
        </p:txBody>
      </p:sp>
    </p:spTree>
    <p:extLst>
      <p:ext uri="{BB962C8B-B14F-4D97-AF65-F5344CB8AC3E}">
        <p14:creationId xmlns:p14="http://schemas.microsoft.com/office/powerpoint/2010/main" val="36370729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84FA8-75FC-6E6C-83E1-F1F1089B2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&lt;head&gt; tag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F69FA-019D-008E-F801-A9DF779D9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847471"/>
          </a:xfrm>
        </p:spPr>
        <p:txBody>
          <a:bodyPr/>
          <a:lstStyle/>
          <a:p>
            <a:r>
              <a:rPr lang="en-US" dirty="0"/>
              <a:t>The &lt;head&gt; (and &lt;/head) tag denotes the header information for the page.</a:t>
            </a:r>
          </a:p>
          <a:p>
            <a:r>
              <a:rPr lang="en-US" dirty="0"/>
              <a:t>The contents of this section are typically not meant to be directly rendered on the page and contain information about the page and its contents</a:t>
            </a:r>
          </a:p>
          <a:p>
            <a:pPr lvl="1"/>
            <a:r>
              <a:rPr lang="en-US" dirty="0"/>
              <a:t>Like the Pirate's Code, that is merely a suggestion, if you put </a:t>
            </a:r>
            <a:r>
              <a:rPr lang="en-US" dirty="0" err="1"/>
              <a:t>renderable</a:t>
            </a:r>
            <a:r>
              <a:rPr lang="en-US" dirty="0"/>
              <a:t> content here, it will be displayed on the page</a:t>
            </a:r>
          </a:p>
          <a:p>
            <a:r>
              <a:rPr lang="en-US" dirty="0"/>
              <a:t>One of the most common contents of this section is the &lt;title&gt; tag</a:t>
            </a:r>
          </a:p>
          <a:p>
            <a:r>
              <a:rPr lang="en-US" dirty="0"/>
              <a:t>Most HTML documents should have a &lt;head&gt; tag</a:t>
            </a:r>
          </a:p>
          <a:p>
            <a:endParaRPr lang="en-US" dirty="0"/>
          </a:p>
        </p:txBody>
      </p:sp>
      <p:pic>
        <p:nvPicPr>
          <p:cNvPr id="5" name="Picture 4" descr="Two men in pirate clothing&#10;&#10;Description automatically generated">
            <a:extLst>
              <a:ext uri="{FF2B5EF4-FFF2-40B4-BE49-F238E27FC236}">
                <a16:creationId xmlns:a16="http://schemas.microsoft.com/office/drawing/2014/main" id="{354EA0BD-3F4E-F962-B9E4-52DB56D87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850" y="2814637"/>
            <a:ext cx="3105150" cy="193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9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84FA8-75FC-6E6C-83E1-F1F1089B2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&lt;footer&gt; tags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5F69FA-019D-008E-F801-A9DF779D9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847471"/>
          </a:xfrm>
        </p:spPr>
        <p:txBody>
          <a:bodyPr/>
          <a:lstStyle/>
          <a:p>
            <a:r>
              <a:rPr lang="en-US" dirty="0"/>
              <a:t>The &lt;footer&gt; (and &lt;/footer&gt;) tag denotes a section of content that is typically rendered at the bottom of the page.</a:t>
            </a:r>
          </a:p>
          <a:p>
            <a:pPr lvl="1"/>
            <a:r>
              <a:rPr lang="en-US" dirty="0"/>
              <a:t>HTML doesn't force it to the bottom however, you have to physically place it last in the document.</a:t>
            </a:r>
          </a:p>
          <a:p>
            <a:r>
              <a:rPr lang="en-US" dirty="0"/>
              <a:t>It typically contains things like</a:t>
            </a:r>
          </a:p>
          <a:p>
            <a:pPr lvl="1"/>
            <a:r>
              <a:rPr lang="en-US" dirty="0"/>
              <a:t>authorship, copyright, and contact information</a:t>
            </a:r>
          </a:p>
          <a:p>
            <a:pPr lvl="1"/>
            <a:r>
              <a:rPr lang="en-US" dirty="0"/>
              <a:t>links to related documents</a:t>
            </a:r>
          </a:p>
          <a:p>
            <a:pPr lvl="1"/>
            <a:r>
              <a:rPr lang="en-US" dirty="0"/>
              <a:t>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30425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4A553-F0C5-31A9-6911-9BBFCD89B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&lt;title&gt; tag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1F5E8-F216-BBB7-8FC8-D9CFC2EDA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&lt;title&gt; tag is placed inside the &lt;head&gt; tagged section of the document and is designed to specify the title for the entire document.</a:t>
            </a:r>
          </a:p>
          <a:p>
            <a:endParaRPr lang="en-US" dirty="0"/>
          </a:p>
          <a:p>
            <a:r>
              <a:rPr lang="en-US" dirty="0"/>
              <a:t>The contents of this tag are not rendered on the web page itself</a:t>
            </a:r>
          </a:p>
          <a:p>
            <a:r>
              <a:rPr lang="en-US" dirty="0"/>
              <a:t>In older browsers, the title would be rendered in the bar at the top of the window.</a:t>
            </a:r>
          </a:p>
          <a:p>
            <a:r>
              <a:rPr lang="en-US" dirty="0"/>
              <a:t>In modern browsers, it is rendered in the tab the page is being displayed in.</a:t>
            </a:r>
          </a:p>
          <a:p>
            <a:r>
              <a:rPr lang="en-US" dirty="0"/>
              <a:t>This is also the default text that will be grabbed for the name of a web page if you try to bookmark it.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138166-69B2-0AE1-92D7-D2802A2C3675}"/>
              </a:ext>
            </a:extLst>
          </p:cNvPr>
          <p:cNvSpPr txBox="1"/>
          <p:nvPr/>
        </p:nvSpPr>
        <p:spPr>
          <a:xfrm>
            <a:off x="1000542" y="2646837"/>
            <a:ext cx="827346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&lt;title&gt;CS 111 Homepage&lt;/title&gt;</a:t>
            </a:r>
          </a:p>
        </p:txBody>
      </p:sp>
    </p:spTree>
    <p:extLst>
      <p:ext uri="{BB962C8B-B14F-4D97-AF65-F5344CB8AC3E}">
        <p14:creationId xmlns:p14="http://schemas.microsoft.com/office/powerpoint/2010/main" val="165727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75629-AC10-5939-020C-83F223C4B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&lt;body&gt; tag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EA82C-E254-CB92-F73E-12C14A8CA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&lt;body&gt; tag is used to denote the main content of the page.</a:t>
            </a:r>
          </a:p>
          <a:p>
            <a:r>
              <a:rPr lang="en-US" dirty="0"/>
              <a:t>Everything that should appear on the page (outside the footer) belongs inside this tag.</a:t>
            </a:r>
          </a:p>
          <a:p>
            <a:r>
              <a:rPr lang="en-US" dirty="0"/>
              <a:t>Every page should have a &lt;body&gt; tag</a:t>
            </a:r>
          </a:p>
        </p:txBody>
      </p:sp>
    </p:spTree>
    <p:extLst>
      <p:ext uri="{BB962C8B-B14F-4D97-AF65-F5344CB8AC3E}">
        <p14:creationId xmlns:p14="http://schemas.microsoft.com/office/powerpoint/2010/main" val="4025065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92DF0-44B9-B9D4-70FA-FD6253CBA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5B45E-EF51-44B2-F843-A5AFF1894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4160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C3DA5-B508-774A-67AC-04A11DCB7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7564F-FDAC-32FE-25C6-E9E2ED223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HTML defines a set of header tags (&lt;h1&gt;, &lt;h2&gt;, …, &lt;h6&gt;) that can be used to create headers of various sizes within the document.</a:t>
            </a:r>
          </a:p>
          <a:p>
            <a:pPr lvl="1"/>
            <a:r>
              <a:rPr lang="en-US" dirty="0"/>
              <a:t>These are used to separate sections of a document as you would use headers in a word processor</a:t>
            </a:r>
          </a:p>
          <a:p>
            <a:pPr lvl="1"/>
            <a:r>
              <a:rPr lang="en-US" dirty="0"/>
              <a:t>&lt;h1&gt; is the largest, top-level header</a:t>
            </a:r>
          </a:p>
          <a:p>
            <a:pPr lvl="1"/>
            <a:r>
              <a:rPr lang="en-US" dirty="0"/>
              <a:t>&lt;h6&gt; is the smallest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922E6F-4279-3763-4094-2F6C5BE660E2}"/>
              </a:ext>
            </a:extLst>
          </p:cNvPr>
          <p:cNvSpPr txBox="1"/>
          <p:nvPr/>
        </p:nvSpPr>
        <p:spPr>
          <a:xfrm>
            <a:off x="1000542" y="4155126"/>
            <a:ext cx="8273460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&lt;h1&gt;This is a large header&lt;/h1&gt;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&lt;h2&gt;This is a sub-header&lt;/h2&gt;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&lt;h6&gt;I've never used this one&lt;/h6&gt;</a:t>
            </a:r>
          </a:p>
        </p:txBody>
      </p:sp>
    </p:spTree>
    <p:extLst>
      <p:ext uri="{BB962C8B-B14F-4D97-AF65-F5344CB8AC3E}">
        <p14:creationId xmlns:p14="http://schemas.microsoft.com/office/powerpoint/2010/main" val="40095071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2377F-77E5-15C1-14CF-89C71AF70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&lt;p&gt; tag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83CA1-1DC1-91D2-5E82-31B8B4022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&lt;p&gt; tag denotes a paragraph or block of text</a:t>
            </a:r>
          </a:p>
          <a:p>
            <a:r>
              <a:rPr lang="en-US" dirty="0"/>
              <a:t>Most content in a document will be contained inside a paragraph tag &lt;p&gt;</a:t>
            </a:r>
          </a:p>
          <a:p>
            <a:r>
              <a:rPr lang="en-US" dirty="0"/>
              <a:t>The closing paragraph tag &lt;/p&gt; signifies to the browser that a newline should be inserted at that point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910D37-D7F2-6C4E-3A7D-899A46CA5C6D}"/>
              </a:ext>
            </a:extLst>
          </p:cNvPr>
          <p:cNvSpPr txBox="1"/>
          <p:nvPr/>
        </p:nvSpPr>
        <p:spPr>
          <a:xfrm>
            <a:off x="1000542" y="3871162"/>
            <a:ext cx="827346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&lt;p&gt;Most of the text contents in your HTML document will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appear inside paragraph tags.&lt;/p&gt;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&lt;p&gt;The browser automatically renders a new line at the end of the paragraph when it encounters the closing tag.&lt;/p&gt;</a:t>
            </a:r>
          </a:p>
        </p:txBody>
      </p:sp>
    </p:spTree>
    <p:extLst>
      <p:ext uri="{BB962C8B-B14F-4D97-AF65-F5344CB8AC3E}">
        <p14:creationId xmlns:p14="http://schemas.microsoft.com/office/powerpoint/2010/main" val="20958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E5BC7-7A11-2E55-B5BE-62006A538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B4D8A3-E893-8E03-7ADD-4E1225625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create numbered or bulleted lists in HTML using the ordered list &lt;</a:t>
            </a:r>
            <a:r>
              <a:rPr lang="en-US" dirty="0" err="1"/>
              <a:t>ol</a:t>
            </a:r>
            <a:r>
              <a:rPr lang="en-US" dirty="0"/>
              <a:t>&gt; or unordered list &lt;</a:t>
            </a:r>
            <a:r>
              <a:rPr lang="en-US" dirty="0" err="1"/>
              <a:t>ul</a:t>
            </a:r>
            <a:r>
              <a:rPr lang="en-US" dirty="0"/>
              <a:t>&gt; tags.</a:t>
            </a:r>
          </a:p>
          <a:p>
            <a:r>
              <a:rPr lang="en-US" dirty="0"/>
              <a:t>List elements are surrounded by list item &lt;li&gt; tags</a:t>
            </a:r>
          </a:p>
          <a:p>
            <a:r>
              <a:rPr lang="en-US" dirty="0"/>
              <a:t>Lists can also be nested.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FBFDF7-5C91-064C-BBA9-1724960FAF9F}"/>
              </a:ext>
            </a:extLst>
          </p:cNvPr>
          <p:cNvSpPr txBox="1"/>
          <p:nvPr/>
        </p:nvSpPr>
        <p:spPr>
          <a:xfrm>
            <a:off x="1000542" y="3512943"/>
            <a:ext cx="8273460" cy="25853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&lt;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ol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&gt;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&lt;li&gt;This is item 1&lt;/li&gt;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&lt;li&gt;This is item 2&lt;/li&gt;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&lt;li&gt;Item 3 has a bulleted sub-list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&lt;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ul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&gt;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&lt;li&gt;First bullet&lt;/li&gt;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  &lt;li&gt;Second bullet&lt;/li&gt;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&lt;/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ul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&gt;&lt;/li&gt;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&lt;/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ol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6522160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DB40D-9D8F-1B80-C583-FE668A5E4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Miscellaneous simple tags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40A42F-0190-FD7B-A039-C271871C4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&lt;strong&gt;&lt;/strong&gt; tag is used to mark text that should be bold.</a:t>
            </a:r>
          </a:p>
          <a:p>
            <a:endParaRPr lang="en-US" dirty="0"/>
          </a:p>
          <a:p>
            <a:r>
              <a:rPr lang="en-US" dirty="0"/>
              <a:t>The &lt;</a:t>
            </a:r>
            <a:r>
              <a:rPr lang="en-US" dirty="0" err="1"/>
              <a:t>em</a:t>
            </a:r>
            <a:r>
              <a:rPr lang="en-US" dirty="0"/>
              <a:t>&gt;&lt;/</a:t>
            </a:r>
            <a:r>
              <a:rPr lang="en-US" dirty="0" err="1"/>
              <a:t>em</a:t>
            </a:r>
            <a:r>
              <a:rPr lang="en-US" dirty="0"/>
              <a:t>&gt; tag is used to mark text that should be emphasized and is typically rendered in italics.</a:t>
            </a:r>
          </a:p>
          <a:p>
            <a:endParaRPr lang="en-US" dirty="0"/>
          </a:p>
          <a:p>
            <a:r>
              <a:rPr lang="en-US" dirty="0"/>
              <a:t>The &lt;</a:t>
            </a:r>
            <a:r>
              <a:rPr lang="en-US" dirty="0" err="1"/>
              <a:t>br</a:t>
            </a:r>
            <a:r>
              <a:rPr lang="en-US" dirty="0"/>
              <a:t> /&gt; tag doesn't have a closing tag and forces a line break at the position of the tag.</a:t>
            </a:r>
          </a:p>
          <a:p>
            <a:endParaRPr lang="en-US" dirty="0"/>
          </a:p>
          <a:p>
            <a:r>
              <a:rPr lang="en-US" dirty="0"/>
              <a:t>The &lt;</a:t>
            </a:r>
            <a:r>
              <a:rPr lang="en-US" dirty="0" err="1"/>
              <a:t>hr</a:t>
            </a:r>
            <a:r>
              <a:rPr lang="en-US" dirty="0"/>
              <a:t> /&gt; tag also doesn't have a closing tag a causes a line to be drawn across the width of the page.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901912-BD34-A19C-26E0-8437D9BAB505}"/>
              </a:ext>
            </a:extLst>
          </p:cNvPr>
          <p:cNvSpPr txBox="1"/>
          <p:nvPr/>
        </p:nvSpPr>
        <p:spPr>
          <a:xfrm>
            <a:off x="1000542" y="2373459"/>
            <a:ext cx="827346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The word &lt;strong&gt;happy&lt;/strong&gt; should be bold.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D3228B-8BB8-9345-3B2E-EEBDC3CCF885}"/>
              </a:ext>
            </a:extLst>
          </p:cNvPr>
          <p:cNvSpPr txBox="1"/>
          <p:nvPr/>
        </p:nvSpPr>
        <p:spPr>
          <a:xfrm>
            <a:off x="1000542" y="3523530"/>
            <a:ext cx="827346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&lt;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&gt;CS 111&lt;/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&gt; will render in &lt;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&gt;italics&lt;/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em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&gt;.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08EB1A-2088-95CC-2F8D-B34308109D79}"/>
              </a:ext>
            </a:extLst>
          </p:cNvPr>
          <p:cNvSpPr txBox="1"/>
          <p:nvPr/>
        </p:nvSpPr>
        <p:spPr>
          <a:xfrm>
            <a:off x="1000542" y="4673601"/>
            <a:ext cx="827346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There is a&lt;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br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/&gt;line break in the middle of this sentence.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3F4998-EDEB-F37F-697C-D09D410A20AC}"/>
              </a:ext>
            </a:extLst>
          </p:cNvPr>
          <p:cNvSpPr txBox="1"/>
          <p:nvPr/>
        </p:nvSpPr>
        <p:spPr>
          <a:xfrm>
            <a:off x="1000542" y="5823672"/>
            <a:ext cx="827346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&lt;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hr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/&gt;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&lt;p&gt;This paragraph has a line above it.&lt;/p&gt;</a:t>
            </a:r>
          </a:p>
        </p:txBody>
      </p:sp>
    </p:spTree>
    <p:extLst>
      <p:ext uri="{BB962C8B-B14F-4D97-AF65-F5344CB8AC3E}">
        <p14:creationId xmlns:p14="http://schemas.microsoft.com/office/powerpoint/2010/main" val="361751985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571D8-1D78-235A-1D54-85F24A94B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BAF82-EE77-5D39-187B-B24BA54857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36689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0523FD-198A-B56F-949F-C8A4F3187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5F881-F835-B72E-97C2-0B1CFD038C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1085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FC0C5-FA9C-1C22-4CE8-7D40BCBA6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0C123-2BBA-A8E4-284B-C0A1D3F95A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 we look at the next few tags, we need to talk about attributes.</a:t>
            </a:r>
          </a:p>
          <a:p>
            <a:r>
              <a:rPr lang="en-US" dirty="0"/>
              <a:t>In addition to just the tag name, tags can have attributes.</a:t>
            </a:r>
          </a:p>
          <a:p>
            <a:r>
              <a:rPr lang="en-US" dirty="0"/>
              <a:t>This looks like</a:t>
            </a:r>
          </a:p>
          <a:p>
            <a:endParaRPr lang="en-US" dirty="0"/>
          </a:p>
          <a:p>
            <a:r>
              <a:rPr lang="en-US" dirty="0"/>
              <a:t>A common attribute for paragraphs and headers is the align attribute.  It can take on the values of left, right and center and controls the justification of the contents</a:t>
            </a:r>
          </a:p>
          <a:p>
            <a:endParaRPr lang="en-US" dirty="0"/>
          </a:p>
          <a:p>
            <a:r>
              <a:rPr lang="en-US" dirty="0"/>
              <a:t>For ordered lists, you can set what the number "type" will be – i.e. A, a, 1, </a:t>
            </a:r>
            <a:r>
              <a:rPr lang="en-US" dirty="0" err="1"/>
              <a:t>i</a:t>
            </a:r>
            <a:r>
              <a:rPr lang="en-US" dirty="0"/>
              <a:t>, etc.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D12A23-B25B-BB51-BBC0-646A31A6AB7C}"/>
              </a:ext>
            </a:extLst>
          </p:cNvPr>
          <p:cNvSpPr txBox="1"/>
          <p:nvPr/>
        </p:nvSpPr>
        <p:spPr>
          <a:xfrm>
            <a:off x="1000542" y="3201859"/>
            <a:ext cx="827346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&lt;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tag_name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attribute1=value attribute2=value ... &gt;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965CCE-FA7D-4911-C0C6-D8A0C8665031}"/>
              </a:ext>
            </a:extLst>
          </p:cNvPr>
          <p:cNvSpPr txBox="1"/>
          <p:nvPr/>
        </p:nvSpPr>
        <p:spPr>
          <a:xfrm>
            <a:off x="1000542" y="4689902"/>
            <a:ext cx="827346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&lt;h1 align="center"&gt;A centered header&lt;/h1&gt;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68EE3B-64DA-DAE5-E637-0D58FA086606}"/>
              </a:ext>
            </a:extLst>
          </p:cNvPr>
          <p:cNvSpPr txBox="1"/>
          <p:nvPr/>
        </p:nvSpPr>
        <p:spPr>
          <a:xfrm>
            <a:off x="1000542" y="5856697"/>
            <a:ext cx="827346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&lt;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ol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type="A"&gt;</a:t>
            </a:r>
          </a:p>
        </p:txBody>
      </p:sp>
    </p:spTree>
    <p:extLst>
      <p:ext uri="{BB962C8B-B14F-4D97-AF65-F5344CB8AC3E}">
        <p14:creationId xmlns:p14="http://schemas.microsoft.com/office/powerpoint/2010/main" val="81279335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89308-2AEE-4AB6-E464-378206B1A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06290-1481-B7DE-622E-79859251E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318000"/>
          </a:xfrm>
        </p:spPr>
        <p:txBody>
          <a:bodyPr>
            <a:normAutofit/>
          </a:bodyPr>
          <a:lstStyle/>
          <a:p>
            <a:r>
              <a:rPr lang="en-US" dirty="0"/>
              <a:t>To include an image, you use the &lt;</a:t>
            </a:r>
            <a:r>
              <a:rPr lang="en-US" dirty="0" err="1"/>
              <a:t>img</a:t>
            </a:r>
            <a:r>
              <a:rPr lang="en-US" dirty="0"/>
              <a:t>&gt; tag</a:t>
            </a:r>
          </a:p>
          <a:p>
            <a:r>
              <a:rPr lang="en-US" dirty="0"/>
              <a:t>It has at least one necessary attribute </a:t>
            </a:r>
            <a:r>
              <a:rPr lang="en-US" i="1" dirty="0" err="1"/>
              <a:t>src</a:t>
            </a:r>
            <a:r>
              <a:rPr lang="en-US" dirty="0"/>
              <a:t> that give the URL to the location of the image to be displayed.</a:t>
            </a:r>
          </a:p>
          <a:p>
            <a:endParaRPr lang="en-US" dirty="0"/>
          </a:p>
          <a:p>
            <a:r>
              <a:rPr lang="en-US" dirty="0"/>
              <a:t>The image tag does not have a closing tag.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8DF88C-0E5A-A826-F49F-78119CEFBCB1}"/>
              </a:ext>
            </a:extLst>
          </p:cNvPr>
          <p:cNvSpPr txBox="1"/>
          <p:nvPr/>
        </p:nvSpPr>
        <p:spPr>
          <a:xfrm>
            <a:off x="1000540" y="3059668"/>
            <a:ext cx="953683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&lt;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img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src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="https://cs111.byu.edu/lab/lab05/assets/image_example.png"&gt;</a:t>
            </a:r>
          </a:p>
        </p:txBody>
      </p:sp>
    </p:spTree>
    <p:extLst>
      <p:ext uri="{BB962C8B-B14F-4D97-AF65-F5344CB8AC3E}">
        <p14:creationId xmlns:p14="http://schemas.microsoft.com/office/powerpoint/2010/main" val="113899213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89308-2AEE-4AB6-E464-378206B1A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06290-1481-B7DE-622E-79859251E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4927599"/>
          </a:xfrm>
        </p:spPr>
        <p:txBody>
          <a:bodyPr>
            <a:normAutofit/>
          </a:bodyPr>
          <a:lstStyle/>
          <a:p>
            <a:r>
              <a:rPr lang="en-US" dirty="0"/>
              <a:t>You can also specify </a:t>
            </a:r>
            <a:r>
              <a:rPr lang="en-US" i="1" dirty="0"/>
              <a:t>height</a:t>
            </a:r>
            <a:r>
              <a:rPr lang="en-US" dirty="0"/>
              <a:t> and </a:t>
            </a:r>
            <a:r>
              <a:rPr lang="en-US" i="1" dirty="0"/>
              <a:t>width</a:t>
            </a:r>
            <a:r>
              <a:rPr lang="en-US" dirty="0"/>
              <a:t> attributes to specify the size the image should display at</a:t>
            </a:r>
          </a:p>
          <a:p>
            <a:pPr lvl="1"/>
            <a:r>
              <a:rPr lang="en-US" dirty="0"/>
              <a:t>Numbers = size in pixels</a:t>
            </a:r>
          </a:p>
          <a:p>
            <a:pPr lvl="1"/>
            <a:r>
              <a:rPr lang="en-US" dirty="0"/>
              <a:t>Percentages = fraction of the page size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If you specify both, it will force the image to be that size, possibly compressing or stretching it in one direction.</a:t>
            </a:r>
          </a:p>
          <a:p>
            <a:r>
              <a:rPr lang="en-US" dirty="0"/>
              <a:t>If you only specify one of the two attributes, it sets the one specified and then scales the other based on the aspect ratio of the image.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9D9134-C728-1975-5F5B-2820B558B33C}"/>
              </a:ext>
            </a:extLst>
          </p:cNvPr>
          <p:cNvSpPr txBox="1"/>
          <p:nvPr/>
        </p:nvSpPr>
        <p:spPr>
          <a:xfrm>
            <a:off x="1026127" y="3513841"/>
            <a:ext cx="939992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&lt;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img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height= "100" width="200"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src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="https://cs111.byu.edu/assets/images/BYU%20monogram_white.svg"&gt;</a:t>
            </a:r>
          </a:p>
        </p:txBody>
      </p:sp>
    </p:spTree>
    <p:extLst>
      <p:ext uri="{BB962C8B-B14F-4D97-AF65-F5344CB8AC3E}">
        <p14:creationId xmlns:p14="http://schemas.microsoft.com/office/powerpoint/2010/main" val="256300710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408E1-3E13-147F-7EC4-8EADB0FBC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6B3C8-34E7-B695-CB89-50CE97414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We've made it this far and still haven't talked about how to create links, the foundation of the WWW.</a:t>
            </a:r>
          </a:p>
          <a:p>
            <a:r>
              <a:rPr lang="en-US" dirty="0"/>
              <a:t>To create a link, you use the &lt;a&gt; tag.</a:t>
            </a:r>
          </a:p>
          <a:p>
            <a:r>
              <a:rPr lang="en-US" dirty="0"/>
              <a:t>It has one necessary attribute, </a:t>
            </a:r>
            <a:r>
              <a:rPr lang="en-US" i="1" dirty="0" err="1"/>
              <a:t>href</a:t>
            </a:r>
            <a:r>
              <a:rPr lang="en-US" dirty="0"/>
              <a:t>, that give the URL it should open when clicked.</a:t>
            </a:r>
          </a:p>
          <a:p>
            <a:endParaRPr lang="en-US" dirty="0"/>
          </a:p>
          <a:p>
            <a:r>
              <a:rPr lang="en-US" dirty="0"/>
              <a:t>The text between the opening &lt;a&gt; tag and closing &lt;/a&gt; tag is what is displayed on the web page.</a:t>
            </a:r>
          </a:p>
          <a:p>
            <a:r>
              <a:rPr lang="en-US" dirty="0"/>
              <a:t>This is typically underlined to represent a link and changes color depending on if you've visited the link before or not.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587441-FCF4-4C0C-EF95-58692F00A5F5}"/>
              </a:ext>
            </a:extLst>
          </p:cNvPr>
          <p:cNvSpPr txBox="1"/>
          <p:nvPr/>
        </p:nvSpPr>
        <p:spPr>
          <a:xfrm>
            <a:off x="1016700" y="3824925"/>
            <a:ext cx="825730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&lt;a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href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="https://cs111.byu.edu"&gt;CS111 Homepage&lt;/a&gt;</a:t>
            </a:r>
          </a:p>
        </p:txBody>
      </p:sp>
    </p:spTree>
    <p:extLst>
      <p:ext uri="{BB962C8B-B14F-4D97-AF65-F5344CB8AC3E}">
        <p14:creationId xmlns:p14="http://schemas.microsoft.com/office/powerpoint/2010/main" val="2318966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87152F-0540-6CFA-239C-C812E98B2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Orders of Growth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9B7DDA-D4A8-D482-282D-C5C6D1F8CD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9099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B6F85-D6E7-6C83-6E5E-76354B240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E33F9-86DF-72E2-2C14-E9B52A51C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715496"/>
          </a:xfrm>
        </p:spPr>
        <p:txBody>
          <a:bodyPr>
            <a:normAutofit/>
          </a:bodyPr>
          <a:lstStyle/>
          <a:p>
            <a:r>
              <a:rPr lang="en-US" dirty="0"/>
              <a:t>It is possible to render tables in HTML as well.</a:t>
            </a:r>
          </a:p>
          <a:p>
            <a:r>
              <a:rPr lang="en-US" dirty="0"/>
              <a:t>A table starts and ends with the &lt;table&gt; and &lt;/table&gt; tags</a:t>
            </a:r>
          </a:p>
          <a:p>
            <a:r>
              <a:rPr lang="en-US" dirty="0"/>
              <a:t>Each row is enclosed in a table row tag (&lt;tr&gt; &amp; &lt;/tr&gt;)</a:t>
            </a:r>
          </a:p>
          <a:p>
            <a:r>
              <a:rPr lang="en-US" dirty="0"/>
              <a:t>Each element is enclosed in table data tag (&lt;td&gt; and &lt;/td&gt;)</a:t>
            </a:r>
          </a:p>
          <a:p>
            <a:endParaRPr lang="en-US" dirty="0"/>
          </a:p>
          <a:p>
            <a:endParaRPr lang="en-US" dirty="0"/>
          </a:p>
          <a:p>
            <a:endParaRPr lang="en-US" sz="2800" dirty="0"/>
          </a:p>
          <a:p>
            <a:r>
              <a:rPr lang="en-US" dirty="0"/>
              <a:t>By default, no borders are shown around a table.  If you want to have them displayed, add the border attribute to the table tag.  The value is the thickness of the outside border in pixels.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F89B5B-DE34-B90F-8A24-62581F93EE3E}"/>
              </a:ext>
            </a:extLst>
          </p:cNvPr>
          <p:cNvSpPr txBox="1"/>
          <p:nvPr/>
        </p:nvSpPr>
        <p:spPr>
          <a:xfrm>
            <a:off x="1016700" y="3616550"/>
            <a:ext cx="8257302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59638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&lt;p&gt;A simple two by two table&lt;/p&gt;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59638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&lt;table&gt;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59638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&lt;tr&gt;&lt;td&gt;1&lt;/td&gt;&lt;td&gt;2&lt;/td&gt;&lt;/tr&gt;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59638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&lt;tr&gt;&lt;td&gt;3&lt;/td&gt;&lt;td&gt;4&lt;/td&gt;&lt;/tr&gt;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59638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&lt;/table&gt;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A1ACBE-253F-9875-07EE-A2F1B93FD122}"/>
              </a:ext>
            </a:extLst>
          </p:cNvPr>
          <p:cNvSpPr txBox="1"/>
          <p:nvPr/>
        </p:nvSpPr>
        <p:spPr>
          <a:xfrm>
            <a:off x="1016700" y="6063734"/>
            <a:ext cx="8257302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&lt;table border="1"&gt;</a:t>
            </a:r>
          </a:p>
        </p:txBody>
      </p:sp>
    </p:spTree>
    <p:extLst>
      <p:ext uri="{BB962C8B-B14F-4D97-AF65-F5344CB8AC3E}">
        <p14:creationId xmlns:p14="http://schemas.microsoft.com/office/powerpoint/2010/main" val="254715638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B9021-808E-6780-F39E-465640331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C5DEDF-6E42-BE02-6DFF-5567292F7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981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C9DB070-6346-810E-B3CF-97DA9BEAD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orders of growth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77897F5-1D01-DE22-66D2-FF38BBD8D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way to describe the efficiency of an algorithm according to its </a:t>
            </a:r>
            <a:r>
              <a:rPr lang="en-US" b="1" dirty="0"/>
              <a:t>order of growth</a:t>
            </a:r>
            <a:r>
              <a:rPr lang="en-US" dirty="0"/>
              <a:t>, the effect of increasing the size of input on the number of steps required.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23E16350-F9B4-1B53-1DF6-A2D1E8024470}"/>
              </a:ext>
            </a:extLst>
          </p:cNvPr>
          <p:cNvGraphicFramePr>
            <a:graphicFrameLocks noGrp="1"/>
          </p:cNvGraphicFramePr>
          <p:nvPr/>
        </p:nvGraphicFramePr>
        <p:xfrm>
          <a:off x="1061038" y="3010379"/>
          <a:ext cx="8212964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8874">
                  <a:extLst>
                    <a:ext uri="{9D8B030D-6E8A-4147-A177-3AD203B41FA5}">
                      <a16:colId xmlns:a16="http://schemas.microsoft.com/office/drawing/2014/main" val="3931970133"/>
                    </a:ext>
                  </a:extLst>
                </a:gridCol>
                <a:gridCol w="5694090">
                  <a:extLst>
                    <a:ext uri="{9D8B030D-6E8A-4147-A177-3AD203B41FA5}">
                      <a16:colId xmlns:a16="http://schemas.microsoft.com/office/drawing/2014/main" val="4411695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</a:rPr>
                        <a:t>Order of growth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Description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082451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Exponential growth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Number of steps increases faster than a polynomial function of the input size.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1015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Quadratic growth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Number of steps increases in proportion to the square of the input size.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1706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Linear growth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Number of steps increases in direct proportion to the input size.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8215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Logarithmic growth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/>
                        <a:t>Number of steps increases proportionally to the logarithm of the input size.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3368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Constant growth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Always takes same number of steps, regardless of input size.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5393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9836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36C34-7D22-E57C-1969-6B36D04F1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to the front of linked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A3398-37D6-0904-85C5-DBEA2CAF6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3961725"/>
            <a:ext cx="8596668" cy="6762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How many operations will this require for increasing lengths of the list?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61F91A-E789-066D-F1B3-B5692EC3C904}"/>
              </a:ext>
            </a:extLst>
          </p:cNvPr>
          <p:cNvSpPr txBox="1"/>
          <p:nvPr/>
        </p:nvSpPr>
        <p:spPr>
          <a:xfrm>
            <a:off x="1000541" y="1930400"/>
            <a:ext cx="10358757" cy="20313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def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insert_front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linked_list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new_val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"""Inserts NEW_VAL in front of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LINKED_LIST,returning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new linked list.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= Link(1, Link(3, Link(5)))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&gt;&gt;&gt;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insert_front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(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, 0)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Link(0, Link(1, Link(3, Link(5))))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"""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    return Link(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new_val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linked_list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urier New" panose="02070309020205020404" pitchFamily="49" charset="0"/>
                <a:ea typeface="+mn-ea"/>
                <a:cs typeface="Courier New" panose="02070309020205020404" pitchFamily="49" charset="0"/>
              </a:rPr>
              <a:t>)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3DCECB58-EA16-6E9D-6291-D5FDA9A9F081}"/>
              </a:ext>
            </a:extLst>
          </p:cNvPr>
          <p:cNvGraphicFramePr>
            <a:graphicFrameLocks noGrp="1"/>
          </p:cNvGraphicFramePr>
          <p:nvPr/>
        </p:nvGraphicFramePr>
        <p:xfrm>
          <a:off x="2917998" y="4394298"/>
          <a:ext cx="3445095" cy="2045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44478">
                  <a:extLst>
                    <a:ext uri="{9D8B030D-6E8A-4147-A177-3AD203B41FA5}">
                      <a16:colId xmlns:a16="http://schemas.microsoft.com/office/drawing/2014/main" val="2534470846"/>
                    </a:ext>
                  </a:extLst>
                </a:gridCol>
                <a:gridCol w="1800617">
                  <a:extLst>
                    <a:ext uri="{9D8B030D-6E8A-4147-A177-3AD203B41FA5}">
                      <a16:colId xmlns:a16="http://schemas.microsoft.com/office/drawing/2014/main" val="14694366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List Size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Operations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939673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2000" dirty="0"/>
                        <a:t>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6773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4857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5869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1000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25089489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8ED1E7A-84DC-0819-B2A7-685623B6BD4C}"/>
              </a:ext>
            </a:extLst>
          </p:cNvPr>
          <p:cNvSpPr txBox="1"/>
          <p:nvPr/>
        </p:nvSpPr>
        <p:spPr>
          <a:xfrm>
            <a:off x="4594668" y="4838504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9EBB53-914F-C843-2039-23CD71B3B5E6}"/>
              </a:ext>
            </a:extLst>
          </p:cNvPr>
          <p:cNvSpPr txBox="1"/>
          <p:nvPr/>
        </p:nvSpPr>
        <p:spPr>
          <a:xfrm>
            <a:off x="4594668" y="5248482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B8F573-3E7D-80AF-FF2E-C0D42842FBE5}"/>
              </a:ext>
            </a:extLst>
          </p:cNvPr>
          <p:cNvSpPr txBox="1"/>
          <p:nvPr/>
        </p:nvSpPr>
        <p:spPr>
          <a:xfrm>
            <a:off x="4594668" y="5639606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4E2E97-25D4-627C-49A2-23381997C64B}"/>
              </a:ext>
            </a:extLst>
          </p:cNvPr>
          <p:cNvSpPr txBox="1"/>
          <p:nvPr/>
        </p:nvSpPr>
        <p:spPr>
          <a:xfrm>
            <a:off x="4594668" y="6040158"/>
            <a:ext cx="319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7891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3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111-Template.potx" id="{1E66F11C-A0E4-44E4-A623-DB2458591B38}" vid="{4951662D-0F24-4DA5-9818-8BA1C4EF181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CS111-Template</Template>
  <TotalTime>252</TotalTime>
  <Words>4258</Words>
  <Application>Microsoft Office PowerPoint</Application>
  <PresentationFormat>Widescreen</PresentationFormat>
  <Paragraphs>599</Paragraphs>
  <Slides>71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9" baseType="lpstr">
      <vt:lpstr>Aptos</vt:lpstr>
      <vt:lpstr>Arial</vt:lpstr>
      <vt:lpstr>Cambria Math</vt:lpstr>
      <vt:lpstr>Courier New</vt:lpstr>
      <vt:lpstr>Trebuchet MS</vt:lpstr>
      <vt:lpstr>Wingdings</vt:lpstr>
      <vt:lpstr>Wingdings 3</vt:lpstr>
      <vt:lpstr>3_Facet</vt:lpstr>
      <vt:lpstr>PowerPoint Presentation</vt:lpstr>
      <vt:lpstr>Orders of Growth &amp; Intro to WWW</vt:lpstr>
      <vt:lpstr>Efficiency</vt:lpstr>
      <vt:lpstr>Exponentiation approach #1</vt:lpstr>
      <vt:lpstr>Exponentiation approach #2</vt:lpstr>
      <vt:lpstr>PowerPoint Presentation</vt:lpstr>
      <vt:lpstr> Orders of Growth</vt:lpstr>
      <vt:lpstr>Common orders of growth</vt:lpstr>
      <vt:lpstr>Adding to the front of linked list</vt:lpstr>
      <vt:lpstr>Constant Time</vt:lpstr>
      <vt:lpstr>Fast Exponentiation</vt:lpstr>
      <vt:lpstr>Logarithmic Time</vt:lpstr>
      <vt:lpstr>Finding values in a linked list</vt:lpstr>
      <vt:lpstr>Linear Time</vt:lpstr>
      <vt:lpstr>Counting overlapping items in lists</vt:lpstr>
      <vt:lpstr>Quadratic Time</vt:lpstr>
      <vt:lpstr>Recursive Virahanka-Fibonacci</vt:lpstr>
      <vt:lpstr>Exponential  Time</vt:lpstr>
      <vt:lpstr>Comparing orders of growth</vt:lpstr>
      <vt:lpstr>Big O Notation</vt:lpstr>
      <vt:lpstr>PowerPoint Presentation</vt:lpstr>
      <vt:lpstr>Space</vt:lpstr>
      <vt:lpstr>Space and environments</vt:lpstr>
      <vt:lpstr>Active environments in PythonTutor</vt:lpstr>
      <vt:lpstr>Visualization of space consumption</vt:lpstr>
      <vt:lpstr>PowerPoint Presentation</vt:lpstr>
      <vt:lpstr>Memoization</vt:lpstr>
      <vt:lpstr>Memoization</vt:lpstr>
      <vt:lpstr>A memoization HOF</vt:lpstr>
      <vt:lpstr>Memoizing Virahanka-Fibonacci</vt:lpstr>
      <vt:lpstr>PowerPoint Presentation</vt:lpstr>
      <vt:lpstr>The Internet</vt:lpstr>
      <vt:lpstr>The Internet</vt:lpstr>
      <vt:lpstr>Some History</vt:lpstr>
      <vt:lpstr>Internet Communication</vt:lpstr>
      <vt:lpstr>The Internet Protocol</vt:lpstr>
      <vt:lpstr>Transfer Control Protocol </vt:lpstr>
      <vt:lpstr>PowerPoint Presentation</vt:lpstr>
      <vt:lpstr>The World Wide Web</vt:lpstr>
      <vt:lpstr>The World Wide Web (early history)</vt:lpstr>
      <vt:lpstr>The Hyper-Text Transfer Protocol </vt:lpstr>
      <vt:lpstr>Universal Resource Locator</vt:lpstr>
      <vt:lpstr>Requesting a resource</vt:lpstr>
      <vt:lpstr>Status Codes</vt:lpstr>
      <vt:lpstr>PowerPoint Presentation</vt:lpstr>
      <vt:lpstr>The Hyper-Text Markup Language</vt:lpstr>
      <vt:lpstr>The Hyper-Text Markup Language</vt:lpstr>
      <vt:lpstr>A simple HTML document</vt:lpstr>
      <vt:lpstr>Whitespace in HTML</vt:lpstr>
      <vt:lpstr>PowerPoint Presentation</vt:lpstr>
      <vt:lpstr>Tags</vt:lpstr>
      <vt:lpstr>Tags</vt:lpstr>
      <vt:lpstr>Tags</vt:lpstr>
      <vt:lpstr>Tags</vt:lpstr>
      <vt:lpstr>The &lt;html&gt; tag</vt:lpstr>
      <vt:lpstr>The &lt;head&gt; tag</vt:lpstr>
      <vt:lpstr>The &lt;footer&gt; tags</vt:lpstr>
      <vt:lpstr>The &lt;title&gt; tag</vt:lpstr>
      <vt:lpstr>The &lt;body&gt; tag</vt:lpstr>
      <vt:lpstr>Headers</vt:lpstr>
      <vt:lpstr>The &lt;p&gt; tag</vt:lpstr>
      <vt:lpstr>Lists</vt:lpstr>
      <vt:lpstr>Miscellaneous simple tags</vt:lpstr>
      <vt:lpstr>PowerPoint Presentation</vt:lpstr>
      <vt:lpstr>Attributes</vt:lpstr>
      <vt:lpstr>Attributes</vt:lpstr>
      <vt:lpstr>Images</vt:lpstr>
      <vt:lpstr>Images</vt:lpstr>
      <vt:lpstr>Links</vt:lpstr>
      <vt:lpstr>Tables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 Stephens</dc:creator>
  <cp:lastModifiedBy>Tom Stephens</cp:lastModifiedBy>
  <cp:revision>29</cp:revision>
  <dcterms:created xsi:type="dcterms:W3CDTF">2024-12-10T20:52:29Z</dcterms:created>
  <dcterms:modified xsi:type="dcterms:W3CDTF">2025-06-09T15:17:08Z</dcterms:modified>
</cp:coreProperties>
</file>