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32"/>
  </p:notesMasterIdLst>
  <p:sldIdLst>
    <p:sldId id="3675" r:id="rId2"/>
    <p:sldId id="3676" r:id="rId3"/>
    <p:sldId id="3677" r:id="rId4"/>
    <p:sldId id="3678" r:id="rId5"/>
    <p:sldId id="3679" r:id="rId6"/>
    <p:sldId id="3680" r:id="rId7"/>
    <p:sldId id="3681" r:id="rId8"/>
    <p:sldId id="3682" r:id="rId9"/>
    <p:sldId id="3683" r:id="rId10"/>
    <p:sldId id="3684" r:id="rId11"/>
    <p:sldId id="3686" r:id="rId12"/>
    <p:sldId id="3688" r:id="rId13"/>
    <p:sldId id="3689" r:id="rId14"/>
    <p:sldId id="3690" r:id="rId15"/>
    <p:sldId id="3691" r:id="rId16"/>
    <p:sldId id="3692" r:id="rId17"/>
    <p:sldId id="3693" r:id="rId18"/>
    <p:sldId id="3694" r:id="rId19"/>
    <p:sldId id="3695" r:id="rId20"/>
    <p:sldId id="3696" r:id="rId21"/>
    <p:sldId id="3697" r:id="rId22"/>
    <p:sldId id="3698" r:id="rId23"/>
    <p:sldId id="3699" r:id="rId24"/>
    <p:sldId id="3700" r:id="rId25"/>
    <p:sldId id="3701" r:id="rId26"/>
    <p:sldId id="3702" r:id="rId27"/>
    <p:sldId id="3703" r:id="rId28"/>
    <p:sldId id="3704" r:id="rId29"/>
    <p:sldId id="3705" r:id="rId30"/>
    <p:sldId id="3706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2BA05-2227-48BF-B622-AD7FC8DB5DC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A6A8F-32DA-43A9-AE3A-497537179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1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walk through this process with the expression (/ 3 (+ 4 5 ))</a:t>
            </a:r>
          </a:p>
          <a:p>
            <a:r>
              <a:rPr lang="en-US" dirty="0"/>
              <a:t>Pair('/', Pair(3, Pair(Pair('+', Pair(4, Pair(5, nil))), nil)))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FF1DE7-ED76-4F4E-B4B5-520CC3DCB7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1166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21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23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6676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9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30441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64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82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526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623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5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41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2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9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97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93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5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  <p:sldLayoutId id="21474837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03A92-0D9F-CC98-DCEB-3F9E702AEC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Calculator Language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ABA5A2E-428E-4FF9-E3BA-EBD21E48EE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340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0EC50-7FA4-8FDB-75FD-AD93FC29C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A940E-986C-A212-1AB6-6C7B2150B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611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CB0C-B1F0-84C2-69C4-5E14111E3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&amp; Evaluation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B9BDB4-20E7-ED18-5EF8-670E3F94EA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148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DD3CC-71E4-8A06-3766-B20C48462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Calculator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40B81-CA5D-7B39-0044-1B7AF7047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Calculator expression is written as elements in parentheses:</a:t>
            </a:r>
          </a:p>
          <a:p>
            <a:endParaRPr lang="en-US" dirty="0"/>
          </a:p>
          <a:p>
            <a:r>
              <a:rPr lang="en-US" dirty="0"/>
              <a:t>Each &lt;element&gt; can be another expression or a primitive.</a:t>
            </a:r>
          </a:p>
          <a:p>
            <a:endParaRPr lang="en-US" dirty="0"/>
          </a:p>
          <a:p>
            <a:r>
              <a:rPr lang="en-US" dirty="0"/>
              <a:t>The task of parsing a language involves turning a string representation of an expression into a structured object representing the expression.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40A990-F573-8529-836F-2CAAF56F00D0}"/>
              </a:ext>
            </a:extLst>
          </p:cNvPr>
          <p:cNvSpPr txBox="1"/>
          <p:nvPr/>
        </p:nvSpPr>
        <p:spPr>
          <a:xfrm>
            <a:off x="1000542" y="2342310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(&lt;element_0&gt; &lt;element_1&gt; ... &lt;</a:t>
            </a:r>
            <a:r>
              <a:rPr kumimoji="0" lang="fr-FR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element_n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&gt;)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7D8CBE-2176-83F7-E421-43EB5550F9BC}"/>
              </a:ext>
            </a:extLst>
          </p:cNvPr>
          <p:cNvSpPr txBox="1"/>
          <p:nvPr/>
        </p:nvSpPr>
        <p:spPr>
          <a:xfrm>
            <a:off x="1000542" y="3225928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(+ (* 3 (+ (* 2 4) (+ 3 5))) (+ (- 10 7) 6))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942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42F70-7EAC-4A5F-8077-35EE8B601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B3F83-5C3A-6E55-8012-42625011E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64007"/>
          </a:xfrm>
        </p:spPr>
        <p:txBody>
          <a:bodyPr/>
          <a:lstStyle/>
          <a:p>
            <a:r>
              <a:rPr lang="en-US" dirty="0"/>
              <a:t>A parser takes text and returns an expression object.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5F4422E-2DC2-0DA3-6ADE-B7760B3CD7B8}"/>
              </a:ext>
            </a:extLst>
          </p:cNvPr>
          <p:cNvGraphicFramePr>
            <a:graphicFrameLocks noGrp="1"/>
          </p:cNvGraphicFramePr>
          <p:nvPr/>
        </p:nvGraphicFramePr>
        <p:xfrm>
          <a:off x="1018095" y="2394408"/>
          <a:ext cx="9521072" cy="2621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5423">
                  <a:extLst>
                    <a:ext uri="{9D8B030D-6E8A-4147-A177-3AD203B41FA5}">
                      <a16:colId xmlns:a16="http://schemas.microsoft.com/office/drawing/2014/main" val="1753476492"/>
                    </a:ext>
                  </a:extLst>
                </a:gridCol>
                <a:gridCol w="1442301">
                  <a:extLst>
                    <a:ext uri="{9D8B030D-6E8A-4147-A177-3AD203B41FA5}">
                      <a16:colId xmlns:a16="http://schemas.microsoft.com/office/drawing/2014/main" val="44731948"/>
                    </a:ext>
                  </a:extLst>
                </a:gridCol>
                <a:gridCol w="2507529">
                  <a:extLst>
                    <a:ext uri="{9D8B030D-6E8A-4147-A177-3AD203B41FA5}">
                      <a16:colId xmlns:a16="http://schemas.microsoft.com/office/drawing/2014/main" val="4180684774"/>
                    </a:ext>
                  </a:extLst>
                </a:gridCol>
                <a:gridCol w="1498862">
                  <a:extLst>
                    <a:ext uri="{9D8B030D-6E8A-4147-A177-3AD203B41FA5}">
                      <a16:colId xmlns:a16="http://schemas.microsoft.com/office/drawing/2014/main" val="907038770"/>
                    </a:ext>
                  </a:extLst>
                </a:gridCol>
                <a:gridCol w="2516957">
                  <a:extLst>
                    <a:ext uri="{9D8B030D-6E8A-4147-A177-3AD203B41FA5}">
                      <a16:colId xmlns:a16="http://schemas.microsoft.com/office/drawing/2014/main" val="1370901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Text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Lexical Analysis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Tokens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Syntactic Analysis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Expression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5691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'(+ 1'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→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'(', '+', 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→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Pair('+', Pair(1, ...)) </a:t>
                      </a:r>
                      <a:br>
                        <a:rPr lang="en-US" dirty="0"/>
                      </a:br>
                      <a:br>
                        <a:rPr lang="en-US" dirty="0"/>
                      </a:br>
                      <a:r>
                        <a:rPr lang="en-US" sz="1400" dirty="0"/>
                        <a:t>printed as</a:t>
                      </a:r>
                      <a:br>
                        <a:rPr lang="en-US" dirty="0"/>
                      </a:br>
                      <a:br>
                        <a:rPr lang="en-US" dirty="0"/>
                      </a:br>
                      <a:r>
                        <a:rPr lang="en-US" dirty="0"/>
                        <a:t>(+ 1 (- 23) (* 4 5.6))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94862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 (- 23)'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'(', '-', 23, ')'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en-US" dirty="0"/>
                        <a:t>→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787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 (* 4 5.6))'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'(', '*', 4, 5.6, ')', ')'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852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76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A1589-D2E4-A58C-C1D5-6D42CB44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3AAD0-EDE3-461C-63D2-CA367DA31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821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9C5619-BEA4-4961-0BAC-4571163EE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Lexing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46BC2F-66D5-8B64-CF5A-B3AFC5B5C5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54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3DFC6-76FB-A815-24C4-E6DA23D97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Lexical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F8FBB-A642-50F9-E5DF-5BF6100BB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' (* 4 5.6))'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→ </a:t>
            </a:r>
            <a:r>
              <a:rPr lang="en-US" b="1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'('</a:t>
            </a:r>
            <a:r>
              <a:rPr lang="en-US" dirty="0"/>
              <a:t>, </a:t>
            </a:r>
            <a:r>
              <a:rPr lang="en-US" b="1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'*'</a:t>
            </a:r>
            <a:r>
              <a:rPr lang="en-US" dirty="0"/>
              <a:t>, </a:t>
            </a:r>
            <a:r>
              <a:rPr lang="en-US" b="1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dirty="0"/>
              <a:t>, </a:t>
            </a:r>
            <a:r>
              <a:rPr lang="en-US" b="1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5.6</a:t>
            </a:r>
            <a:r>
              <a:rPr lang="en-US" dirty="0"/>
              <a:t>, </a:t>
            </a:r>
            <a:r>
              <a:rPr lang="en-US" b="1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')'</a:t>
            </a:r>
            <a:r>
              <a:rPr lang="en-US" dirty="0"/>
              <a:t>, </a:t>
            </a:r>
            <a:r>
              <a:rPr lang="en-US" b="1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')'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Iterative process </a:t>
            </a:r>
          </a:p>
          <a:p>
            <a:pPr lvl="1"/>
            <a:r>
              <a:rPr lang="en-US" dirty="0"/>
              <a:t>Checks for malformed tokens </a:t>
            </a:r>
          </a:p>
          <a:p>
            <a:pPr lvl="1"/>
            <a:r>
              <a:rPr lang="en-US" dirty="0"/>
              <a:t>Determines types of tokens </a:t>
            </a:r>
          </a:p>
          <a:p>
            <a:pPr lvl="1"/>
            <a:r>
              <a:rPr lang="en-US" dirty="0"/>
              <a:t>Processes one line at a time 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050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A53A-AB5C-BDAF-44AD-679226A64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string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A6966-ECC1-E927-AB0C-C9F16C024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err="1"/>
              <a:t>str.strip</a:t>
            </a:r>
            <a:r>
              <a:rPr lang="en-US" b="1" i="1" dirty="0"/>
              <a:t>() </a:t>
            </a:r>
            <a:r>
              <a:rPr lang="en-US" dirty="0"/>
              <a:t>returns a string without whitespace (spaces, tabs, etc.) on the ends</a:t>
            </a:r>
          </a:p>
          <a:p>
            <a:endParaRPr lang="en-US" dirty="0"/>
          </a:p>
          <a:p>
            <a:r>
              <a:rPr lang="en-US" b="1" i="1" dirty="0" err="1"/>
              <a:t>str.split</a:t>
            </a:r>
            <a:r>
              <a:rPr lang="en-US" b="1" i="1" dirty="0"/>
              <a:t>(</a:t>
            </a:r>
            <a:r>
              <a:rPr lang="en-US" b="1" i="1" dirty="0" err="1"/>
              <a:t>sep</a:t>
            </a:r>
            <a:r>
              <a:rPr lang="en-US" b="1" i="1" dirty="0"/>
              <a:t>) </a:t>
            </a:r>
            <a:r>
              <a:rPr lang="en-US" dirty="0"/>
              <a:t>returns a list of strings that were separated by </a:t>
            </a:r>
            <a:r>
              <a:rPr lang="en-US" i="1" dirty="0" err="1"/>
              <a:t>sep</a:t>
            </a:r>
            <a:r>
              <a:rPr lang="en-US" dirty="0"/>
              <a:t> (if not specified, </a:t>
            </a:r>
            <a:r>
              <a:rPr lang="en-US" i="1" dirty="0" err="1"/>
              <a:t>sep</a:t>
            </a:r>
            <a:r>
              <a:rPr lang="en-US" dirty="0"/>
              <a:t> is any whitespace). </a:t>
            </a:r>
          </a:p>
          <a:p>
            <a:endParaRPr lang="en-US" dirty="0"/>
          </a:p>
          <a:p>
            <a:r>
              <a:rPr lang="en-US" b="1" i="1" dirty="0" err="1"/>
              <a:t>str.replace</a:t>
            </a:r>
            <a:r>
              <a:rPr lang="en-US" b="1" i="1" dirty="0"/>
              <a:t>(a, b) </a:t>
            </a:r>
            <a:r>
              <a:rPr lang="en-US" dirty="0"/>
              <a:t>returns a string with all instances of string </a:t>
            </a:r>
            <a:r>
              <a:rPr lang="en-US" i="1" dirty="0"/>
              <a:t>a</a:t>
            </a:r>
            <a:r>
              <a:rPr lang="en-US" dirty="0"/>
              <a:t> replaced by string </a:t>
            </a:r>
            <a:r>
              <a:rPr lang="en-US" i="1" dirty="0"/>
              <a:t>b</a:t>
            </a:r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700F38-98F7-AB68-5863-BBB694EC2297}"/>
              </a:ext>
            </a:extLst>
          </p:cNvPr>
          <p:cNvSpPr txBox="1"/>
          <p:nvPr/>
        </p:nvSpPr>
        <p:spPr>
          <a:xfrm>
            <a:off x="1000542" y="2662821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 hello '.strip()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B76BAC-E511-1294-ED6D-3192FD8376B2}"/>
              </a:ext>
            </a:extLst>
          </p:cNvPr>
          <p:cNvSpPr txBox="1"/>
          <p:nvPr/>
        </p:nvSpPr>
        <p:spPr>
          <a:xfrm>
            <a:off x="1000542" y="3821727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'hi   there '.split()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148E2B-2B7C-5D7B-907B-E439F1DA0C5C}"/>
              </a:ext>
            </a:extLst>
          </p:cNvPr>
          <p:cNvSpPr txBox="1"/>
          <p:nvPr/>
        </p:nvSpPr>
        <p:spPr>
          <a:xfrm>
            <a:off x="1000542" y="4988404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'2+2'.replace('+', ' + ')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878648-1FD1-6A8A-4788-8C073F697732}"/>
              </a:ext>
            </a:extLst>
          </p:cNvPr>
          <p:cNvSpPr txBox="1"/>
          <p:nvPr/>
        </p:nvSpPr>
        <p:spPr>
          <a:xfrm>
            <a:off x="4975668" y="2662821"/>
            <a:ext cx="183973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'hello'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2B8E59-453F-8A46-7E7D-F3112719FE88}"/>
              </a:ext>
            </a:extLst>
          </p:cNvPr>
          <p:cNvSpPr txBox="1"/>
          <p:nvPr/>
        </p:nvSpPr>
        <p:spPr>
          <a:xfrm>
            <a:off x="4975668" y="3811253"/>
            <a:ext cx="286399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['hi', 'there']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E83C3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92EF6D-EA01-F2A3-5366-BEA622D2E771}"/>
              </a:ext>
            </a:extLst>
          </p:cNvPr>
          <p:cNvSpPr txBox="1"/>
          <p:nvPr/>
        </p:nvSpPr>
        <p:spPr>
          <a:xfrm>
            <a:off x="4975668" y="4988404"/>
            <a:ext cx="18083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'2 + 2'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E83C3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32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688FA-BCD7-0395-49E7-017B28D7A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Tokenizing sentences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BBB06-F91C-30BD-41ED-B2D6950E9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317999"/>
          </a:xfrm>
        </p:spPr>
        <p:txBody>
          <a:bodyPr>
            <a:normAutofit/>
          </a:bodyPr>
          <a:lstStyle/>
          <a:p>
            <a:r>
              <a:rPr lang="en-US" dirty="0"/>
              <a:t>Here's an example using sentences</a:t>
            </a:r>
          </a:p>
          <a:p>
            <a:r>
              <a:rPr lang="en-US" dirty="0"/>
              <a:t>Input data: parsed2.txt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Desired output: </a:t>
            </a:r>
            <a:r>
              <a:rPr lang="en-US" b="1" i="1" dirty="0"/>
              <a:t>tree()</a:t>
            </a:r>
            <a:r>
              <a:rPr lang="en-US" dirty="0"/>
              <a:t>s!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800" dirty="0"/>
              <a:t>File comes from:</a:t>
            </a:r>
            <a:br>
              <a:rPr lang="en-US" sz="800" dirty="0"/>
            </a:br>
            <a:r>
              <a:rPr lang="en-US" sz="800" dirty="0" err="1"/>
              <a:t>MacWhinney</a:t>
            </a:r>
            <a:r>
              <a:rPr lang="en-US" sz="800" dirty="0"/>
              <a:t>, B. (2000). The CHILDES Project: Tools for analyzing talk. Third Edition. Mahwah, NJ: Lawrence Erlbaum Associates.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8A5F44-D801-CF31-65A1-D9FBFA29809B}"/>
              </a:ext>
            </a:extLst>
          </p:cNvPr>
          <p:cNvSpPr txBox="1"/>
          <p:nvPr/>
        </p:nvSpPr>
        <p:spPr>
          <a:xfrm>
            <a:off x="1000541" y="2823076"/>
            <a:ext cx="9463211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(ROOT (S (NP (NN this)) (VP (COP is) (NP (DT a) (NN book))) (. .)))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(ROOT (S (NP (PRP I))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(VP (AUX 've)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(ADVP (RB never))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(VP (VBN seen) (NP (DT such) (DT a) (JJ cute) (NN kangaroo))))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(. .)))</a:t>
            </a:r>
          </a:p>
        </p:txBody>
      </p:sp>
    </p:spTree>
    <p:extLst>
      <p:ext uri="{BB962C8B-B14F-4D97-AF65-F5344CB8AC3E}">
        <p14:creationId xmlns:p14="http://schemas.microsoft.com/office/powerpoint/2010/main" val="33099365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8FC78-D1A3-E844-23CB-16C499F0A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lines to tokens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9AC2C-70BD-E896-265B-07B9FE436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76731"/>
            <a:ext cx="8596668" cy="3464631"/>
          </a:xfrm>
        </p:spPr>
        <p:txBody>
          <a:bodyPr/>
          <a:lstStyle/>
          <a:p>
            <a:pPr marL="400050" lvl="1" indent="0">
              <a:buNone/>
            </a:pPr>
            <a:r>
              <a:rPr lang="en-US" dirty="0"/>
              <a:t>to</a:t>
            </a:r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dirty="0"/>
              <a:t>A function, </a:t>
            </a:r>
            <a:r>
              <a:rPr lang="en-US" b="1" i="1" dirty="0" err="1"/>
              <a:t>read_sentences</a:t>
            </a:r>
            <a:r>
              <a:rPr lang="en-US" b="1" i="1" dirty="0"/>
              <a:t>() </a:t>
            </a:r>
            <a:r>
              <a:rPr lang="en-US" dirty="0"/>
              <a:t>takes care of this: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17D716-8D34-2D11-9BBC-88B783A05FF7}"/>
              </a:ext>
            </a:extLst>
          </p:cNvPr>
          <p:cNvSpPr txBox="1"/>
          <p:nvPr/>
        </p:nvSpPr>
        <p:spPr>
          <a:xfrm>
            <a:off x="1000541" y="1930400"/>
            <a:ext cx="10190917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['(ROOT (S (NP (NN this)) (VP (COP is) (NP (DT a) (NN book))) (. ?)))\n',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'\n',..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0DF913-9463-9061-16E4-94DE3B33DB52}"/>
              </a:ext>
            </a:extLst>
          </p:cNvPr>
          <p:cNvSpPr txBox="1"/>
          <p:nvPr/>
        </p:nvSpPr>
        <p:spPr>
          <a:xfrm>
            <a:off x="1000541" y="2949542"/>
            <a:ext cx="9142699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[['(', 'ROOT', '(', 'S', '(', 'NP', '(', 'NN', 'this', ')', ')',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'(', 'VP', '(', 'COP', 'is', ')', '(', 'NP', '(', 'DT', 'a', ')',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'(', 'NN', 'book', ')', ')', ')', '(', '.', '?', ')', ')', ')'],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...]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523A86-64F9-0AED-F772-2FA41BA6E3D4}"/>
              </a:ext>
            </a:extLst>
          </p:cNvPr>
          <p:cNvSpPr txBox="1"/>
          <p:nvPr/>
        </p:nvSpPr>
        <p:spPr>
          <a:xfrm>
            <a:off x="1000541" y="4591377"/>
            <a:ext cx="8273461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lines = open('parsed2.txt').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readlines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tokens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read_sentences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(lines)</a:t>
            </a:r>
          </a:p>
        </p:txBody>
      </p:sp>
    </p:spTree>
    <p:extLst>
      <p:ext uri="{BB962C8B-B14F-4D97-AF65-F5344CB8AC3E}">
        <p14:creationId xmlns:p14="http://schemas.microsoft.com/office/powerpoint/2010/main" val="947128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DFB3B-5036-D009-3729-DC61467E0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in a language?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5C3AD-7C14-E906-6DDA-4041D2EBA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programming language has:</a:t>
            </a:r>
          </a:p>
          <a:p>
            <a:pPr lvl="1"/>
            <a:r>
              <a:rPr lang="en-US" b="1" dirty="0"/>
              <a:t>Syntax</a:t>
            </a:r>
            <a:r>
              <a:rPr lang="en-US" dirty="0"/>
              <a:t>: The legal statements and expressions in the language</a:t>
            </a:r>
          </a:p>
          <a:p>
            <a:pPr lvl="1"/>
            <a:r>
              <a:rPr lang="en-US" b="1" dirty="0"/>
              <a:t>Semantics</a:t>
            </a:r>
            <a:r>
              <a:rPr lang="en-US" dirty="0"/>
              <a:t>: The execution/evaluation rule for those statements and expressions </a:t>
            </a:r>
          </a:p>
          <a:p>
            <a:r>
              <a:rPr lang="en-US" dirty="0"/>
              <a:t>To create a new programming language, you either need a:</a:t>
            </a:r>
          </a:p>
          <a:p>
            <a:pPr lvl="1"/>
            <a:r>
              <a:rPr lang="en-US" b="1" dirty="0"/>
              <a:t>Specification</a:t>
            </a:r>
            <a:r>
              <a:rPr lang="en-US" dirty="0"/>
              <a:t>: A document describe the precise syntax and semantics of the language</a:t>
            </a:r>
          </a:p>
          <a:p>
            <a:pPr lvl="1"/>
            <a:r>
              <a:rPr lang="en-US" b="1" dirty="0"/>
              <a:t>Canonical Implementation</a:t>
            </a:r>
            <a:r>
              <a:rPr lang="en-US" dirty="0"/>
              <a:t>: An interpreter or compiler for the language </a:t>
            </a:r>
          </a:p>
        </p:txBody>
      </p:sp>
    </p:spTree>
    <p:extLst>
      <p:ext uri="{BB962C8B-B14F-4D97-AF65-F5344CB8AC3E}">
        <p14:creationId xmlns:p14="http://schemas.microsoft.com/office/powerpoint/2010/main" val="2806105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939AB-D007-0765-C25A-52D206C20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0A916-2AED-3728-D5B0-C4E69301C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640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B60A605-162D-9405-7BDD-BF7AF2B2A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D14D4D-4307-F317-05BA-98E06FE41C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616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E3835-62E4-4BC4-962E-E61AA6B7E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Syntactic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4FA36-D4CC-B15A-D023-DD3A48697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'('</a:t>
            </a:r>
            <a:r>
              <a:rPr lang="en-US" dirty="0"/>
              <a:t>, </a:t>
            </a:r>
            <a:r>
              <a:rPr lang="en-US" b="1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'+'</a:t>
            </a:r>
            <a:r>
              <a:rPr lang="en-US" dirty="0"/>
              <a:t>, </a:t>
            </a:r>
            <a:r>
              <a:rPr lang="en-US" b="1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/>
              <a:t>, ... → </a:t>
            </a:r>
            <a:r>
              <a:rPr lang="en-US" b="1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Pair('+', Pair(1, ...))</a:t>
            </a:r>
          </a:p>
          <a:p>
            <a:pPr lvl="1"/>
            <a:r>
              <a:rPr lang="en-US" dirty="0"/>
              <a:t>Tree-recursive process</a:t>
            </a:r>
          </a:p>
          <a:p>
            <a:pPr lvl="1"/>
            <a:r>
              <a:rPr lang="en-US" dirty="0"/>
              <a:t>Balances parentheses</a:t>
            </a:r>
          </a:p>
          <a:p>
            <a:pPr lvl="1"/>
            <a:r>
              <a:rPr lang="en-US" dirty="0"/>
              <a:t>Returns tree structure</a:t>
            </a:r>
          </a:p>
          <a:p>
            <a:pPr lvl="1"/>
            <a:r>
              <a:rPr lang="en-US" dirty="0"/>
              <a:t>Processes multiple lines </a:t>
            </a:r>
          </a:p>
          <a:p>
            <a:r>
              <a:rPr lang="en-US" dirty="0"/>
              <a:t>In your project, each call to </a:t>
            </a:r>
            <a:r>
              <a:rPr lang="en-US" b="1" i="1" dirty="0"/>
              <a:t>parse() </a:t>
            </a:r>
            <a:r>
              <a:rPr lang="en-US" dirty="0"/>
              <a:t>consumes the input tokens for exactly one expression.</a:t>
            </a:r>
          </a:p>
          <a:p>
            <a:pPr lvl="1"/>
            <a:r>
              <a:rPr lang="en-US" dirty="0"/>
              <a:t>Base case:</a:t>
            </a:r>
          </a:p>
          <a:p>
            <a:pPr lvl="1"/>
            <a:r>
              <a:rPr lang="en-US" dirty="0"/>
              <a:t>Recursive case: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57D512-7EDA-F39F-F4BB-DE1D8CB6ECF9}"/>
              </a:ext>
            </a:extLst>
          </p:cNvPr>
          <p:cNvSpPr txBox="1"/>
          <p:nvPr/>
        </p:nvSpPr>
        <p:spPr>
          <a:xfrm>
            <a:off x="2629199" y="4703975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operators and numbers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8431B5-8FA6-2B0B-163B-F6340ED8DCD7}"/>
              </a:ext>
            </a:extLst>
          </p:cNvPr>
          <p:cNvSpPr txBox="1"/>
          <p:nvPr/>
        </p:nvSpPr>
        <p:spPr>
          <a:xfrm>
            <a:off x="3243512" y="5101588"/>
            <a:ext cx="4246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read subexpressions and combine them</a:t>
            </a:r>
          </a:p>
        </p:txBody>
      </p:sp>
    </p:spTree>
    <p:extLst>
      <p:ext uri="{BB962C8B-B14F-4D97-AF65-F5344CB8AC3E}">
        <p14:creationId xmlns:p14="http://schemas.microsoft.com/office/powerpoint/2010/main" val="417130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11709-2891-EA13-5CF9-5B9A2D112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Pair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27710-F50E-8BCB-7A3D-9BB2C3209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Pair class represents </a:t>
            </a:r>
            <a:r>
              <a:rPr lang="en-US" dirty="0" err="1"/>
              <a:t>Cacluator</a:t>
            </a:r>
            <a:r>
              <a:rPr lang="en-US" dirty="0"/>
              <a:t> expressions and lists. A list is a pair whose second element is either pair or an empty list.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Improper lists: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2614C1-2470-D317-4730-218E80BF78B8}"/>
              </a:ext>
            </a:extLst>
          </p:cNvPr>
          <p:cNvSpPr txBox="1"/>
          <p:nvPr/>
        </p:nvSpPr>
        <p:spPr>
          <a:xfrm>
            <a:off x="1000542" y="2634541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Pair: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788DDB-03B3-6476-0C81-2F666AED6EB1}"/>
              </a:ext>
            </a:extLst>
          </p:cNvPr>
          <p:cNvSpPr txBox="1"/>
          <p:nvPr/>
        </p:nvSpPr>
        <p:spPr>
          <a:xfrm>
            <a:off x="1000542" y="3162442"/>
            <a:ext cx="827346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 = Pair(1, Pair(2, Pair(3, nil)))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print(s)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0F3D62-151E-C7E0-939A-01BBE964B967}"/>
              </a:ext>
            </a:extLst>
          </p:cNvPr>
          <p:cNvSpPr txBox="1"/>
          <p:nvPr/>
        </p:nvSpPr>
        <p:spPr>
          <a:xfrm>
            <a:off x="1000542" y="4832558"/>
            <a:ext cx="827346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(Pair(1, 2))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(Pair(1, Pair(2, 3)))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len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(Pair(1, Pair(2, 3)))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2BD100-7F81-70A7-9A04-15FC9DD2CF41}"/>
              </a:ext>
            </a:extLst>
          </p:cNvPr>
          <p:cNvSpPr txBox="1"/>
          <p:nvPr/>
        </p:nvSpPr>
        <p:spPr>
          <a:xfrm>
            <a:off x="5760676" y="3439441"/>
            <a:ext cx="3513326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(1 2 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2568D8-A5C7-453F-D31E-76C48698A6BD}"/>
              </a:ext>
            </a:extLst>
          </p:cNvPr>
          <p:cNvSpPr txBox="1"/>
          <p:nvPr/>
        </p:nvSpPr>
        <p:spPr>
          <a:xfrm>
            <a:off x="5760676" y="4829165"/>
            <a:ext cx="3513326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(1 . 2)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(1 2 . 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Error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!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2E83C3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05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239B4-2757-E4BE-629E-A4C7C8C42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tokens to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70590-A3D7-A1FF-BF7B-BF368AD21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013805"/>
            <a:ext cx="8596668" cy="1027557"/>
          </a:xfrm>
        </p:spPr>
        <p:txBody>
          <a:bodyPr/>
          <a:lstStyle/>
          <a:p>
            <a:r>
              <a:rPr lang="en-US" b="1" i="1" dirty="0" err="1"/>
              <a:t>read_parse_tree</a:t>
            </a:r>
            <a:r>
              <a:rPr lang="en-US" b="1" i="1" dirty="0"/>
              <a:t>() </a:t>
            </a:r>
            <a:r>
              <a:rPr lang="en-US" dirty="0"/>
              <a:t>will return the tree it read and what to read next.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6ADB70-5CD6-8A75-482A-8372CC1D3EDF}"/>
              </a:ext>
            </a:extLst>
          </p:cNvPr>
          <p:cNvSpPr txBox="1"/>
          <p:nvPr/>
        </p:nvSpPr>
        <p:spPr>
          <a:xfrm>
            <a:off x="1000542" y="1930400"/>
            <a:ext cx="10302196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[..., '(', 'NP', '(', 'DT', 'a', ')', '(', 'JJ', 'big', ')', '(', 'NN', 'bug', ')', ')', ...]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#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6CF8B4-4C19-B37C-FEC4-8FDA870ACC0E}"/>
              </a:ext>
            </a:extLst>
          </p:cNvPr>
          <p:cNvSpPr txBox="1"/>
          <p:nvPr/>
        </p:nvSpPr>
        <p:spPr>
          <a:xfrm>
            <a:off x="1000542" y="2579551"/>
            <a:ext cx="8273460" cy="23083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read_parse_tree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(tokens,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# Read the tag, which is tokens[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], then advance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# While the current item is a '(',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#     call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read_parse_tree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to construct a branch.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# Once the current item is a ')',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#     return a phrase from the tag and branches.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# Base case: there is no '(' or ')'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#     because there is just text after the tag.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2C7D6F-E78D-9689-BFEA-2D418A41EA23}"/>
              </a:ext>
            </a:extLst>
          </p:cNvPr>
          <p:cNvSpPr txBox="1"/>
          <p:nvPr/>
        </p:nvSpPr>
        <p:spPr>
          <a:xfrm>
            <a:off x="1000542" y="5527583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tree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read_parse_tree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(tokens[0], 1)</a:t>
            </a:r>
          </a:p>
        </p:txBody>
      </p:sp>
    </p:spTree>
    <p:extLst>
      <p:ext uri="{BB962C8B-B14F-4D97-AF65-F5344CB8AC3E}">
        <p14:creationId xmlns:p14="http://schemas.microsoft.com/office/powerpoint/2010/main" val="11973564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DD1A6-1C43-090A-A69A-806BFDE71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49DFD-D78B-4524-4891-FAA619D7A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22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0D1AE-B033-28A8-D59E-2F91A0267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7D8C7E-3A24-F28D-8015-FD722995EA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14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C5D6D-A566-12DC-523D-D00A11818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eval()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0F2BA-3ED1-2015-1B8A-AEBC101A6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545813"/>
          </a:xfrm>
        </p:spPr>
        <p:txBody>
          <a:bodyPr>
            <a:normAutofit/>
          </a:bodyPr>
          <a:lstStyle/>
          <a:p>
            <a:r>
              <a:rPr lang="en-US" dirty="0"/>
              <a:t>The eval function computes the value of an expression.</a:t>
            </a:r>
          </a:p>
          <a:p>
            <a:r>
              <a:rPr lang="en-US" dirty="0"/>
              <a:t>It is a generic function that behaves according to the type of the expression (primitive or call).</a:t>
            </a:r>
          </a:p>
          <a:p>
            <a:pPr lvl="1"/>
            <a:r>
              <a:rPr lang="en-US" dirty="0"/>
              <a:t>You'll use </a:t>
            </a:r>
            <a:r>
              <a:rPr lang="en-US" b="1" i="1" dirty="0" err="1"/>
              <a:t>isinstance</a:t>
            </a:r>
            <a:r>
              <a:rPr lang="en-US" b="1" i="1" dirty="0"/>
              <a:t>() </a:t>
            </a:r>
            <a:r>
              <a:rPr lang="en-US" dirty="0"/>
              <a:t>to check the type</a:t>
            </a:r>
          </a:p>
          <a:p>
            <a:r>
              <a:rPr lang="en-US" dirty="0"/>
              <a:t>It recursively calls itself when it encounters sub-expressions</a:t>
            </a:r>
          </a:p>
          <a:p>
            <a:endParaRPr lang="en-US" dirty="0"/>
          </a:p>
          <a:p>
            <a:r>
              <a:rPr lang="en-US" dirty="0"/>
              <a:t>If you have just an operator and operands as values, you call the </a:t>
            </a:r>
            <a:r>
              <a:rPr lang="en-US" b="1" i="1" dirty="0"/>
              <a:t>apply() </a:t>
            </a:r>
            <a:r>
              <a:rPr lang="en-US" dirty="0"/>
              <a:t>function to apply the operator to the operands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34BAD3-5449-CFB5-F94A-BBA2450AEDDB}"/>
              </a:ext>
            </a:extLst>
          </p:cNvPr>
          <p:cNvSpPr txBox="1"/>
          <p:nvPr/>
        </p:nvSpPr>
        <p:spPr>
          <a:xfrm>
            <a:off x="1000542" y="3888306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(/ 3 (+ 4 5))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DFC2FA-6189-B1F2-0993-3096677EE82F}"/>
              </a:ext>
            </a:extLst>
          </p:cNvPr>
          <p:cNvSpPr/>
          <p:nvPr/>
        </p:nvSpPr>
        <p:spPr>
          <a:xfrm>
            <a:off x="1762812" y="3902697"/>
            <a:ext cx="952108" cy="320511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DB7BAA6-C296-EA50-EDFA-D0A1DA79D70E}"/>
              </a:ext>
            </a:extLst>
          </p:cNvPr>
          <p:cNvCxnSpPr>
            <a:cxnSpLocks/>
            <a:stCxn id="9" idx="1"/>
            <a:endCxn id="6" idx="3"/>
          </p:cNvCxnSpPr>
          <p:nvPr/>
        </p:nvCxnSpPr>
        <p:spPr>
          <a:xfrm flipH="1" flipV="1">
            <a:off x="2714920" y="4062953"/>
            <a:ext cx="762270" cy="10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FC372F4-2177-4722-BE2B-DEE27DD1D048}"/>
              </a:ext>
            </a:extLst>
          </p:cNvPr>
          <p:cNvSpPr txBox="1"/>
          <p:nvPr/>
        </p:nvSpPr>
        <p:spPr>
          <a:xfrm>
            <a:off x="3477190" y="3888306"/>
            <a:ext cx="4757665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Courier New" panose="02070309020205020404" pitchFamily="49" charset="0"/>
              </a:rPr>
              <a:t>this generates a recursive call</a:t>
            </a:r>
          </a:p>
        </p:txBody>
      </p:sp>
    </p:spTree>
    <p:extLst>
      <p:ext uri="{BB962C8B-B14F-4D97-AF65-F5344CB8AC3E}">
        <p14:creationId xmlns:p14="http://schemas.microsoft.com/office/powerpoint/2010/main" val="417612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1C081-D065-40BF-75B2-9689A74B5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built-in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DB7F3-D09B-7CCA-5332-06669705D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1320800"/>
          </a:xfrm>
        </p:spPr>
        <p:txBody>
          <a:bodyPr/>
          <a:lstStyle/>
          <a:p>
            <a:r>
              <a:rPr lang="en-US" dirty="0"/>
              <a:t>The apply function applies some operation to a (Calculator) list of argument values</a:t>
            </a:r>
          </a:p>
          <a:p>
            <a:r>
              <a:rPr lang="en-US" dirty="0"/>
              <a:t>In calculator, all operations are named by built-in operators: +, -, *, /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4DD4665-FF5A-36BF-EA1B-C2DC8FA46198}"/>
              </a:ext>
            </a:extLst>
          </p:cNvPr>
          <p:cNvGraphicFramePr>
            <a:graphicFrameLocks noGrp="1"/>
          </p:cNvGraphicFramePr>
          <p:nvPr/>
        </p:nvGraphicFramePr>
        <p:xfrm>
          <a:off x="1053804" y="3090727"/>
          <a:ext cx="8128000" cy="3444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40940">
                  <a:extLst>
                    <a:ext uri="{9D8B030D-6E8A-4147-A177-3AD203B41FA5}">
                      <a16:colId xmlns:a16="http://schemas.microsoft.com/office/drawing/2014/main" val="2183977757"/>
                    </a:ext>
                  </a:extLst>
                </a:gridCol>
                <a:gridCol w="3387060">
                  <a:extLst>
                    <a:ext uri="{9D8B030D-6E8A-4147-A177-3AD203B41FA5}">
                      <a16:colId xmlns:a16="http://schemas.microsoft.com/office/drawing/2014/main" val="21364677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Implementation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Language semantics</a:t>
                      </a:r>
                    </a:p>
                  </a:txBody>
                  <a:tcPr marL="2743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831614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2743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54566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calc_apply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(operator,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operator == '+':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reduce(add,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0)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operator == '-':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...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operator == '*':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...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operator == '/':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...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else: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raise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  <a:br>
                        <a:rPr lang="en-US" dirty="0"/>
                      </a:br>
                      <a:r>
                        <a:rPr lang="en-US" dirty="0"/>
                        <a:t>Sum of the arguments 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  <a:br>
                        <a:rPr lang="en-US" dirty="0"/>
                      </a:br>
                      <a:r>
                        <a:rPr lang="en-US" dirty="0"/>
                        <a:t>... 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br>
                        <a:rPr lang="en-US" dirty="0"/>
                      </a:br>
                      <a:r>
                        <a:rPr lang="en-US" dirty="0"/>
                        <a:t>... 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</a:t>
                      </a:r>
                      <a:br>
                        <a:rPr lang="en-US" dirty="0"/>
                      </a:br>
                      <a:r>
                        <a:rPr lang="en-US" dirty="0"/>
                        <a:t>... </a:t>
                      </a:r>
                    </a:p>
                    <a:p>
                      <a:endParaRPr lang="en-US" dirty="0"/>
                    </a:p>
                  </a:txBody>
                  <a:tcPr marL="274320"/>
                </a:tc>
                <a:extLst>
                  <a:ext uri="{0D108BD9-81ED-4DB2-BD59-A6C34878D82A}">
                    <a16:rowId xmlns:a16="http://schemas.microsoft.com/office/drawing/2014/main" val="11534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2697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376B5-38BC-0D4A-71DC-421ABE0BE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Calculator eval()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8BAA7-B199-49AE-23D8-6EC600112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3428999"/>
            <a:ext cx="9117116" cy="3311165"/>
          </a:xfrm>
        </p:spPr>
        <p:txBody>
          <a:bodyPr>
            <a:normAutofit/>
          </a:bodyPr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If the expression is a primitive (</a:t>
            </a:r>
            <a:r>
              <a:rPr lang="en-US" i="1" dirty="0"/>
              <a:t>int</a:t>
            </a:r>
            <a:r>
              <a:rPr lang="en-US" dirty="0"/>
              <a:t> or </a:t>
            </a:r>
            <a:r>
              <a:rPr lang="en-US" i="1" dirty="0"/>
              <a:t>float</a:t>
            </a:r>
            <a:r>
              <a:rPr lang="en-US" dirty="0"/>
              <a:t>), we just return the value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If the expression is a </a:t>
            </a:r>
            <a:r>
              <a:rPr lang="en-US" i="1" dirty="0"/>
              <a:t>Pair</a:t>
            </a:r>
            <a:r>
              <a:rPr lang="en-US" dirty="0"/>
              <a:t> object it is some sort of expression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Get the operator from the first item of the </a:t>
            </a:r>
            <a:r>
              <a:rPr lang="en-US" i="1" dirty="0"/>
              <a:t>Pair</a:t>
            </a:r>
            <a:r>
              <a:rPr lang="en-US" dirty="0"/>
              <a:t> object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Call </a:t>
            </a:r>
            <a:r>
              <a:rPr lang="en-US" b="1" i="1" dirty="0"/>
              <a:t>eval() </a:t>
            </a:r>
            <a:r>
              <a:rPr lang="en-US" dirty="0"/>
              <a:t>on the first item of each Pair in the rest of the expression, building a Pair list with the operands as the values.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Call the </a:t>
            </a:r>
            <a:r>
              <a:rPr lang="en-US" b="1" i="1" dirty="0"/>
              <a:t>apply() </a:t>
            </a:r>
            <a:r>
              <a:rPr lang="en-US" dirty="0"/>
              <a:t>function passing in the operator and the results of step 2.2.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Return the result of the </a:t>
            </a:r>
            <a:r>
              <a:rPr lang="en-US" b="1" i="1" dirty="0"/>
              <a:t>apply() </a:t>
            </a:r>
            <a:r>
              <a:rPr lang="en-US" dirty="0"/>
              <a:t>function from the previous step.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If the expression is not a primitive or a </a:t>
            </a:r>
            <a:r>
              <a:rPr lang="en-US" i="1" dirty="0"/>
              <a:t>Pair</a:t>
            </a:r>
            <a:r>
              <a:rPr lang="en-US" dirty="0"/>
              <a:t>, raise a </a:t>
            </a:r>
            <a:r>
              <a:rPr lang="en-US" b="1" i="1" dirty="0" err="1"/>
              <a:t>TypeError</a:t>
            </a:r>
            <a:r>
              <a:rPr lang="en-US" dirty="0"/>
              <a:t> exception.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603D5B-A858-EF3F-84A6-04EBE394CD69}"/>
              </a:ext>
            </a:extLst>
          </p:cNvPr>
          <p:cNvSpPr txBox="1"/>
          <p:nvPr/>
        </p:nvSpPr>
        <p:spPr>
          <a:xfrm>
            <a:off x="8711562" y="0"/>
            <a:ext cx="348043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(/ 3 (+ 4 5))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Pair('/', Pair(3, Pair(Pair('+',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Pair(4, Pair(5, nil))), nil)))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0A19B8-D43B-E207-8B84-BD7FBBD30C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7167" y="1879600"/>
            <a:ext cx="5697002" cy="13207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5F59E3F-9171-36A7-31E1-C993316300EC}"/>
              </a:ext>
            </a:extLst>
          </p:cNvPr>
          <p:cNvSpPr txBox="1"/>
          <p:nvPr/>
        </p:nvSpPr>
        <p:spPr>
          <a:xfrm>
            <a:off x="2398338" y="1401446"/>
            <a:ext cx="31149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(*  3  (+  4  5)  (*  6  7  8))</a:t>
            </a:r>
          </a:p>
        </p:txBody>
      </p:sp>
    </p:spTree>
    <p:extLst>
      <p:ext uri="{BB962C8B-B14F-4D97-AF65-F5344CB8AC3E}">
        <p14:creationId xmlns:p14="http://schemas.microsoft.com/office/powerpoint/2010/main" val="237729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F324D-FAB9-A419-08DE-E510CC575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Calculator language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EC89B-2EBB-0EFB-D7AF-1C5618CCD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951298" cy="4110962"/>
          </a:xfrm>
        </p:spPr>
        <p:txBody>
          <a:bodyPr/>
          <a:lstStyle/>
          <a:p>
            <a:r>
              <a:rPr lang="en-US" dirty="0"/>
              <a:t>The Calculator language has primitive expressions and call expressions. (That's it!)</a:t>
            </a:r>
          </a:p>
          <a:p>
            <a:r>
              <a:rPr lang="en-US" dirty="0"/>
              <a:t>A </a:t>
            </a:r>
            <a:r>
              <a:rPr lang="en-US" b="1" dirty="0"/>
              <a:t>primitive expression </a:t>
            </a:r>
            <a:r>
              <a:rPr lang="en-US" dirty="0"/>
              <a:t>is a number: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2 -4 5.6</a:t>
            </a:r>
          </a:p>
          <a:p>
            <a:r>
              <a:rPr lang="en-US" dirty="0"/>
              <a:t>A call expression is a combination that begins with an operator (</a:t>
            </a:r>
            <a:r>
              <a:rPr lang="en-US" b="1" dirty="0"/>
              <a:t>+</a:t>
            </a:r>
            <a:r>
              <a:rPr lang="en-US" dirty="0"/>
              <a:t>, </a:t>
            </a:r>
            <a:r>
              <a:rPr lang="en-US" b="1" dirty="0"/>
              <a:t>-</a:t>
            </a:r>
            <a:r>
              <a:rPr lang="en-US" dirty="0"/>
              <a:t>, </a:t>
            </a:r>
            <a:r>
              <a:rPr lang="en-US" b="1" dirty="0"/>
              <a:t>*</a:t>
            </a:r>
            <a:r>
              <a:rPr lang="en-US" dirty="0"/>
              <a:t>, </a:t>
            </a:r>
            <a:r>
              <a:rPr lang="en-US" b="1" dirty="0"/>
              <a:t>/</a:t>
            </a:r>
            <a:r>
              <a:rPr lang="en-US" dirty="0"/>
              <a:t>) followed by 1 or more expressions and is surrounded by parentheses: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AB2A7B1-51C9-F261-1F7E-BDC655F3E7AF}"/>
              </a:ext>
            </a:extLst>
          </p:cNvPr>
          <p:cNvGraphicFramePr>
            <a:graphicFrameLocks noGrp="1"/>
          </p:cNvGraphicFramePr>
          <p:nvPr/>
        </p:nvGraphicFramePr>
        <p:xfrm>
          <a:off x="677334" y="4328160"/>
          <a:ext cx="9355458" cy="1920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7902">
                  <a:extLst>
                    <a:ext uri="{9D8B030D-6E8A-4147-A177-3AD203B41FA5}">
                      <a16:colId xmlns:a16="http://schemas.microsoft.com/office/drawing/2014/main" val="2469981781"/>
                    </a:ext>
                  </a:extLst>
                </a:gridCol>
                <a:gridCol w="2608770">
                  <a:extLst>
                    <a:ext uri="{9D8B030D-6E8A-4147-A177-3AD203B41FA5}">
                      <a16:colId xmlns:a16="http://schemas.microsoft.com/office/drawing/2014/main" val="1827840245"/>
                    </a:ext>
                  </a:extLst>
                </a:gridCol>
                <a:gridCol w="4338786">
                  <a:extLst>
                    <a:ext uri="{9D8B030D-6E8A-4147-A177-3AD203B41FA5}">
                      <a16:colId xmlns:a16="http://schemas.microsoft.com/office/drawing/2014/main" val="33000578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Expression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Expression tree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Representation as Links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4673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 3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(+ 4 5)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(* 6 7 8))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11338543"/>
                  </a:ext>
                </a:extLst>
              </a:tr>
            </a:tbl>
          </a:graphicData>
        </a:graphic>
      </p:graphicFrame>
      <p:pic>
        <p:nvPicPr>
          <p:cNvPr id="6" name="Picture 5" descr="A diagram of a diagram&#10;&#10;Description automatically generated">
            <a:extLst>
              <a:ext uri="{FF2B5EF4-FFF2-40B4-BE49-F238E27FC236}">
                <a16:creationId xmlns:a16="http://schemas.microsoft.com/office/drawing/2014/main" id="{FC52F743-3B57-9E3D-0F74-522CC5EE45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961" y="4876245"/>
            <a:ext cx="2388370" cy="12065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AFA5AA6-C96A-DC61-6CA5-9A045C7DE6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2458" y="5025892"/>
            <a:ext cx="4320334" cy="102190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8140094-988A-8119-ACE1-5E54F31CF861}"/>
              </a:ext>
            </a:extLst>
          </p:cNvPr>
          <p:cNvSpPr txBox="1"/>
          <p:nvPr/>
        </p:nvSpPr>
        <p:spPr>
          <a:xfrm>
            <a:off x="1000542" y="3869452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(+ 1 2 3) (/ 3 (+ 4 5))</a:t>
            </a:r>
          </a:p>
        </p:txBody>
      </p:sp>
    </p:spTree>
    <p:extLst>
      <p:ext uri="{BB962C8B-B14F-4D97-AF65-F5344CB8AC3E}">
        <p14:creationId xmlns:p14="http://schemas.microsoft.com/office/powerpoint/2010/main" val="329618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8851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09278-F2A8-B152-540B-308F14407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Calculator language semantics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D685C-914C-A7B1-C7B3-568E65F91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value of a calculator expression is defined recursively.</a:t>
            </a:r>
          </a:p>
          <a:p>
            <a:pPr lvl="1"/>
            <a:r>
              <a:rPr lang="en-US" b="1" dirty="0"/>
              <a:t>Primitive</a:t>
            </a:r>
            <a:r>
              <a:rPr lang="en-US" dirty="0"/>
              <a:t>: A number evaluates to itself.</a:t>
            </a:r>
          </a:p>
          <a:p>
            <a:pPr lvl="1"/>
            <a:r>
              <a:rPr lang="en-US" b="1" dirty="0"/>
              <a:t>Call</a:t>
            </a:r>
            <a:r>
              <a:rPr lang="en-US" dirty="0"/>
              <a:t>: A call expression evaluates to its argument values combined by an operator.</a:t>
            </a:r>
          </a:p>
          <a:p>
            <a:pPr lvl="2"/>
            <a:r>
              <a:rPr lang="en-US" b="1" dirty="0"/>
              <a:t>+</a:t>
            </a:r>
            <a:r>
              <a:rPr lang="en-US" dirty="0"/>
              <a:t>: Sum of the arguments</a:t>
            </a:r>
          </a:p>
          <a:p>
            <a:pPr lvl="2"/>
            <a:r>
              <a:rPr lang="en-US" b="1" dirty="0"/>
              <a:t>*</a:t>
            </a:r>
            <a:r>
              <a:rPr lang="en-US" dirty="0"/>
              <a:t>: Product of the arguments</a:t>
            </a:r>
          </a:p>
          <a:p>
            <a:pPr lvl="2"/>
            <a:r>
              <a:rPr lang="en-US" b="1" dirty="0"/>
              <a:t>-</a:t>
            </a:r>
            <a:r>
              <a:rPr lang="en-US" dirty="0"/>
              <a:t>: If one argument, negate it. If more than one, subtract the rest from the first.</a:t>
            </a:r>
          </a:p>
          <a:p>
            <a:pPr lvl="2"/>
            <a:r>
              <a:rPr lang="en-US" b="1" dirty="0"/>
              <a:t>/</a:t>
            </a:r>
            <a:r>
              <a:rPr lang="en-US" dirty="0"/>
              <a:t>: If one argument, invert it. If more than one, divide the first by the rest. </a:t>
            </a:r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C14E2B4-622E-CC96-6C1E-6F3EF4B42975}"/>
              </a:ext>
            </a:extLst>
          </p:cNvPr>
          <p:cNvGraphicFramePr>
            <a:graphicFrameLocks noGrp="1"/>
          </p:cNvGraphicFramePr>
          <p:nvPr/>
        </p:nvGraphicFramePr>
        <p:xfrm>
          <a:off x="2668059" y="5156835"/>
          <a:ext cx="5016672" cy="1645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7902">
                  <a:extLst>
                    <a:ext uri="{9D8B030D-6E8A-4147-A177-3AD203B41FA5}">
                      <a16:colId xmlns:a16="http://schemas.microsoft.com/office/drawing/2014/main" val="2469981781"/>
                    </a:ext>
                  </a:extLst>
                </a:gridCol>
                <a:gridCol w="2608770">
                  <a:extLst>
                    <a:ext uri="{9D8B030D-6E8A-4147-A177-3AD203B41FA5}">
                      <a16:colId xmlns:a16="http://schemas.microsoft.com/office/drawing/2014/main" val="18278402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Expression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Expression tree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4673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(+ 5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(* 2 3)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(* 2 5 5))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11338543"/>
                  </a:ext>
                </a:extLst>
              </a:tr>
            </a:tbl>
          </a:graphicData>
        </a:graphic>
      </p:graphicFrame>
      <p:pic>
        <p:nvPicPr>
          <p:cNvPr id="6" name="Picture 5" descr="A diagram of numbers and a number&#10;&#10;Description automatically generated">
            <a:extLst>
              <a:ext uri="{FF2B5EF4-FFF2-40B4-BE49-F238E27FC236}">
                <a16:creationId xmlns:a16="http://schemas.microsoft.com/office/drawing/2014/main" id="{5FA4A9F0-B156-A1B8-051D-E02C0DA4AB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395" y="5659536"/>
            <a:ext cx="2378584" cy="1198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589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27619-FC1C-C66A-51B4-E4129BA14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47549-C003-48E4-5D4C-03648AE9C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28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228D8E-F193-4EF0-F3C3-CDE892FA4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interpreters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DAF369-17A9-5F9F-5FEB-DFB7C5BA88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028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DD46967-BC13-F0F5-0885-80E64C303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REPL: Read-Eval-Print Loop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03A2C8B-6843-3CAB-EA47-6D83AE163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user interface for many programming languages is an interactive interpreter</a:t>
            </a:r>
          </a:p>
          <a:p>
            <a:pPr lvl="1"/>
            <a:r>
              <a:rPr lang="en-US" dirty="0"/>
              <a:t>Print a prompt</a:t>
            </a:r>
          </a:p>
          <a:p>
            <a:pPr lvl="1"/>
            <a:r>
              <a:rPr lang="en-US" dirty="0"/>
              <a:t>Read text input from the user</a:t>
            </a:r>
          </a:p>
          <a:p>
            <a:pPr lvl="1"/>
            <a:r>
              <a:rPr lang="en-US" dirty="0"/>
              <a:t>Parse the text input into an expression</a:t>
            </a:r>
          </a:p>
          <a:p>
            <a:pPr lvl="1"/>
            <a:r>
              <a:rPr lang="en-US" dirty="0"/>
              <a:t>Evaluate the expression</a:t>
            </a:r>
          </a:p>
          <a:p>
            <a:pPr lvl="1"/>
            <a:r>
              <a:rPr lang="en-US" dirty="0"/>
              <a:t>If any errors occur, report those errors, otherwise</a:t>
            </a:r>
          </a:p>
          <a:p>
            <a:pPr lvl="1"/>
            <a:r>
              <a:rPr lang="en-US" dirty="0"/>
              <a:t>Print the value of the expression and repeat </a:t>
            </a:r>
          </a:p>
        </p:txBody>
      </p:sp>
    </p:spTree>
    <p:extLst>
      <p:ext uri="{BB962C8B-B14F-4D97-AF65-F5344CB8AC3E}">
        <p14:creationId xmlns:p14="http://schemas.microsoft.com/office/powerpoint/2010/main" val="3052869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A4691-907F-33A1-6B2A-F3CF8D3B6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Raising 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90A66-A7A1-1057-C872-EA35A9A73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Exceptions can be raised during lexical analysis, syntactic analysis, eval, and apply.</a:t>
            </a:r>
          </a:p>
          <a:p>
            <a:r>
              <a:rPr lang="en-US" dirty="0"/>
              <a:t>Example exceptions</a:t>
            </a:r>
          </a:p>
          <a:p>
            <a:pPr lvl="1"/>
            <a:r>
              <a:rPr lang="en-US" b="1" dirty="0"/>
              <a:t>Lexical analysis</a:t>
            </a:r>
            <a:r>
              <a:rPr lang="en-US" dirty="0"/>
              <a:t>: The token 2.3.4 raises </a:t>
            </a:r>
            <a:r>
              <a:rPr lang="en-US" b="1" i="1" dirty="0" err="1"/>
              <a:t>ValueError</a:t>
            </a:r>
            <a:r>
              <a:rPr lang="en-US" b="1" i="1" dirty="0"/>
              <a:t>("invalid numeral")</a:t>
            </a:r>
          </a:p>
          <a:p>
            <a:pPr lvl="1"/>
            <a:r>
              <a:rPr lang="en-US" b="1" dirty="0"/>
              <a:t>Syntactic analysis</a:t>
            </a:r>
            <a:r>
              <a:rPr lang="en-US" dirty="0"/>
              <a:t>: An extra ) raises </a:t>
            </a:r>
            <a:r>
              <a:rPr lang="en-US" b="1" i="1" dirty="0" err="1"/>
              <a:t>SyntaxError</a:t>
            </a:r>
            <a:r>
              <a:rPr lang="en-US" b="1" i="1" dirty="0"/>
              <a:t>("unexpected token")</a:t>
            </a:r>
          </a:p>
          <a:p>
            <a:pPr lvl="1"/>
            <a:r>
              <a:rPr lang="en-US" b="1" dirty="0"/>
              <a:t>Eval</a:t>
            </a:r>
            <a:r>
              <a:rPr lang="en-US" dirty="0"/>
              <a:t>: An empty combination raises </a:t>
            </a:r>
            <a:r>
              <a:rPr lang="en-US" b="1" i="1" dirty="0" err="1"/>
              <a:t>TypeError</a:t>
            </a:r>
            <a:r>
              <a:rPr lang="en-US" b="1" i="1" dirty="0"/>
              <a:t>("() is not a number or call expression")</a:t>
            </a:r>
          </a:p>
          <a:p>
            <a:pPr lvl="1"/>
            <a:r>
              <a:rPr lang="en-US" b="1" dirty="0"/>
              <a:t>Apply</a:t>
            </a:r>
            <a:r>
              <a:rPr lang="en-US" dirty="0"/>
              <a:t>: No arguments to - raises </a:t>
            </a:r>
            <a:r>
              <a:rPr lang="en-US" b="1" i="1" dirty="0" err="1"/>
              <a:t>TypeError</a:t>
            </a:r>
            <a:r>
              <a:rPr lang="en-US" b="1" i="1" dirty="0"/>
              <a:t>("- requires at least 1 argument") </a:t>
            </a:r>
          </a:p>
        </p:txBody>
      </p:sp>
    </p:spTree>
    <p:extLst>
      <p:ext uri="{BB962C8B-B14F-4D97-AF65-F5344CB8AC3E}">
        <p14:creationId xmlns:p14="http://schemas.microsoft.com/office/powerpoint/2010/main" val="1202397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44A89-B4B6-5CDE-2CFB-962F29BF3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81125-CF7A-EA23-07D7-1AF8955A4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interactive interpreter prints information about each error.</a:t>
            </a:r>
          </a:p>
          <a:p>
            <a:r>
              <a:rPr lang="en-US" dirty="0"/>
              <a:t>A well-designed interactive interpreter should not halt completely on an error, so that the user has an opportunity to try again in the current environment.</a:t>
            </a:r>
          </a:p>
        </p:txBody>
      </p:sp>
    </p:spTree>
    <p:extLst>
      <p:ext uri="{BB962C8B-B14F-4D97-AF65-F5344CB8AC3E}">
        <p14:creationId xmlns:p14="http://schemas.microsoft.com/office/powerpoint/2010/main" val="518370965"/>
      </p:ext>
    </p:extLst>
  </p:cSld>
  <p:clrMapOvr>
    <a:masterClrMapping/>
  </p:clrMapOvr>
</p:sld>
</file>

<file path=ppt/theme/theme1.xml><?xml version="1.0" encoding="utf-8"?>
<a:theme xmlns:a="http://schemas.openxmlformats.org/drawingml/2006/main" name="3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CS111-Template</Template>
  <TotalTime>98</TotalTime>
  <Words>1669</Words>
  <Application>Microsoft Office PowerPoint</Application>
  <PresentationFormat>Widescreen</PresentationFormat>
  <Paragraphs>225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Aptos</vt:lpstr>
      <vt:lpstr>Arial</vt:lpstr>
      <vt:lpstr>Calibri</vt:lpstr>
      <vt:lpstr>Courier New</vt:lpstr>
      <vt:lpstr>Trebuchet MS</vt:lpstr>
      <vt:lpstr>Wingdings 3</vt:lpstr>
      <vt:lpstr>3_Facet</vt:lpstr>
      <vt:lpstr>The Calculator Language</vt:lpstr>
      <vt:lpstr>What's in a language?</vt:lpstr>
      <vt:lpstr>Calculator language syntax</vt:lpstr>
      <vt:lpstr>Calculator language semantics</vt:lpstr>
      <vt:lpstr>PowerPoint Presentation</vt:lpstr>
      <vt:lpstr>Interactive interpreters</vt:lpstr>
      <vt:lpstr>REPL: Read-Eval-Print Loop</vt:lpstr>
      <vt:lpstr>Raising exceptions</vt:lpstr>
      <vt:lpstr>Handling exceptions</vt:lpstr>
      <vt:lpstr>PowerPoint Presentation</vt:lpstr>
      <vt:lpstr>Parsing &amp; Evaluation</vt:lpstr>
      <vt:lpstr>Reading Calculator Expressions</vt:lpstr>
      <vt:lpstr>Parsing</vt:lpstr>
      <vt:lpstr>PowerPoint Presentation</vt:lpstr>
      <vt:lpstr>Lexing</vt:lpstr>
      <vt:lpstr>Lexical analysis</vt:lpstr>
      <vt:lpstr>Useful string methods</vt:lpstr>
      <vt:lpstr>Tokenizing sentences</vt:lpstr>
      <vt:lpstr>From lines to tokens</vt:lpstr>
      <vt:lpstr>PowerPoint Presentation</vt:lpstr>
      <vt:lpstr>Parsing</vt:lpstr>
      <vt:lpstr>Syntactic analysis</vt:lpstr>
      <vt:lpstr>Pair class</vt:lpstr>
      <vt:lpstr>From tokens to trees</vt:lpstr>
      <vt:lpstr>PowerPoint Presentation</vt:lpstr>
      <vt:lpstr>Evaluation</vt:lpstr>
      <vt:lpstr>The eval() function</vt:lpstr>
      <vt:lpstr>Applying built-in operators</vt:lpstr>
      <vt:lpstr>The Calculator eval() algorithm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 Stephens</dc:creator>
  <cp:lastModifiedBy>Tom Stephens</cp:lastModifiedBy>
  <cp:revision>19</cp:revision>
  <dcterms:created xsi:type="dcterms:W3CDTF">2024-12-10T20:52:29Z</dcterms:created>
  <dcterms:modified xsi:type="dcterms:W3CDTF">2024-12-10T22:30:40Z</dcterms:modified>
</cp:coreProperties>
</file>