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 id="2147483746" r:id="rId2"/>
  </p:sldMasterIdLst>
  <p:notesMasterIdLst>
    <p:notesMasterId r:id="rId55"/>
  </p:notesMasterIdLst>
  <p:sldIdLst>
    <p:sldId id="3792" r:id="rId3"/>
    <p:sldId id="3741" r:id="rId4"/>
    <p:sldId id="3742" r:id="rId5"/>
    <p:sldId id="3743" r:id="rId6"/>
    <p:sldId id="3744" r:id="rId7"/>
    <p:sldId id="3745" r:id="rId8"/>
    <p:sldId id="3746" r:id="rId9"/>
    <p:sldId id="3747" r:id="rId10"/>
    <p:sldId id="3748" r:id="rId11"/>
    <p:sldId id="3749" r:id="rId12"/>
    <p:sldId id="3750" r:id="rId13"/>
    <p:sldId id="3751" r:id="rId14"/>
    <p:sldId id="3752" r:id="rId15"/>
    <p:sldId id="3753" r:id="rId16"/>
    <p:sldId id="3754" r:id="rId17"/>
    <p:sldId id="3755" r:id="rId18"/>
    <p:sldId id="3756" r:id="rId19"/>
    <p:sldId id="3757" r:id="rId20"/>
    <p:sldId id="3758" r:id="rId21"/>
    <p:sldId id="3759" r:id="rId22"/>
    <p:sldId id="3760" r:id="rId23"/>
    <p:sldId id="3761" r:id="rId24"/>
    <p:sldId id="3762" r:id="rId25"/>
    <p:sldId id="3763" r:id="rId26"/>
    <p:sldId id="3764" r:id="rId27"/>
    <p:sldId id="3793" r:id="rId28"/>
    <p:sldId id="3766" r:id="rId29"/>
    <p:sldId id="3767" r:id="rId30"/>
    <p:sldId id="3768" r:id="rId31"/>
    <p:sldId id="3769" r:id="rId32"/>
    <p:sldId id="3770" r:id="rId33"/>
    <p:sldId id="3771" r:id="rId34"/>
    <p:sldId id="3772" r:id="rId35"/>
    <p:sldId id="3773" r:id="rId36"/>
    <p:sldId id="3774" r:id="rId37"/>
    <p:sldId id="3775" r:id="rId38"/>
    <p:sldId id="3776" r:id="rId39"/>
    <p:sldId id="3777" r:id="rId40"/>
    <p:sldId id="3778" r:id="rId41"/>
    <p:sldId id="3779" r:id="rId42"/>
    <p:sldId id="3780" r:id="rId43"/>
    <p:sldId id="3781" r:id="rId44"/>
    <p:sldId id="3782" r:id="rId45"/>
    <p:sldId id="3783" r:id="rId46"/>
    <p:sldId id="3784" r:id="rId47"/>
    <p:sldId id="3785" r:id="rId48"/>
    <p:sldId id="3786" r:id="rId49"/>
    <p:sldId id="3787" r:id="rId50"/>
    <p:sldId id="3788" r:id="rId51"/>
    <p:sldId id="3789" r:id="rId52"/>
    <p:sldId id="3790" r:id="rId53"/>
    <p:sldId id="3791"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107" d="100"/>
          <a:sy n="107" d="100"/>
        </p:scale>
        <p:origin x="62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62BA05-2227-48BF-B622-AD7FC8DB5DCE}" type="datetimeFigureOut">
              <a:rPr lang="en-US" smtClean="0"/>
              <a:t>12/10/2024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A6A8F-32DA-43A9-AE3A-49753717956A}" type="slidenum">
              <a:rPr lang="en-US" smtClean="0"/>
              <a:t>‹#›</a:t>
            </a:fld>
            <a:endParaRPr lang="en-US"/>
          </a:p>
        </p:txBody>
      </p:sp>
    </p:spTree>
    <p:extLst>
      <p:ext uri="{BB962C8B-B14F-4D97-AF65-F5344CB8AC3E}">
        <p14:creationId xmlns:p14="http://schemas.microsoft.com/office/powerpoint/2010/main" val="3378911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410421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142223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56676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19749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43044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936064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060882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015252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036236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32" name="Group 15"/>
          <p:cNvGrpSpPr/>
          <p:nvPr/>
        </p:nvGrpSpPr>
        <p:grpSpPr>
          <a:xfrm>
            <a:off x="-1" y="-8467"/>
            <a:ext cx="12192001" cy="6866468"/>
            <a:chOff x="0" y="0"/>
            <a:chExt cx="12192000" cy="6866467"/>
          </a:xfrm>
        </p:grpSpPr>
        <p:sp>
          <p:nvSpPr>
            <p:cNvPr id="22" name="Freeform 14"/>
            <p:cNvSpPr/>
            <p:nvPr/>
          </p:nvSpPr>
          <p:spPr>
            <a:xfrm>
              <a:off x="-1" y="605"/>
              <a:ext cx="863601" cy="5698067"/>
            </a:xfrm>
            <a:custGeom>
              <a:avLst/>
              <a:gdLst/>
              <a:ahLst/>
              <a:cxnLst>
                <a:cxn ang="0">
                  <a:pos x="wd2" y="hd2"/>
                </a:cxn>
                <a:cxn ang="5400000">
                  <a:pos x="wd2" y="hd2"/>
                </a:cxn>
                <a:cxn ang="10800000">
                  <a:pos x="wd2" y="hd2"/>
                </a:cxn>
                <a:cxn ang="16200000">
                  <a:pos x="wd2" y="hd2"/>
                </a:cxn>
              </a:cxnLst>
              <a:rect l="0" t="0" r="r" b="b"/>
              <a:pathLst>
                <a:path w="21600" h="21600" extrusionOk="0">
                  <a:moveTo>
                    <a:pt x="0" y="32"/>
                  </a:moveTo>
                  <a:lnTo>
                    <a:pt x="21600" y="0"/>
                  </a:lnTo>
                  <a:lnTo>
                    <a:pt x="21600" y="64"/>
                  </a:lnTo>
                  <a:lnTo>
                    <a:pt x="0" y="21600"/>
                  </a:lnTo>
                  <a:lnTo>
                    <a:pt x="0" y="32"/>
                  </a:lnTo>
                  <a:close/>
                </a:path>
              </a:pathLst>
            </a:custGeom>
            <a:solidFill>
              <a:schemeClr val="accent1">
                <a:alpha val="70000"/>
              </a:schemeClr>
            </a:solidFill>
            <a:ln w="12700" cap="flat">
              <a:noFill/>
              <a:miter lim="400000"/>
            </a:ln>
            <a:effectLst/>
          </p:spPr>
          <p:txBody>
            <a:bodyPr wrap="square" lIns="45719" tIns="45719" rIns="45719" bIns="45719" numCol="1" anchor="t">
              <a:noAutofit/>
            </a:bodyPr>
            <a:lstStyle/>
            <a:p>
              <a:endParaRPr/>
            </a:p>
          </p:txBody>
        </p:sp>
        <p:sp>
          <p:nvSpPr>
            <p:cNvPr id="23" name="Straight Connector 18"/>
            <p:cNvSpPr/>
            <p:nvPr/>
          </p:nvSpPr>
          <p:spPr>
            <a:xfrm>
              <a:off x="9371012" y="8466"/>
              <a:ext cx="1219201" cy="6858002"/>
            </a:xfrm>
            <a:prstGeom prst="line">
              <a:avLst/>
            </a:prstGeom>
            <a:noFill/>
            <a:ln w="9525" cap="rnd">
              <a:solidFill>
                <a:schemeClr val="accent1">
                  <a:alpha val="70000"/>
                </a:schemeClr>
              </a:solidFill>
              <a:prstDash val="solid"/>
              <a:round/>
            </a:ln>
            <a:effectLst/>
          </p:spPr>
          <p:txBody>
            <a:bodyPr wrap="square" lIns="45719" tIns="45719" rIns="45719" bIns="45719" numCol="1" anchor="t">
              <a:noAutofit/>
            </a:bodyPr>
            <a:lstStyle/>
            <a:p>
              <a:endParaRPr/>
            </a:p>
          </p:txBody>
        </p:sp>
        <p:sp>
          <p:nvSpPr>
            <p:cNvPr id="24" name="Straight Connector 19"/>
            <p:cNvSpPr/>
            <p:nvPr/>
          </p:nvSpPr>
          <p:spPr>
            <a:xfrm flipH="1">
              <a:off x="7425266" y="3689880"/>
              <a:ext cx="4763559" cy="3176587"/>
            </a:xfrm>
            <a:prstGeom prst="line">
              <a:avLst/>
            </a:prstGeom>
            <a:noFill/>
            <a:ln w="9525" cap="rnd">
              <a:solidFill>
                <a:schemeClr val="accent1">
                  <a:alpha val="70000"/>
                </a:schemeClr>
              </a:solidFill>
              <a:prstDash val="solid"/>
              <a:round/>
            </a:ln>
            <a:effectLst/>
          </p:spPr>
          <p:txBody>
            <a:bodyPr wrap="square" lIns="45719" tIns="45719" rIns="45719" bIns="45719" numCol="1" anchor="t">
              <a:noAutofit/>
            </a:bodyPr>
            <a:lstStyle/>
            <a:p>
              <a:endParaRPr/>
            </a:p>
          </p:txBody>
        </p:sp>
        <p:sp>
          <p:nvSpPr>
            <p:cNvPr id="25" name="Rectangle 23"/>
            <p:cNvSpPr/>
            <p:nvPr/>
          </p:nvSpPr>
          <p:spPr>
            <a:xfrm>
              <a:off x="9181476" y="0"/>
              <a:ext cx="3007349" cy="6866467"/>
            </a:xfrm>
            <a:custGeom>
              <a:avLst/>
              <a:gdLst/>
              <a:ahLst/>
              <a:cxnLst>
                <a:cxn ang="0">
                  <a:pos x="wd2" y="hd2"/>
                </a:cxn>
                <a:cxn ang="5400000">
                  <a:pos x="wd2" y="hd2"/>
                </a:cxn>
                <a:cxn ang="10800000">
                  <a:pos x="wd2" y="hd2"/>
                </a:cxn>
                <a:cxn ang="16200000">
                  <a:pos x="wd2" y="hd2"/>
                </a:cxn>
              </a:cxnLst>
              <a:rect l="0" t="0" r="r" b="b"/>
              <a:pathLst>
                <a:path w="21600" h="21600" extrusionOk="0">
                  <a:moveTo>
                    <a:pt x="14692" y="0"/>
                  </a:moveTo>
                  <a:lnTo>
                    <a:pt x="21600" y="0"/>
                  </a:lnTo>
                  <a:lnTo>
                    <a:pt x="21600" y="21600"/>
                  </a:lnTo>
                  <a:lnTo>
                    <a:pt x="0" y="21600"/>
                  </a:lnTo>
                  <a:lnTo>
                    <a:pt x="14692" y="0"/>
                  </a:lnTo>
                  <a:close/>
                </a:path>
              </a:pathLst>
            </a:custGeom>
            <a:solidFill>
              <a:schemeClr val="accent1">
                <a:alpha val="36000"/>
              </a:schemeClr>
            </a:solidFill>
            <a:ln w="12700" cap="flat">
              <a:noFill/>
              <a:miter lim="400000"/>
            </a:ln>
            <a:effectLst/>
          </p:spPr>
          <p:txBody>
            <a:bodyPr wrap="square" lIns="45719" tIns="45719" rIns="45719" bIns="45719" numCol="1" anchor="t">
              <a:noAutofit/>
            </a:bodyPr>
            <a:lstStyle/>
            <a:p>
              <a:endParaRPr/>
            </a:p>
          </p:txBody>
        </p:sp>
        <p:sp>
          <p:nvSpPr>
            <p:cNvPr id="26" name="Rectangle 25"/>
            <p:cNvSpPr/>
            <p:nvPr/>
          </p:nvSpPr>
          <p:spPr>
            <a:xfrm>
              <a:off x="9603441" y="0"/>
              <a:ext cx="2588559" cy="68664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092" y="21600"/>
                  </a:lnTo>
                  <a:lnTo>
                    <a:pt x="0" y="0"/>
                  </a:lnTo>
                  <a:close/>
                </a:path>
              </a:pathLst>
            </a:custGeom>
            <a:solidFill>
              <a:schemeClr val="accent1">
                <a:alpha val="20000"/>
              </a:schemeClr>
            </a:solidFill>
            <a:ln w="12700" cap="flat">
              <a:noFill/>
              <a:miter lim="400000"/>
            </a:ln>
            <a:effectLst/>
          </p:spPr>
          <p:txBody>
            <a:bodyPr wrap="square" lIns="45719" tIns="45719" rIns="45719" bIns="45719" numCol="1" anchor="t">
              <a:noAutofit/>
            </a:bodyPr>
            <a:lstStyle/>
            <a:p>
              <a:endParaRPr/>
            </a:p>
          </p:txBody>
        </p:sp>
        <p:sp>
          <p:nvSpPr>
            <p:cNvPr id="27" name="Isosceles Triangle 22"/>
            <p:cNvSpPr/>
            <p:nvPr/>
          </p:nvSpPr>
          <p:spPr>
            <a:xfrm>
              <a:off x="8932333" y="3056466"/>
              <a:ext cx="3259667" cy="38100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endParaRPr/>
            </a:p>
          </p:txBody>
        </p:sp>
        <p:sp>
          <p:nvSpPr>
            <p:cNvPr id="28" name="Rectangle 27"/>
            <p:cNvSpPr/>
            <p:nvPr/>
          </p:nvSpPr>
          <p:spPr>
            <a:xfrm>
              <a:off x="9334500" y="0"/>
              <a:ext cx="2854326" cy="68664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8697" y="21600"/>
                  </a:lnTo>
                  <a:lnTo>
                    <a:pt x="0" y="0"/>
                  </a:lnTo>
                  <a:close/>
                </a:path>
              </a:pathLst>
            </a:custGeom>
            <a:solidFill>
              <a:srgbClr val="17B0E4">
                <a:alpha val="50000"/>
              </a:srgbClr>
            </a:solidFill>
            <a:ln w="12700" cap="flat">
              <a:noFill/>
              <a:miter lim="400000"/>
            </a:ln>
            <a:effectLst/>
          </p:spPr>
          <p:txBody>
            <a:bodyPr wrap="square" lIns="45719" tIns="45719" rIns="45719" bIns="45719" numCol="1" anchor="t">
              <a:noAutofit/>
            </a:bodyPr>
            <a:lstStyle/>
            <a:p>
              <a:endParaRPr/>
            </a:p>
          </p:txBody>
        </p:sp>
        <p:sp>
          <p:nvSpPr>
            <p:cNvPr id="29" name="Rectangle 28"/>
            <p:cNvSpPr/>
            <p:nvPr/>
          </p:nvSpPr>
          <p:spPr>
            <a:xfrm>
              <a:off x="10898730" y="0"/>
              <a:ext cx="1290095" cy="6866468"/>
            </a:xfrm>
            <a:custGeom>
              <a:avLst/>
              <a:gdLst/>
              <a:ahLst/>
              <a:cxnLst>
                <a:cxn ang="0">
                  <a:pos x="wd2" y="hd2"/>
                </a:cxn>
                <a:cxn ang="5400000">
                  <a:pos x="wd2" y="hd2"/>
                </a:cxn>
                <a:cxn ang="10800000">
                  <a:pos x="wd2" y="hd2"/>
                </a:cxn>
                <a:cxn ang="16200000">
                  <a:pos x="wd2" y="hd2"/>
                </a:cxn>
              </a:cxnLst>
              <a:rect l="0" t="0" r="r" b="b"/>
              <a:pathLst>
                <a:path w="21600" h="21600" extrusionOk="0">
                  <a:moveTo>
                    <a:pt x="17073" y="0"/>
                  </a:moveTo>
                  <a:lnTo>
                    <a:pt x="21600" y="0"/>
                  </a:lnTo>
                  <a:lnTo>
                    <a:pt x="21600" y="21600"/>
                  </a:lnTo>
                  <a:lnTo>
                    <a:pt x="0" y="21600"/>
                  </a:lnTo>
                  <a:lnTo>
                    <a:pt x="17073" y="0"/>
                  </a:lnTo>
                  <a:close/>
                </a:path>
              </a:pathLst>
            </a:custGeom>
            <a:solidFill>
              <a:schemeClr val="accent2">
                <a:alpha val="70000"/>
              </a:schemeClr>
            </a:solidFill>
            <a:ln w="12700" cap="flat">
              <a:noFill/>
              <a:miter lim="400000"/>
            </a:ln>
            <a:effectLst/>
          </p:spPr>
          <p:txBody>
            <a:bodyPr wrap="square" lIns="45719" tIns="45719" rIns="45719" bIns="45719" numCol="1" anchor="t">
              <a:noAutofit/>
            </a:bodyPr>
            <a:lstStyle/>
            <a:p>
              <a:endParaRPr/>
            </a:p>
          </p:txBody>
        </p:sp>
        <p:sp>
          <p:nvSpPr>
            <p:cNvPr id="30" name="Rectangle 29"/>
            <p:cNvSpPr/>
            <p:nvPr/>
          </p:nvSpPr>
          <p:spPr>
            <a:xfrm>
              <a:off x="10938998" y="0"/>
              <a:ext cx="1249826" cy="68664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9173" y="21600"/>
                  </a:lnTo>
                  <a:lnTo>
                    <a:pt x="0" y="0"/>
                  </a:lnTo>
                  <a:close/>
                </a:path>
              </a:pathLst>
            </a:custGeom>
            <a:solidFill>
              <a:srgbClr val="236292">
                <a:alpha val="80000"/>
              </a:srgbClr>
            </a:solidFill>
            <a:ln w="12700" cap="flat">
              <a:noFill/>
              <a:miter lim="400000"/>
            </a:ln>
            <a:effectLst/>
          </p:spPr>
          <p:txBody>
            <a:bodyPr wrap="square" lIns="45719" tIns="45719" rIns="45719" bIns="45719" numCol="1" anchor="t">
              <a:noAutofit/>
            </a:bodyPr>
            <a:lstStyle/>
            <a:p>
              <a:endParaRPr/>
            </a:p>
          </p:txBody>
        </p:sp>
        <p:sp>
          <p:nvSpPr>
            <p:cNvPr id="31" name="Isosceles Triangle 26"/>
            <p:cNvSpPr/>
            <p:nvPr/>
          </p:nvSpPr>
          <p:spPr>
            <a:xfrm>
              <a:off x="10371666" y="3598333"/>
              <a:ext cx="1817160" cy="326813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endParaRPr/>
            </a:p>
          </p:txBody>
        </p:sp>
      </p:grpSp>
      <p:sp>
        <p:nvSpPr>
          <p:cNvPr id="33" name="Title Text"/>
          <p:cNvSpPr txBox="1">
            <a:spLocks noGrp="1"/>
          </p:cNvSpPr>
          <p:nvPr>
            <p:ph type="title"/>
          </p:nvPr>
        </p:nvSpPr>
        <p:spPr>
          <a:xfrm>
            <a:off x="1507067" y="2404534"/>
            <a:ext cx="7766937" cy="1646303"/>
          </a:xfrm>
          <a:prstGeom prst="rect">
            <a:avLst/>
          </a:prstGeom>
        </p:spPr>
        <p:txBody>
          <a:bodyPr anchor="b"/>
          <a:lstStyle>
            <a:lvl1pPr algn="r">
              <a:defRPr sz="5400"/>
            </a:lvl1pPr>
          </a:lstStyle>
          <a:p>
            <a:r>
              <a:t>Title Text</a:t>
            </a:r>
          </a:p>
        </p:txBody>
      </p:sp>
      <p:sp>
        <p:nvSpPr>
          <p:cNvPr id="34" name="Body Level One…"/>
          <p:cNvSpPr txBox="1">
            <a:spLocks noGrp="1"/>
          </p:cNvSpPr>
          <p:nvPr>
            <p:ph type="body" sz="quarter" idx="1"/>
          </p:nvPr>
        </p:nvSpPr>
        <p:spPr>
          <a:xfrm>
            <a:off x="1507067" y="4050832"/>
            <a:ext cx="7766937" cy="1096901"/>
          </a:xfrm>
          <a:prstGeom prst="rect">
            <a:avLst/>
          </a:prstGeom>
        </p:spPr>
        <p:txBody>
          <a:bodyPr/>
          <a:lstStyle>
            <a:lvl1pPr marL="0" indent="0" algn="r">
              <a:buClrTx/>
              <a:buSzTx/>
              <a:buNone/>
              <a:defRPr>
                <a:solidFill>
                  <a:srgbClr val="808080"/>
                </a:solidFill>
              </a:defRPr>
            </a:lvl1pPr>
            <a:lvl2pPr marL="0" indent="457200" algn="r">
              <a:buClrTx/>
              <a:buSzTx/>
              <a:buNone/>
              <a:defRPr>
                <a:solidFill>
                  <a:srgbClr val="808080"/>
                </a:solidFill>
              </a:defRPr>
            </a:lvl2pPr>
            <a:lvl3pPr marL="0" indent="914400" algn="r">
              <a:buClrTx/>
              <a:buSzTx/>
              <a:buNone/>
              <a:defRPr>
                <a:solidFill>
                  <a:srgbClr val="808080"/>
                </a:solidFill>
              </a:defRPr>
            </a:lvl3pPr>
            <a:lvl4pPr marL="0" indent="1371600" algn="r">
              <a:buClrTx/>
              <a:buSzTx/>
              <a:buNone/>
              <a:defRPr>
                <a:solidFill>
                  <a:srgbClr val="808080"/>
                </a:solidFill>
              </a:defRPr>
            </a:lvl4pPr>
            <a:lvl5pPr marL="0" indent="1828800" algn="r">
              <a:buClrTx/>
              <a:buSzTx/>
              <a:buNone/>
              <a:defRPr>
                <a:solidFill>
                  <a:srgbClr val="808080"/>
                </a:solidFill>
              </a:defRPr>
            </a:lvl5pPr>
          </a:lstStyle>
          <a:p>
            <a:r>
              <a:t>Body Level One</a:t>
            </a:r>
          </a:p>
          <a:p>
            <a:pPr lvl="1"/>
            <a:r>
              <a:t>Body Level Two</a:t>
            </a:r>
          </a:p>
          <a:p>
            <a:pPr lvl="2"/>
            <a:r>
              <a:t>Body Level Three</a:t>
            </a:r>
          </a:p>
          <a:p>
            <a:pPr lvl="3"/>
            <a:r>
              <a:t>Body Level Four</a:t>
            </a:r>
          </a:p>
          <a:p>
            <a:pPr lvl="4"/>
            <a:r>
              <a:t>Body Level Five</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9234809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42" name="Title Text"/>
          <p:cNvSpPr txBox="1">
            <a:spLocks noGrp="1"/>
          </p:cNvSpPr>
          <p:nvPr>
            <p:ph type="title"/>
          </p:nvPr>
        </p:nvSpPr>
        <p:spPr>
          <a:xfrm>
            <a:off x="677333" y="609600"/>
            <a:ext cx="8596670" cy="1320800"/>
          </a:xfrm>
          <a:prstGeom prst="rect">
            <a:avLst/>
          </a:prstGeom>
        </p:spPr>
        <p:txBody>
          <a:bodyPr/>
          <a:lstStyle/>
          <a:p>
            <a:r>
              <a:t>Title Text</a:t>
            </a:r>
          </a:p>
        </p:txBody>
      </p:sp>
      <p:sp>
        <p:nvSpPr>
          <p:cNvPr id="43" name="Body Level One…"/>
          <p:cNvSpPr txBox="1">
            <a:spLocks noGrp="1"/>
          </p:cNvSpPr>
          <p:nvPr>
            <p:ph type="body" idx="1"/>
          </p:nvPr>
        </p:nvSpPr>
        <p:spPr>
          <a:xfrm>
            <a:off x="677333" y="1930400"/>
            <a:ext cx="8596670" cy="4110963"/>
          </a:xfrm>
          <a:prstGeom prst="rect">
            <a:avLst/>
          </a:prstGeom>
        </p:spPr>
        <p:txBody>
          <a:bodyPr/>
          <a:lstStyle>
            <a:lvl1pPr marL="342900" indent="-342900">
              <a:buFont typeface="Wingdings 3" panose="05040102010807070707" pitchFamily="18" charset="2"/>
              <a:buChar char=""/>
              <a:defRPr sz="2000"/>
            </a:lvl1pPr>
            <a:lvl2pPr marL="774700" indent="-317500">
              <a:buFont typeface="Wingdings 3" panose="05040102010807070707" pitchFamily="18" charset="2"/>
              <a:buChar char=""/>
              <a:defRPr sz="1800"/>
            </a:lvl2pPr>
            <a:lvl3pPr marL="1200150" indent="-285750">
              <a:buFont typeface="Wingdings 3" panose="05040102010807070707" pitchFamily="18" charset="2"/>
              <a:buChar char=""/>
              <a:defRPr sz="1600"/>
            </a:lvl3pPr>
            <a:lvl4pPr marL="1698171" indent="-326571">
              <a:buFont typeface="Wingdings 3" panose="05040102010807070707" pitchFamily="18" charset="2"/>
              <a:buChar char=""/>
              <a:defRPr sz="1400"/>
            </a:lvl4pPr>
            <a:lvl5pPr marL="2155371" indent="-326571">
              <a:buFont typeface="Wingdings 3" panose="05040102010807070707" pitchFamily="18" charset="2"/>
              <a:buChar char=""/>
              <a:defRPr sz="12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9474944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77334" y="1930401"/>
            <a:ext cx="8596668" cy="4110962"/>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456750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51" name="Title Text"/>
          <p:cNvSpPr txBox="1">
            <a:spLocks noGrp="1"/>
          </p:cNvSpPr>
          <p:nvPr>
            <p:ph type="title"/>
          </p:nvPr>
        </p:nvSpPr>
        <p:spPr>
          <a:xfrm>
            <a:off x="677335" y="2700866"/>
            <a:ext cx="8596669" cy="1826582"/>
          </a:xfrm>
          <a:prstGeom prst="rect">
            <a:avLst/>
          </a:prstGeom>
        </p:spPr>
        <p:txBody>
          <a:bodyPr anchor="b"/>
          <a:lstStyle>
            <a:lvl1pPr>
              <a:defRPr sz="4000"/>
            </a:lvl1pPr>
          </a:lstStyle>
          <a:p>
            <a:r>
              <a:t>Title Text</a:t>
            </a:r>
          </a:p>
        </p:txBody>
      </p:sp>
      <p:sp>
        <p:nvSpPr>
          <p:cNvPr id="52" name="Body Level One…"/>
          <p:cNvSpPr txBox="1">
            <a:spLocks noGrp="1"/>
          </p:cNvSpPr>
          <p:nvPr>
            <p:ph type="body" sz="quarter" idx="1"/>
          </p:nvPr>
        </p:nvSpPr>
        <p:spPr>
          <a:xfrm>
            <a:off x="677335" y="4527448"/>
            <a:ext cx="8596669" cy="860401"/>
          </a:xfrm>
          <a:prstGeom prst="rect">
            <a:avLst/>
          </a:prstGeom>
        </p:spPr>
        <p:txBody>
          <a:bodyPr/>
          <a:lstStyle>
            <a:lvl1pPr marL="0" indent="0">
              <a:buClrTx/>
              <a:buSzTx/>
              <a:buNone/>
              <a:defRPr sz="2000">
                <a:solidFill>
                  <a:srgbClr val="808080"/>
                </a:solidFill>
              </a:defRPr>
            </a:lvl1pPr>
            <a:lvl2pPr marL="0" indent="457200">
              <a:buClrTx/>
              <a:buSzTx/>
              <a:buNone/>
              <a:defRPr sz="2000">
                <a:solidFill>
                  <a:srgbClr val="808080"/>
                </a:solidFill>
              </a:defRPr>
            </a:lvl2pPr>
            <a:lvl3pPr marL="0" indent="914400">
              <a:buClrTx/>
              <a:buSzTx/>
              <a:buNone/>
              <a:defRPr sz="2000">
                <a:solidFill>
                  <a:srgbClr val="808080"/>
                </a:solidFill>
              </a:defRPr>
            </a:lvl3pPr>
            <a:lvl4pPr marL="0" indent="1371600">
              <a:buClrTx/>
              <a:buSzTx/>
              <a:buNone/>
              <a:defRPr sz="2000">
                <a:solidFill>
                  <a:srgbClr val="808080"/>
                </a:solidFill>
              </a:defRPr>
            </a:lvl4pPr>
            <a:lvl5pPr marL="0" indent="1828800">
              <a:buClrTx/>
              <a:buSzTx/>
              <a:buNone/>
              <a:defRPr sz="2000">
                <a:solidFill>
                  <a:srgbClr val="808080"/>
                </a:solidFill>
              </a:defRPr>
            </a:lvl5pPr>
          </a:lstStyle>
          <a:p>
            <a:r>
              <a:t>Body Level One</a:t>
            </a:r>
          </a:p>
          <a:p>
            <a:pPr lvl="1"/>
            <a:r>
              <a:t>Body Level Two</a:t>
            </a:r>
          </a:p>
          <a:p>
            <a:pPr lvl="2"/>
            <a:r>
              <a:t>Body Level Three</a:t>
            </a:r>
          </a:p>
          <a:p>
            <a:pPr lvl="3"/>
            <a:r>
              <a:t>Body Level Four</a:t>
            </a:r>
          </a:p>
          <a:p>
            <a:pPr lvl="4"/>
            <a:r>
              <a:t>Body Level Five</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20569565"/>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60" name="Title Text"/>
          <p:cNvSpPr txBox="1">
            <a:spLocks noGrp="1"/>
          </p:cNvSpPr>
          <p:nvPr>
            <p:ph type="title"/>
          </p:nvPr>
        </p:nvSpPr>
        <p:spPr>
          <a:xfrm>
            <a:off x="677333" y="609600"/>
            <a:ext cx="8596670" cy="1320800"/>
          </a:xfrm>
          <a:prstGeom prst="rect">
            <a:avLst/>
          </a:prstGeom>
        </p:spPr>
        <p:txBody>
          <a:bodyPr/>
          <a:lstStyle/>
          <a:p>
            <a:r>
              <a:t>Title Text</a:t>
            </a:r>
          </a:p>
        </p:txBody>
      </p:sp>
      <p:sp>
        <p:nvSpPr>
          <p:cNvPr id="61" name="Body Level One…"/>
          <p:cNvSpPr txBox="1">
            <a:spLocks noGrp="1"/>
          </p:cNvSpPr>
          <p:nvPr>
            <p:ph type="body" sz="quarter" idx="1"/>
          </p:nvPr>
        </p:nvSpPr>
        <p:spPr>
          <a:xfrm>
            <a:off x="677333" y="2160589"/>
            <a:ext cx="4184036" cy="388077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2718040"/>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69" name="Title Text"/>
          <p:cNvSpPr txBox="1">
            <a:spLocks noGrp="1"/>
          </p:cNvSpPr>
          <p:nvPr>
            <p:ph type="title"/>
          </p:nvPr>
        </p:nvSpPr>
        <p:spPr>
          <a:xfrm>
            <a:off x="677333" y="609600"/>
            <a:ext cx="8596670" cy="1320800"/>
          </a:xfrm>
          <a:prstGeom prst="rect">
            <a:avLst/>
          </a:prstGeom>
        </p:spPr>
        <p:txBody>
          <a:bodyPr/>
          <a:lstStyle/>
          <a:p>
            <a:r>
              <a:t>Title Text</a:t>
            </a:r>
          </a:p>
        </p:txBody>
      </p:sp>
      <p:sp>
        <p:nvSpPr>
          <p:cNvPr id="70" name="Body Level One…"/>
          <p:cNvSpPr txBox="1">
            <a:spLocks noGrp="1"/>
          </p:cNvSpPr>
          <p:nvPr>
            <p:ph type="body" sz="quarter" idx="1"/>
          </p:nvPr>
        </p:nvSpPr>
        <p:spPr>
          <a:xfrm>
            <a:off x="675744" y="2160983"/>
            <a:ext cx="4185624" cy="576263"/>
          </a:xfrm>
          <a:prstGeom prst="rect">
            <a:avLst/>
          </a:prstGeom>
        </p:spPr>
        <p:txBody>
          <a:bodyPr anchor="b"/>
          <a:lstStyle>
            <a:lvl1pPr marL="0" indent="0">
              <a:buClrTx/>
              <a:buSzTx/>
              <a:buNone/>
              <a:defRPr sz="2400"/>
            </a:lvl1pPr>
            <a:lvl2pPr marL="0" indent="457200">
              <a:buClrTx/>
              <a:buSzTx/>
              <a:buNone/>
              <a:defRPr sz="2400"/>
            </a:lvl2pPr>
            <a:lvl3pPr marL="0" indent="914400">
              <a:buClrTx/>
              <a:buSzTx/>
              <a:buNone/>
              <a:defRPr sz="2400"/>
            </a:lvl3pPr>
            <a:lvl4pPr marL="0" indent="1371600">
              <a:buClrTx/>
              <a:buSzTx/>
              <a:buNone/>
              <a:defRPr sz="2400"/>
            </a:lvl4pPr>
            <a:lvl5pPr marL="0" indent="1828800">
              <a:buClrTx/>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71" name="Text Placeholder 4"/>
          <p:cNvSpPr>
            <a:spLocks noGrp="1"/>
          </p:cNvSpPr>
          <p:nvPr>
            <p:ph type="body" sz="quarter" idx="21"/>
          </p:nvPr>
        </p:nvSpPr>
        <p:spPr>
          <a:xfrm>
            <a:off x="5088382" y="2160983"/>
            <a:ext cx="4185619" cy="576263"/>
          </a:xfrm>
          <a:prstGeom prst="rect">
            <a:avLst/>
          </a:prstGeom>
        </p:spPr>
        <p:txBody>
          <a:bodyPr anchor="b"/>
          <a:lstStyle/>
          <a:p>
            <a:pPr marL="0" indent="0">
              <a:buClrTx/>
              <a:buSzTx/>
              <a:buNone/>
              <a:defRPr sz="2400"/>
            </a:pPr>
            <a:endParaRP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33232583"/>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Title Text"/>
          <p:cNvSpPr txBox="1">
            <a:spLocks noGrp="1"/>
          </p:cNvSpPr>
          <p:nvPr>
            <p:ph type="title"/>
          </p:nvPr>
        </p:nvSpPr>
        <p:spPr>
          <a:xfrm>
            <a:off x="677333" y="609600"/>
            <a:ext cx="8596670" cy="1320800"/>
          </a:xfrm>
          <a:prstGeom prst="rect">
            <a:avLst/>
          </a:prstGeom>
        </p:spPr>
        <p:txBody>
          <a:bodyPr/>
          <a:lstStyle/>
          <a:p>
            <a:r>
              <a:t>Title Text</a:t>
            </a: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42755809"/>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94" name="Title Text"/>
          <p:cNvSpPr txBox="1">
            <a:spLocks noGrp="1"/>
          </p:cNvSpPr>
          <p:nvPr>
            <p:ph type="title"/>
          </p:nvPr>
        </p:nvSpPr>
        <p:spPr>
          <a:xfrm>
            <a:off x="677333" y="1498603"/>
            <a:ext cx="3854529" cy="1278467"/>
          </a:xfrm>
          <a:prstGeom prst="rect">
            <a:avLst/>
          </a:prstGeom>
        </p:spPr>
        <p:txBody>
          <a:bodyPr anchor="b"/>
          <a:lstStyle>
            <a:lvl1pPr>
              <a:defRPr sz="2000"/>
            </a:lvl1pPr>
          </a:lstStyle>
          <a:p>
            <a:r>
              <a:t>Title Text</a:t>
            </a:r>
          </a:p>
        </p:txBody>
      </p:sp>
      <p:sp>
        <p:nvSpPr>
          <p:cNvPr id="95" name="Body Level One…"/>
          <p:cNvSpPr txBox="1">
            <a:spLocks noGrp="1"/>
          </p:cNvSpPr>
          <p:nvPr>
            <p:ph type="body" sz="half" idx="1"/>
          </p:nvPr>
        </p:nvSpPr>
        <p:spPr>
          <a:xfrm>
            <a:off x="4760460" y="514923"/>
            <a:ext cx="4513543" cy="5526439"/>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6" name="Text Placeholder 3"/>
          <p:cNvSpPr>
            <a:spLocks noGrp="1"/>
          </p:cNvSpPr>
          <p:nvPr>
            <p:ph type="body" sz="quarter" idx="21"/>
          </p:nvPr>
        </p:nvSpPr>
        <p:spPr>
          <a:xfrm>
            <a:off x="677334" y="2777069"/>
            <a:ext cx="3854528" cy="2584450"/>
          </a:xfrm>
          <a:prstGeom prst="rect">
            <a:avLst/>
          </a:prstGeom>
        </p:spPr>
        <p:txBody>
          <a:bodyPr/>
          <a:lstStyle/>
          <a:p>
            <a:pPr marL="0" indent="0">
              <a:buClrTx/>
              <a:buSzTx/>
              <a:buNone/>
              <a:defRPr sz="1400"/>
            </a:pPr>
            <a:endParaRPr/>
          </a:p>
        </p:txBody>
      </p:sp>
      <p:sp>
        <p:nvSpPr>
          <p:cNvPr id="9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54848637"/>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04" name="Title Text"/>
          <p:cNvSpPr txBox="1">
            <a:spLocks noGrp="1"/>
          </p:cNvSpPr>
          <p:nvPr>
            <p:ph type="title"/>
          </p:nvPr>
        </p:nvSpPr>
        <p:spPr>
          <a:xfrm>
            <a:off x="677333" y="4800600"/>
            <a:ext cx="8596668" cy="566738"/>
          </a:xfrm>
          <a:prstGeom prst="rect">
            <a:avLst/>
          </a:prstGeom>
        </p:spPr>
        <p:txBody>
          <a:bodyPr anchor="b"/>
          <a:lstStyle>
            <a:lvl1pPr>
              <a:defRPr sz="2400"/>
            </a:lvl1pPr>
          </a:lstStyle>
          <a:p>
            <a:r>
              <a:t>Title Text</a:t>
            </a:r>
          </a:p>
        </p:txBody>
      </p:sp>
      <p:sp>
        <p:nvSpPr>
          <p:cNvPr id="105" name="Picture Placeholder 2"/>
          <p:cNvSpPr>
            <a:spLocks noGrp="1"/>
          </p:cNvSpPr>
          <p:nvPr>
            <p:ph type="pic" sz="half" idx="21"/>
          </p:nvPr>
        </p:nvSpPr>
        <p:spPr>
          <a:xfrm>
            <a:off x="677333" y="609600"/>
            <a:ext cx="8596670" cy="3845718"/>
          </a:xfrm>
          <a:prstGeom prst="rect">
            <a:avLst/>
          </a:prstGeom>
        </p:spPr>
        <p:txBody>
          <a:bodyPr lIns="91439" rIns="91439">
            <a:noAutofit/>
          </a:bodyPr>
          <a:lstStyle/>
          <a:p>
            <a:endParaRPr/>
          </a:p>
        </p:txBody>
      </p:sp>
      <p:sp>
        <p:nvSpPr>
          <p:cNvPr id="106" name="Body Level One…"/>
          <p:cNvSpPr txBox="1">
            <a:spLocks noGrp="1"/>
          </p:cNvSpPr>
          <p:nvPr>
            <p:ph type="body" sz="quarter" idx="1"/>
          </p:nvPr>
        </p:nvSpPr>
        <p:spPr>
          <a:xfrm>
            <a:off x="677333" y="5367337"/>
            <a:ext cx="8596668" cy="674025"/>
          </a:xfrm>
          <a:prstGeom prst="rect">
            <a:avLst/>
          </a:prstGeom>
        </p:spPr>
        <p:txBody>
          <a:bodyPr/>
          <a:lstStyle>
            <a:lvl1pPr marL="0" indent="0">
              <a:buClrTx/>
              <a:buSzTx/>
              <a:buNone/>
              <a:defRPr sz="1200"/>
            </a:lvl1pPr>
            <a:lvl2pPr marL="0" indent="457200">
              <a:buClrTx/>
              <a:buSzTx/>
              <a:buNone/>
              <a:defRPr sz="1200"/>
            </a:lvl2pPr>
            <a:lvl3pPr marL="0" indent="914400">
              <a:buClrTx/>
              <a:buSzTx/>
              <a:buNone/>
              <a:defRPr sz="1200"/>
            </a:lvl3pPr>
            <a:lvl4pPr marL="0" indent="1371600">
              <a:buClrTx/>
              <a:buSzTx/>
              <a:buNone/>
              <a:defRPr sz="1200"/>
            </a:lvl4pPr>
            <a:lvl5pPr marL="0" indent="1828800">
              <a:buClrTx/>
              <a:buSzTx/>
              <a:buNone/>
              <a:defRPr sz="1200"/>
            </a:lvl5pPr>
          </a:lstStyle>
          <a:p>
            <a:r>
              <a:t>Body Level One</a:t>
            </a:r>
          </a:p>
          <a:p>
            <a:pPr lvl="1"/>
            <a:r>
              <a:t>Body Level Two</a:t>
            </a:r>
          </a:p>
          <a:p>
            <a:pPr lvl="2"/>
            <a:r>
              <a:t>Body Level Three</a:t>
            </a:r>
          </a:p>
          <a:p>
            <a:pPr lvl="3"/>
            <a:r>
              <a:t>Body Level Four</a:t>
            </a:r>
          </a:p>
          <a:p>
            <a:pPr lvl="4"/>
            <a:r>
              <a:t>Body Level Five</a:t>
            </a: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71176270"/>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and Caption">
    <p:spTree>
      <p:nvGrpSpPr>
        <p:cNvPr id="1" name=""/>
        <p:cNvGrpSpPr/>
        <p:nvPr/>
      </p:nvGrpSpPr>
      <p:grpSpPr>
        <a:xfrm>
          <a:off x="0" y="0"/>
          <a:ext cx="0" cy="0"/>
          <a:chOff x="0" y="0"/>
          <a:chExt cx="0" cy="0"/>
        </a:xfrm>
      </p:grpSpPr>
      <p:sp>
        <p:nvSpPr>
          <p:cNvPr id="114" name="Title Text"/>
          <p:cNvSpPr txBox="1">
            <a:spLocks noGrp="1"/>
          </p:cNvSpPr>
          <p:nvPr>
            <p:ph type="title"/>
          </p:nvPr>
        </p:nvSpPr>
        <p:spPr>
          <a:xfrm>
            <a:off x="677335" y="609600"/>
            <a:ext cx="8596669" cy="3403600"/>
          </a:xfrm>
          <a:prstGeom prst="rect">
            <a:avLst/>
          </a:prstGeom>
        </p:spPr>
        <p:txBody>
          <a:bodyPr anchor="ctr"/>
          <a:lstStyle>
            <a:lvl1pPr>
              <a:defRPr sz="4400"/>
            </a:lvl1pPr>
          </a:lstStyle>
          <a:p>
            <a:r>
              <a:t>Title Text</a:t>
            </a:r>
          </a:p>
        </p:txBody>
      </p:sp>
      <p:sp>
        <p:nvSpPr>
          <p:cNvPr id="115" name="Body Level One…"/>
          <p:cNvSpPr txBox="1">
            <a:spLocks noGrp="1"/>
          </p:cNvSpPr>
          <p:nvPr>
            <p:ph type="body" sz="quarter" idx="1"/>
          </p:nvPr>
        </p:nvSpPr>
        <p:spPr>
          <a:xfrm>
            <a:off x="677335" y="4470400"/>
            <a:ext cx="8596669" cy="1570962"/>
          </a:xfrm>
          <a:prstGeom prst="rect">
            <a:avLst/>
          </a:prstGeom>
        </p:spPr>
        <p:txBody>
          <a:bodyPr anchor="ctr"/>
          <a:lstStyle>
            <a:lvl1pPr marL="0" indent="0">
              <a:buClrTx/>
              <a:buSzTx/>
              <a:buNone/>
            </a:lvl1pPr>
            <a:lvl2pPr marL="0" indent="457200">
              <a:buClrTx/>
              <a:buSzTx/>
              <a:buNone/>
            </a:lvl2pPr>
            <a:lvl3pPr marL="0" indent="914400">
              <a:buClrTx/>
              <a:buSzTx/>
              <a:buNone/>
            </a:lvl3pPr>
            <a:lvl4pPr marL="0" indent="1371600">
              <a:buClrTx/>
              <a:buSzTx/>
              <a:buNone/>
            </a:lvl4pPr>
            <a:lvl5pPr marL="0" indent="1828800">
              <a:buClrTx/>
              <a:buSzTx/>
              <a:buNone/>
            </a:lvl5pPr>
          </a:lstStyle>
          <a:p>
            <a:r>
              <a:t>Body Level One</a:t>
            </a:r>
          </a:p>
          <a:p>
            <a:pPr lvl="1"/>
            <a:r>
              <a:t>Body Level Two</a:t>
            </a:r>
          </a:p>
          <a:p>
            <a:pPr lvl="2"/>
            <a:r>
              <a:t>Body Level Three</a:t>
            </a:r>
          </a:p>
          <a:p>
            <a:pPr lvl="3"/>
            <a:r>
              <a:t>Body Level Four</a:t>
            </a:r>
          </a:p>
          <a:p>
            <a:pPr lvl="4"/>
            <a:r>
              <a:t>Body Level Five</a:t>
            </a:r>
          </a:p>
        </p:txBody>
      </p:sp>
      <p:sp>
        <p:nvSpPr>
          <p:cNvPr id="1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48814149"/>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Quote with Caption">
    <p:spTree>
      <p:nvGrpSpPr>
        <p:cNvPr id="1" name=""/>
        <p:cNvGrpSpPr/>
        <p:nvPr/>
      </p:nvGrpSpPr>
      <p:grpSpPr>
        <a:xfrm>
          <a:off x="0" y="0"/>
          <a:ext cx="0" cy="0"/>
          <a:chOff x="0" y="0"/>
          <a:chExt cx="0" cy="0"/>
        </a:xfrm>
      </p:grpSpPr>
      <p:sp>
        <p:nvSpPr>
          <p:cNvPr id="123" name="Title Text"/>
          <p:cNvSpPr txBox="1">
            <a:spLocks noGrp="1"/>
          </p:cNvSpPr>
          <p:nvPr>
            <p:ph type="title"/>
          </p:nvPr>
        </p:nvSpPr>
        <p:spPr>
          <a:xfrm>
            <a:off x="931334" y="609600"/>
            <a:ext cx="8094134" cy="3022600"/>
          </a:xfrm>
          <a:prstGeom prst="rect">
            <a:avLst/>
          </a:prstGeom>
        </p:spPr>
        <p:txBody>
          <a:bodyPr anchor="ctr"/>
          <a:lstStyle>
            <a:lvl1pPr>
              <a:defRPr sz="4400"/>
            </a:lvl1pPr>
          </a:lstStyle>
          <a:p>
            <a:r>
              <a:t>Title Text</a:t>
            </a:r>
          </a:p>
        </p:txBody>
      </p:sp>
      <p:sp>
        <p:nvSpPr>
          <p:cNvPr id="124" name="Body Level One…"/>
          <p:cNvSpPr txBox="1">
            <a:spLocks noGrp="1"/>
          </p:cNvSpPr>
          <p:nvPr>
            <p:ph type="body" sz="quarter" idx="1"/>
          </p:nvPr>
        </p:nvSpPr>
        <p:spPr>
          <a:xfrm>
            <a:off x="1366138" y="3632200"/>
            <a:ext cx="7224526" cy="381000"/>
          </a:xfrm>
          <a:prstGeom prst="rect">
            <a:avLst/>
          </a:prstGeom>
        </p:spPr>
        <p:txBody>
          <a:bodyPr anchor="ctr"/>
          <a:lstStyle>
            <a:lvl1pPr marL="0" indent="0">
              <a:buClrTx/>
              <a:buSzTx/>
              <a:buNone/>
              <a:defRPr sz="1600">
                <a:solidFill>
                  <a:srgbClr val="808080"/>
                </a:solidFill>
              </a:defRPr>
            </a:lvl1pPr>
            <a:lvl2pPr marL="0" indent="457200">
              <a:buClrTx/>
              <a:buSzTx/>
              <a:buNone/>
              <a:defRPr sz="1600">
                <a:solidFill>
                  <a:srgbClr val="808080"/>
                </a:solidFill>
              </a:defRPr>
            </a:lvl2pPr>
            <a:lvl3pPr marL="0" indent="914400">
              <a:buClrTx/>
              <a:buSzTx/>
              <a:buNone/>
              <a:defRPr sz="1600">
                <a:solidFill>
                  <a:srgbClr val="808080"/>
                </a:solidFill>
              </a:defRPr>
            </a:lvl3pPr>
            <a:lvl4pPr marL="0" indent="1371600">
              <a:buClrTx/>
              <a:buSzTx/>
              <a:buNone/>
              <a:defRPr sz="1600">
                <a:solidFill>
                  <a:srgbClr val="808080"/>
                </a:solidFill>
              </a:defRPr>
            </a:lvl4pPr>
            <a:lvl5pPr marL="0" indent="1828800">
              <a:buClrTx/>
              <a:buSzTx/>
              <a:buNone/>
              <a:defRPr sz="1600">
                <a:solidFill>
                  <a:srgbClr val="808080"/>
                </a:solidFill>
              </a:defRPr>
            </a:lvl5pPr>
          </a:lstStyle>
          <a:p>
            <a:r>
              <a:t>Body Level One</a:t>
            </a:r>
          </a:p>
          <a:p>
            <a:pPr lvl="1"/>
            <a:r>
              <a:t>Body Level Two</a:t>
            </a:r>
          </a:p>
          <a:p>
            <a:pPr lvl="2"/>
            <a:r>
              <a:t>Body Level Three</a:t>
            </a:r>
          </a:p>
          <a:p>
            <a:pPr lvl="3"/>
            <a:r>
              <a:t>Body Level Four</a:t>
            </a:r>
          </a:p>
          <a:p>
            <a:pPr lvl="4"/>
            <a:r>
              <a:t>Body Level Five</a:t>
            </a:r>
          </a:p>
        </p:txBody>
      </p:sp>
      <p:sp>
        <p:nvSpPr>
          <p:cNvPr id="125" name="Text Placeholder 2"/>
          <p:cNvSpPr>
            <a:spLocks noGrp="1"/>
          </p:cNvSpPr>
          <p:nvPr>
            <p:ph type="body" sz="quarter" idx="21"/>
          </p:nvPr>
        </p:nvSpPr>
        <p:spPr>
          <a:xfrm>
            <a:off x="677334" y="4470400"/>
            <a:ext cx="8596670" cy="1570963"/>
          </a:xfrm>
          <a:prstGeom prst="rect">
            <a:avLst/>
          </a:prstGeom>
        </p:spPr>
        <p:txBody>
          <a:bodyPr anchor="ctr"/>
          <a:lstStyle/>
          <a:p>
            <a:pPr marL="0" indent="0">
              <a:buClrTx/>
              <a:buSzTx/>
              <a:buNone/>
            </a:pPr>
            <a:endParaRPr/>
          </a:p>
        </p:txBody>
      </p:sp>
      <p:sp>
        <p:nvSpPr>
          <p:cNvPr id="126" name="TextBox 23"/>
          <p:cNvSpPr txBox="1"/>
          <p:nvPr/>
        </p:nvSpPr>
        <p:spPr>
          <a:xfrm>
            <a:off x="587589" y="469465"/>
            <a:ext cx="518161" cy="1226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8000">
                <a:solidFill>
                  <a:srgbClr val="9FE0F5"/>
                </a:solidFill>
                <a:latin typeface="Arial"/>
                <a:ea typeface="Arial"/>
                <a:cs typeface="Arial"/>
                <a:sym typeface="Arial"/>
              </a:defRPr>
            </a:lvl1pPr>
          </a:lstStyle>
          <a:p>
            <a:r>
              <a:t>“</a:t>
            </a:r>
          </a:p>
        </p:txBody>
      </p:sp>
      <p:sp>
        <p:nvSpPr>
          <p:cNvPr id="127" name="TextBox 24"/>
          <p:cNvSpPr txBox="1"/>
          <p:nvPr/>
        </p:nvSpPr>
        <p:spPr>
          <a:xfrm>
            <a:off x="8938730" y="2565643"/>
            <a:ext cx="518161" cy="1226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8000">
                <a:solidFill>
                  <a:srgbClr val="9FE0F5"/>
                </a:solidFill>
                <a:latin typeface="Arial"/>
                <a:ea typeface="Arial"/>
                <a:cs typeface="Arial"/>
                <a:sym typeface="Arial"/>
              </a:defRPr>
            </a:lvl1pPr>
          </a:lstStyle>
          <a:p>
            <a:r>
              <a:t>”</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04649290"/>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Name Card">
    <p:spTree>
      <p:nvGrpSpPr>
        <p:cNvPr id="1" name=""/>
        <p:cNvGrpSpPr/>
        <p:nvPr/>
      </p:nvGrpSpPr>
      <p:grpSpPr>
        <a:xfrm>
          <a:off x="0" y="0"/>
          <a:ext cx="0" cy="0"/>
          <a:chOff x="0" y="0"/>
          <a:chExt cx="0" cy="0"/>
        </a:xfrm>
      </p:grpSpPr>
      <p:sp>
        <p:nvSpPr>
          <p:cNvPr id="135" name="Title Text"/>
          <p:cNvSpPr txBox="1">
            <a:spLocks noGrp="1"/>
          </p:cNvSpPr>
          <p:nvPr>
            <p:ph type="title"/>
          </p:nvPr>
        </p:nvSpPr>
        <p:spPr>
          <a:xfrm>
            <a:off x="677335" y="1931988"/>
            <a:ext cx="8596669" cy="2595461"/>
          </a:xfrm>
          <a:prstGeom prst="rect">
            <a:avLst/>
          </a:prstGeom>
        </p:spPr>
        <p:txBody>
          <a:bodyPr anchor="b"/>
          <a:lstStyle>
            <a:lvl1pPr>
              <a:defRPr sz="4400"/>
            </a:lvl1pPr>
          </a:lstStyle>
          <a:p>
            <a:r>
              <a:t>Title Text</a:t>
            </a:r>
          </a:p>
        </p:txBody>
      </p:sp>
      <p:sp>
        <p:nvSpPr>
          <p:cNvPr id="136" name="Body Level One…"/>
          <p:cNvSpPr txBox="1">
            <a:spLocks noGrp="1"/>
          </p:cNvSpPr>
          <p:nvPr>
            <p:ph type="body" sz="quarter" idx="1"/>
          </p:nvPr>
        </p:nvSpPr>
        <p:spPr>
          <a:xfrm>
            <a:off x="677335" y="4527448"/>
            <a:ext cx="8596669" cy="1513915"/>
          </a:xfrm>
          <a:prstGeom prst="rect">
            <a:avLst/>
          </a:prstGeom>
        </p:spPr>
        <p:txBody>
          <a:bodyPr/>
          <a:lstStyle>
            <a:lvl1pPr marL="0" indent="0">
              <a:buClrTx/>
              <a:buSzTx/>
              <a:buNone/>
            </a:lvl1pPr>
            <a:lvl2pPr marL="0" indent="457200">
              <a:buClrTx/>
              <a:buSzTx/>
              <a:buNone/>
            </a:lvl2pPr>
            <a:lvl3pPr marL="0" indent="914400">
              <a:buClrTx/>
              <a:buSzTx/>
              <a:buNone/>
            </a:lvl3pPr>
            <a:lvl4pPr marL="0" indent="1371600">
              <a:buClrTx/>
              <a:buSzTx/>
              <a:buNone/>
            </a:lvl4pPr>
            <a:lvl5pPr marL="0" indent="1828800">
              <a:buClrTx/>
              <a:buSzTx/>
              <a:buNone/>
            </a:lvl5pPr>
          </a:lstStyle>
          <a:p>
            <a:r>
              <a:t>Body Level One</a:t>
            </a:r>
          </a:p>
          <a:p>
            <a:pPr lvl="1"/>
            <a:r>
              <a:t>Body Level Two</a:t>
            </a:r>
          </a:p>
          <a:p>
            <a:pPr lvl="2"/>
            <a:r>
              <a:t>Body Level Three</a:t>
            </a:r>
          </a:p>
          <a:p>
            <a:pPr lvl="3"/>
            <a:r>
              <a:t>Body Level Four</a:t>
            </a:r>
          </a:p>
          <a:p>
            <a:pPr lvl="4"/>
            <a:r>
              <a:t>Body Level Five</a:t>
            </a: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42763211"/>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Quote Name Card">
    <p:spTree>
      <p:nvGrpSpPr>
        <p:cNvPr id="1" name=""/>
        <p:cNvGrpSpPr/>
        <p:nvPr/>
      </p:nvGrpSpPr>
      <p:grpSpPr>
        <a:xfrm>
          <a:off x="0" y="0"/>
          <a:ext cx="0" cy="0"/>
          <a:chOff x="0" y="0"/>
          <a:chExt cx="0" cy="0"/>
        </a:xfrm>
      </p:grpSpPr>
      <p:sp>
        <p:nvSpPr>
          <p:cNvPr id="144" name="Title Text"/>
          <p:cNvSpPr txBox="1">
            <a:spLocks noGrp="1"/>
          </p:cNvSpPr>
          <p:nvPr>
            <p:ph type="title"/>
          </p:nvPr>
        </p:nvSpPr>
        <p:spPr>
          <a:xfrm>
            <a:off x="931334" y="609600"/>
            <a:ext cx="8094134" cy="3022600"/>
          </a:xfrm>
          <a:prstGeom prst="rect">
            <a:avLst/>
          </a:prstGeom>
        </p:spPr>
        <p:txBody>
          <a:bodyPr anchor="ctr"/>
          <a:lstStyle>
            <a:lvl1pPr>
              <a:defRPr sz="4400"/>
            </a:lvl1pPr>
          </a:lstStyle>
          <a:p>
            <a:r>
              <a:t>Title Text</a:t>
            </a:r>
          </a:p>
        </p:txBody>
      </p:sp>
      <p:sp>
        <p:nvSpPr>
          <p:cNvPr id="145" name="Body Level One…"/>
          <p:cNvSpPr txBox="1">
            <a:spLocks noGrp="1"/>
          </p:cNvSpPr>
          <p:nvPr>
            <p:ph type="body" sz="quarter" idx="1"/>
          </p:nvPr>
        </p:nvSpPr>
        <p:spPr>
          <a:xfrm>
            <a:off x="677332" y="4013200"/>
            <a:ext cx="8596670" cy="514249"/>
          </a:xfrm>
          <a:prstGeom prst="rect">
            <a:avLst/>
          </a:prstGeom>
        </p:spPr>
        <p:txBody>
          <a:bodyPr anchor="b"/>
          <a:lstStyle>
            <a:lvl1pPr marL="0" indent="0">
              <a:buClrTx/>
              <a:buSzTx/>
              <a:buNone/>
              <a:defRPr sz="2400"/>
            </a:lvl1pPr>
            <a:lvl2pPr marL="0" indent="457200">
              <a:buClrTx/>
              <a:buSzTx/>
              <a:buNone/>
              <a:defRPr sz="2400"/>
            </a:lvl2pPr>
            <a:lvl3pPr marL="0" indent="914400">
              <a:buClrTx/>
              <a:buSzTx/>
              <a:buNone/>
              <a:defRPr sz="2400"/>
            </a:lvl3pPr>
            <a:lvl4pPr marL="0" indent="1371600">
              <a:buClrTx/>
              <a:buSzTx/>
              <a:buNone/>
              <a:defRPr sz="2400"/>
            </a:lvl4pPr>
            <a:lvl5pPr marL="0" indent="1828800">
              <a:buClrTx/>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146" name="Text Placeholder 2"/>
          <p:cNvSpPr>
            <a:spLocks noGrp="1"/>
          </p:cNvSpPr>
          <p:nvPr>
            <p:ph type="body" sz="quarter" idx="21"/>
          </p:nvPr>
        </p:nvSpPr>
        <p:spPr>
          <a:xfrm>
            <a:off x="677334" y="4527448"/>
            <a:ext cx="8596670" cy="1513915"/>
          </a:xfrm>
          <a:prstGeom prst="rect">
            <a:avLst/>
          </a:prstGeom>
        </p:spPr>
        <p:txBody>
          <a:bodyPr/>
          <a:lstStyle/>
          <a:p>
            <a:pPr marL="0" indent="0">
              <a:buClrTx/>
              <a:buSzTx/>
              <a:buNone/>
              <a:defRPr>
                <a:solidFill>
                  <a:srgbClr val="808080"/>
                </a:solidFill>
              </a:defRPr>
            </a:pPr>
            <a:endParaRPr/>
          </a:p>
        </p:txBody>
      </p:sp>
      <p:sp>
        <p:nvSpPr>
          <p:cNvPr id="147" name="TextBox 23"/>
          <p:cNvSpPr txBox="1"/>
          <p:nvPr/>
        </p:nvSpPr>
        <p:spPr>
          <a:xfrm>
            <a:off x="587589" y="469465"/>
            <a:ext cx="518161" cy="1226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8000">
                <a:solidFill>
                  <a:srgbClr val="9FE0F5"/>
                </a:solidFill>
                <a:latin typeface="Arial"/>
                <a:ea typeface="Arial"/>
                <a:cs typeface="Arial"/>
                <a:sym typeface="Arial"/>
              </a:defRPr>
            </a:lvl1pPr>
          </a:lstStyle>
          <a:p>
            <a:r>
              <a:t>“</a:t>
            </a:r>
          </a:p>
        </p:txBody>
      </p:sp>
      <p:sp>
        <p:nvSpPr>
          <p:cNvPr id="148" name="TextBox 24"/>
          <p:cNvSpPr txBox="1"/>
          <p:nvPr/>
        </p:nvSpPr>
        <p:spPr>
          <a:xfrm>
            <a:off x="8938730" y="2565643"/>
            <a:ext cx="518161" cy="1226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8000">
                <a:solidFill>
                  <a:srgbClr val="9FE0F5"/>
                </a:solidFill>
                <a:latin typeface="Arial"/>
                <a:ea typeface="Arial"/>
                <a:cs typeface="Arial"/>
                <a:sym typeface="Arial"/>
              </a:defRPr>
            </a:lvl1pPr>
          </a:lstStyle>
          <a:p>
            <a:r>
              <a:t>”</a:t>
            </a:r>
          </a:p>
        </p:txBody>
      </p:sp>
      <p:sp>
        <p:nvSpPr>
          <p:cNvPr id="1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8698719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4027424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rue or False">
    <p:spTree>
      <p:nvGrpSpPr>
        <p:cNvPr id="1" name=""/>
        <p:cNvGrpSpPr/>
        <p:nvPr/>
      </p:nvGrpSpPr>
      <p:grpSpPr>
        <a:xfrm>
          <a:off x="0" y="0"/>
          <a:ext cx="0" cy="0"/>
          <a:chOff x="0" y="0"/>
          <a:chExt cx="0" cy="0"/>
        </a:xfrm>
      </p:grpSpPr>
      <p:sp>
        <p:nvSpPr>
          <p:cNvPr id="156" name="Title Text"/>
          <p:cNvSpPr txBox="1">
            <a:spLocks noGrp="1"/>
          </p:cNvSpPr>
          <p:nvPr>
            <p:ph type="title"/>
          </p:nvPr>
        </p:nvSpPr>
        <p:spPr>
          <a:xfrm>
            <a:off x="685798" y="609600"/>
            <a:ext cx="8588204" cy="3022600"/>
          </a:xfrm>
          <a:prstGeom prst="rect">
            <a:avLst/>
          </a:prstGeom>
        </p:spPr>
        <p:txBody>
          <a:bodyPr anchor="ctr"/>
          <a:lstStyle>
            <a:lvl1pPr>
              <a:defRPr sz="4400"/>
            </a:lvl1pPr>
          </a:lstStyle>
          <a:p>
            <a:r>
              <a:t>Title Text</a:t>
            </a:r>
          </a:p>
        </p:txBody>
      </p:sp>
      <p:sp>
        <p:nvSpPr>
          <p:cNvPr id="157" name="Body Level One…"/>
          <p:cNvSpPr txBox="1">
            <a:spLocks noGrp="1"/>
          </p:cNvSpPr>
          <p:nvPr>
            <p:ph type="body" sz="quarter" idx="1"/>
          </p:nvPr>
        </p:nvSpPr>
        <p:spPr>
          <a:xfrm>
            <a:off x="677332" y="4013200"/>
            <a:ext cx="8596670" cy="514249"/>
          </a:xfrm>
          <a:prstGeom prst="rect">
            <a:avLst/>
          </a:prstGeom>
        </p:spPr>
        <p:txBody>
          <a:bodyPr anchor="b"/>
          <a:lstStyle>
            <a:lvl1pPr marL="0" indent="0">
              <a:buClrTx/>
              <a:buSzTx/>
              <a:buNone/>
              <a:defRPr sz="2400">
                <a:solidFill>
                  <a:schemeClr val="accent1"/>
                </a:solidFill>
              </a:defRPr>
            </a:lvl1pPr>
            <a:lvl2pPr marL="0" indent="457200">
              <a:buClrTx/>
              <a:buSzTx/>
              <a:buNone/>
              <a:defRPr sz="2400">
                <a:solidFill>
                  <a:schemeClr val="accent1"/>
                </a:solidFill>
              </a:defRPr>
            </a:lvl2pPr>
            <a:lvl3pPr marL="0" indent="914400">
              <a:buClrTx/>
              <a:buSzTx/>
              <a:buNone/>
              <a:defRPr sz="2400">
                <a:solidFill>
                  <a:schemeClr val="accent1"/>
                </a:solidFill>
              </a:defRPr>
            </a:lvl3pPr>
            <a:lvl4pPr marL="0" indent="1371600">
              <a:buClrTx/>
              <a:buSzTx/>
              <a:buNone/>
              <a:defRPr sz="2400">
                <a:solidFill>
                  <a:schemeClr val="accent1"/>
                </a:solidFill>
              </a:defRPr>
            </a:lvl4pPr>
            <a:lvl5pPr marL="0" indent="1828800">
              <a:buClrTx/>
              <a:buSzTx/>
              <a:buNone/>
              <a:defRPr sz="2400">
                <a:solidFill>
                  <a:schemeClr val="accent1"/>
                </a:solidFill>
              </a:defRPr>
            </a:lvl5pPr>
          </a:lstStyle>
          <a:p>
            <a:r>
              <a:t>Body Level One</a:t>
            </a:r>
          </a:p>
          <a:p>
            <a:pPr lvl="1"/>
            <a:r>
              <a:t>Body Level Two</a:t>
            </a:r>
          </a:p>
          <a:p>
            <a:pPr lvl="2"/>
            <a:r>
              <a:t>Body Level Three</a:t>
            </a:r>
          </a:p>
          <a:p>
            <a:pPr lvl="3"/>
            <a:r>
              <a:t>Body Level Four</a:t>
            </a:r>
          </a:p>
          <a:p>
            <a:pPr lvl="4"/>
            <a:r>
              <a:t>Body Level Five</a:t>
            </a:r>
          </a:p>
        </p:txBody>
      </p:sp>
      <p:sp>
        <p:nvSpPr>
          <p:cNvPr id="158" name="Text Placeholder 2"/>
          <p:cNvSpPr>
            <a:spLocks noGrp="1"/>
          </p:cNvSpPr>
          <p:nvPr>
            <p:ph type="body" sz="quarter" idx="21"/>
          </p:nvPr>
        </p:nvSpPr>
        <p:spPr>
          <a:xfrm>
            <a:off x="677334" y="4527448"/>
            <a:ext cx="8596670" cy="1513915"/>
          </a:xfrm>
          <a:prstGeom prst="rect">
            <a:avLst/>
          </a:prstGeom>
        </p:spPr>
        <p:txBody>
          <a:bodyPr/>
          <a:lstStyle/>
          <a:p>
            <a:pPr marL="0" indent="0">
              <a:buClrTx/>
              <a:buSzTx/>
              <a:buNone/>
              <a:defRPr>
                <a:solidFill>
                  <a:srgbClr val="808080"/>
                </a:solidFill>
              </a:defRPr>
            </a:pPr>
            <a:endParaRPr/>
          </a:p>
        </p:txBody>
      </p:sp>
      <p:sp>
        <p:nvSpPr>
          <p:cNvPr id="1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4820631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04101E-AF47-432D-AFD7-8E25F071F894}"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883441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04101E-AF47-432D-AFD7-8E25F071F894}" type="datetimeFigureOut">
              <a:rPr lang="en-US" smtClean="0"/>
              <a:t>12/10/2024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299123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04101E-AF47-432D-AFD7-8E25F071F894}" type="datetimeFigureOut">
              <a:rPr lang="en-US" smtClean="0"/>
              <a:t>12/10/2024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668391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4101E-AF47-432D-AFD7-8E25F071F894}" type="datetimeFigureOut">
              <a:rPr lang="en-US" smtClean="0"/>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757497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04101E-AF47-432D-AFD7-8E25F071F894}"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42481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
        <p:nvSpPr>
          <p:cNvPr id="5" name="Date Placeholder 4"/>
          <p:cNvSpPr>
            <a:spLocks noGrp="1"/>
          </p:cNvSpPr>
          <p:nvPr>
            <p:ph type="dt" sz="half" idx="10"/>
          </p:nvPr>
        </p:nvSpPr>
        <p:spPr/>
        <p:txBody>
          <a:bodyPr/>
          <a:lstStyle/>
          <a:p>
            <a:fld id="{1304101E-AF47-432D-AFD7-8E25F071F894}" type="datetimeFigureOut">
              <a:rPr lang="en-US" smtClean="0"/>
              <a:t>12/10/2024</a:t>
            </a:fld>
            <a:endParaRPr lang="en-US"/>
          </a:p>
        </p:txBody>
      </p:sp>
    </p:spTree>
    <p:extLst>
      <p:ext uri="{BB962C8B-B14F-4D97-AF65-F5344CB8AC3E}">
        <p14:creationId xmlns:p14="http://schemas.microsoft.com/office/powerpoint/2010/main" val="3728593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1930401"/>
            <a:ext cx="8596668" cy="4110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04101E-AF47-432D-AFD7-8E25F071F894}" type="datetimeFigureOut">
              <a:rPr lang="en-US" smtClean="0"/>
              <a:t>12/10/2024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C7F1683-A07E-4CF5-8767-C0311F34AD57}" type="slidenum">
              <a:rPr lang="en-US" smtClean="0"/>
              <a:t>‹#›</a:t>
            </a:fld>
            <a:endParaRPr lang="en-US"/>
          </a:p>
        </p:txBody>
      </p:sp>
    </p:spTree>
    <p:extLst>
      <p:ext uri="{BB962C8B-B14F-4D97-AF65-F5344CB8AC3E}">
        <p14:creationId xmlns:p14="http://schemas.microsoft.com/office/powerpoint/2010/main" val="195275192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2" name="Group 43"/>
          <p:cNvGrpSpPr/>
          <p:nvPr/>
        </p:nvGrpSpPr>
        <p:grpSpPr>
          <a:xfrm>
            <a:off x="-1" y="-8467"/>
            <a:ext cx="12192001" cy="6866468"/>
            <a:chOff x="0" y="0"/>
            <a:chExt cx="12192000" cy="6866467"/>
          </a:xfrm>
        </p:grpSpPr>
        <p:sp>
          <p:nvSpPr>
            <p:cNvPr id="2" name="Straight Connector 19"/>
            <p:cNvSpPr/>
            <p:nvPr/>
          </p:nvSpPr>
          <p:spPr>
            <a:xfrm>
              <a:off x="9371012" y="8466"/>
              <a:ext cx="1219201" cy="6858002"/>
            </a:xfrm>
            <a:prstGeom prst="line">
              <a:avLst/>
            </a:prstGeom>
            <a:noFill/>
            <a:ln w="9525" cap="rnd">
              <a:solidFill>
                <a:schemeClr val="accent1">
                  <a:alpha val="70000"/>
                </a:schemeClr>
              </a:solidFill>
              <a:prstDash val="solid"/>
              <a:round/>
            </a:ln>
            <a:effectLst/>
          </p:spPr>
          <p:txBody>
            <a:bodyPr wrap="square" lIns="45719" tIns="45719" rIns="45719" bIns="45719" numCol="1" anchor="t">
              <a:noAutofit/>
            </a:bodyPr>
            <a:lstStyle/>
            <a:p>
              <a:endParaRPr/>
            </a:p>
          </p:txBody>
        </p:sp>
        <p:sp>
          <p:nvSpPr>
            <p:cNvPr id="3" name="Straight Connector 20"/>
            <p:cNvSpPr/>
            <p:nvPr/>
          </p:nvSpPr>
          <p:spPr>
            <a:xfrm flipH="1">
              <a:off x="7425266" y="3689880"/>
              <a:ext cx="4763559" cy="3176587"/>
            </a:xfrm>
            <a:prstGeom prst="line">
              <a:avLst/>
            </a:prstGeom>
            <a:noFill/>
            <a:ln w="9525" cap="rnd">
              <a:solidFill>
                <a:schemeClr val="accent1">
                  <a:alpha val="70000"/>
                </a:schemeClr>
              </a:solidFill>
              <a:prstDash val="solid"/>
              <a:round/>
            </a:ln>
            <a:effectLst/>
          </p:spPr>
          <p:txBody>
            <a:bodyPr wrap="square" lIns="45719" tIns="45719" rIns="45719" bIns="45719" numCol="1" anchor="t">
              <a:noAutofit/>
            </a:bodyPr>
            <a:lstStyle/>
            <a:p>
              <a:endParaRPr/>
            </a:p>
          </p:txBody>
        </p:sp>
        <p:sp>
          <p:nvSpPr>
            <p:cNvPr id="4" name="Rectangle 23"/>
            <p:cNvSpPr/>
            <p:nvPr/>
          </p:nvSpPr>
          <p:spPr>
            <a:xfrm>
              <a:off x="9181476" y="0"/>
              <a:ext cx="3007349" cy="6866467"/>
            </a:xfrm>
            <a:custGeom>
              <a:avLst/>
              <a:gdLst/>
              <a:ahLst/>
              <a:cxnLst>
                <a:cxn ang="0">
                  <a:pos x="wd2" y="hd2"/>
                </a:cxn>
                <a:cxn ang="5400000">
                  <a:pos x="wd2" y="hd2"/>
                </a:cxn>
                <a:cxn ang="10800000">
                  <a:pos x="wd2" y="hd2"/>
                </a:cxn>
                <a:cxn ang="16200000">
                  <a:pos x="wd2" y="hd2"/>
                </a:cxn>
              </a:cxnLst>
              <a:rect l="0" t="0" r="r" b="b"/>
              <a:pathLst>
                <a:path w="21600" h="21600" extrusionOk="0">
                  <a:moveTo>
                    <a:pt x="14692" y="0"/>
                  </a:moveTo>
                  <a:lnTo>
                    <a:pt x="21600" y="0"/>
                  </a:lnTo>
                  <a:lnTo>
                    <a:pt x="21600" y="21600"/>
                  </a:lnTo>
                  <a:lnTo>
                    <a:pt x="0" y="21600"/>
                  </a:lnTo>
                  <a:lnTo>
                    <a:pt x="14692" y="0"/>
                  </a:lnTo>
                  <a:close/>
                </a:path>
              </a:pathLst>
            </a:custGeom>
            <a:solidFill>
              <a:schemeClr val="accent1">
                <a:alpha val="36000"/>
              </a:schemeClr>
            </a:solidFill>
            <a:ln w="12700" cap="flat">
              <a:noFill/>
              <a:miter lim="400000"/>
            </a:ln>
            <a:effectLst/>
          </p:spPr>
          <p:txBody>
            <a:bodyPr wrap="square" lIns="45719" tIns="45719" rIns="45719" bIns="45719" numCol="1" anchor="t">
              <a:noAutofit/>
            </a:bodyPr>
            <a:lstStyle/>
            <a:p>
              <a:endParaRPr/>
            </a:p>
          </p:txBody>
        </p:sp>
        <p:sp>
          <p:nvSpPr>
            <p:cNvPr id="5" name="Rectangle 25"/>
            <p:cNvSpPr/>
            <p:nvPr/>
          </p:nvSpPr>
          <p:spPr>
            <a:xfrm>
              <a:off x="9603441" y="0"/>
              <a:ext cx="2588559" cy="68664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092" y="21600"/>
                  </a:lnTo>
                  <a:lnTo>
                    <a:pt x="0" y="0"/>
                  </a:lnTo>
                  <a:close/>
                </a:path>
              </a:pathLst>
            </a:custGeom>
            <a:solidFill>
              <a:schemeClr val="accent1">
                <a:alpha val="20000"/>
              </a:schemeClr>
            </a:solidFill>
            <a:ln w="12700" cap="flat">
              <a:noFill/>
              <a:miter lim="400000"/>
            </a:ln>
            <a:effectLst/>
          </p:spPr>
          <p:txBody>
            <a:bodyPr wrap="square" lIns="45719" tIns="45719" rIns="45719" bIns="45719" numCol="1" anchor="t">
              <a:noAutofit/>
            </a:bodyPr>
            <a:lstStyle/>
            <a:p>
              <a:endParaRPr/>
            </a:p>
          </p:txBody>
        </p:sp>
        <p:sp>
          <p:nvSpPr>
            <p:cNvPr id="6" name="Isosceles Triangle 23"/>
            <p:cNvSpPr/>
            <p:nvPr/>
          </p:nvSpPr>
          <p:spPr>
            <a:xfrm>
              <a:off x="8932333" y="3056466"/>
              <a:ext cx="3259667" cy="38100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endParaRPr/>
            </a:p>
          </p:txBody>
        </p:sp>
        <p:sp>
          <p:nvSpPr>
            <p:cNvPr id="7" name="Rectangle 27"/>
            <p:cNvSpPr/>
            <p:nvPr/>
          </p:nvSpPr>
          <p:spPr>
            <a:xfrm>
              <a:off x="9334500" y="0"/>
              <a:ext cx="2854326" cy="68664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8697" y="21600"/>
                  </a:lnTo>
                  <a:lnTo>
                    <a:pt x="0" y="0"/>
                  </a:lnTo>
                  <a:close/>
                </a:path>
              </a:pathLst>
            </a:custGeom>
            <a:solidFill>
              <a:srgbClr val="17B0E4">
                <a:alpha val="50000"/>
              </a:srgbClr>
            </a:solidFill>
            <a:ln w="12700" cap="flat">
              <a:noFill/>
              <a:miter lim="400000"/>
            </a:ln>
            <a:effectLst/>
          </p:spPr>
          <p:txBody>
            <a:bodyPr wrap="square" lIns="45719" tIns="45719" rIns="45719" bIns="45719" numCol="1" anchor="t">
              <a:noAutofit/>
            </a:bodyPr>
            <a:lstStyle/>
            <a:p>
              <a:endParaRPr/>
            </a:p>
          </p:txBody>
        </p:sp>
        <p:sp>
          <p:nvSpPr>
            <p:cNvPr id="8" name="Rectangle 28"/>
            <p:cNvSpPr/>
            <p:nvPr/>
          </p:nvSpPr>
          <p:spPr>
            <a:xfrm>
              <a:off x="10898730" y="0"/>
              <a:ext cx="1290095" cy="6866468"/>
            </a:xfrm>
            <a:custGeom>
              <a:avLst/>
              <a:gdLst/>
              <a:ahLst/>
              <a:cxnLst>
                <a:cxn ang="0">
                  <a:pos x="wd2" y="hd2"/>
                </a:cxn>
                <a:cxn ang="5400000">
                  <a:pos x="wd2" y="hd2"/>
                </a:cxn>
                <a:cxn ang="10800000">
                  <a:pos x="wd2" y="hd2"/>
                </a:cxn>
                <a:cxn ang="16200000">
                  <a:pos x="wd2" y="hd2"/>
                </a:cxn>
              </a:cxnLst>
              <a:rect l="0" t="0" r="r" b="b"/>
              <a:pathLst>
                <a:path w="21600" h="21600" extrusionOk="0">
                  <a:moveTo>
                    <a:pt x="17073" y="0"/>
                  </a:moveTo>
                  <a:lnTo>
                    <a:pt x="21600" y="0"/>
                  </a:lnTo>
                  <a:lnTo>
                    <a:pt x="21600" y="21600"/>
                  </a:lnTo>
                  <a:lnTo>
                    <a:pt x="0" y="21600"/>
                  </a:lnTo>
                  <a:lnTo>
                    <a:pt x="17073" y="0"/>
                  </a:lnTo>
                  <a:close/>
                </a:path>
              </a:pathLst>
            </a:custGeom>
            <a:solidFill>
              <a:schemeClr val="accent2">
                <a:alpha val="70000"/>
              </a:schemeClr>
            </a:solidFill>
            <a:ln w="12700" cap="flat">
              <a:noFill/>
              <a:miter lim="400000"/>
            </a:ln>
            <a:effectLst/>
          </p:spPr>
          <p:txBody>
            <a:bodyPr wrap="square" lIns="45719" tIns="45719" rIns="45719" bIns="45719" numCol="1" anchor="t">
              <a:noAutofit/>
            </a:bodyPr>
            <a:lstStyle/>
            <a:p>
              <a:endParaRPr/>
            </a:p>
          </p:txBody>
        </p:sp>
        <p:sp>
          <p:nvSpPr>
            <p:cNvPr id="9" name="Rectangle 29"/>
            <p:cNvSpPr/>
            <p:nvPr/>
          </p:nvSpPr>
          <p:spPr>
            <a:xfrm>
              <a:off x="10938998" y="0"/>
              <a:ext cx="1249826" cy="68664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9173" y="21600"/>
                  </a:lnTo>
                  <a:lnTo>
                    <a:pt x="0" y="0"/>
                  </a:lnTo>
                  <a:close/>
                </a:path>
              </a:pathLst>
            </a:custGeom>
            <a:solidFill>
              <a:srgbClr val="236292">
                <a:alpha val="80000"/>
              </a:srgbClr>
            </a:solidFill>
            <a:ln w="12700" cap="flat">
              <a:noFill/>
              <a:miter lim="400000"/>
            </a:ln>
            <a:effectLst/>
          </p:spPr>
          <p:txBody>
            <a:bodyPr wrap="square" lIns="45719" tIns="45719" rIns="45719" bIns="45719" numCol="1" anchor="t">
              <a:noAutofit/>
            </a:bodyPr>
            <a:lstStyle/>
            <a:p>
              <a:endParaRPr/>
            </a:p>
          </p:txBody>
        </p:sp>
        <p:sp>
          <p:nvSpPr>
            <p:cNvPr id="10" name="Isosceles Triangle 27"/>
            <p:cNvSpPr/>
            <p:nvPr/>
          </p:nvSpPr>
          <p:spPr>
            <a:xfrm>
              <a:off x="10371666" y="3598333"/>
              <a:ext cx="1817160" cy="326813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endParaRPr/>
            </a:p>
          </p:txBody>
        </p:sp>
        <p:sp>
          <p:nvSpPr>
            <p:cNvPr id="11" name="Isosceles Triangle 18"/>
            <p:cNvSpPr/>
            <p:nvPr/>
          </p:nvSpPr>
          <p:spPr>
            <a:xfrm>
              <a:off x="-1" y="4021666"/>
              <a:ext cx="448734" cy="28448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21600"/>
                  </a:lnTo>
                  <a:close/>
                </a:path>
              </a:pathLst>
            </a:custGeom>
            <a:solidFill>
              <a:schemeClr val="accent1">
                <a:alpha val="70000"/>
              </a:schemeClr>
            </a:solidFill>
            <a:ln w="12700" cap="flat">
              <a:noFill/>
              <a:miter lim="400000"/>
            </a:ln>
            <a:effectLst/>
          </p:spPr>
          <p:txBody>
            <a:bodyPr wrap="square" lIns="45719" tIns="45719" rIns="45719" bIns="45719" numCol="1" anchor="t">
              <a:noAutofit/>
            </a:bodyPr>
            <a:lstStyle/>
            <a:p>
              <a:endParaRPr/>
            </a:p>
          </p:txBody>
        </p:sp>
      </p:grpSp>
      <p:sp>
        <p:nvSpPr>
          <p:cNvPr id="13" name="Title Text"/>
          <p:cNvSpPr txBox="1">
            <a:spLocks noGrp="1"/>
          </p:cNvSpPr>
          <p:nvPr>
            <p:ph type="title"/>
          </p:nvPr>
        </p:nvSpPr>
        <p:spPr>
          <a:xfrm>
            <a:off x="609600" y="274637"/>
            <a:ext cx="109728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Title Text</a:t>
            </a:r>
          </a:p>
        </p:txBody>
      </p:sp>
      <p:sp>
        <p:nvSpPr>
          <p:cNvPr id="14"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xfrm>
            <a:off x="9049981" y="6114704"/>
            <a:ext cx="224022" cy="218441"/>
          </a:xfrm>
          <a:prstGeom prst="rect">
            <a:avLst/>
          </a:prstGeom>
          <a:ln w="12700">
            <a:miter lim="400000"/>
          </a:ln>
        </p:spPr>
        <p:txBody>
          <a:bodyPr wrap="none" lIns="45719" rIns="45719" anchor="ctr">
            <a:spAutoFit/>
          </a:bodyPr>
          <a:lstStyle>
            <a:lvl1pPr algn="r">
              <a:defRPr sz="900">
                <a:solidFill>
                  <a:schemeClr val="accent1"/>
                </a:solidFill>
              </a:defRPr>
            </a:lvl1pPr>
          </a:lstStyle>
          <a:p>
            <a:fld id="{86CB4B4D-7CA3-9044-876B-883B54F8677D}" type="slidenum">
              <a:t>‹#›</a:t>
            </a:fld>
            <a:endParaRPr/>
          </a:p>
        </p:txBody>
      </p:sp>
    </p:spTree>
    <p:extLst>
      <p:ext uri="{BB962C8B-B14F-4D97-AF65-F5344CB8AC3E}">
        <p14:creationId xmlns:p14="http://schemas.microsoft.com/office/powerpoint/2010/main" val="2867954448"/>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Lst>
  <p:transition spd="med"/>
  <p:txStyles>
    <p:titleStyle>
      <a:lvl1pPr marL="0" marR="0" indent="0" algn="l" defTabSz="457200" rtl="0" latinLnBrk="0">
        <a:lnSpc>
          <a:spcPct val="100000"/>
        </a:lnSpc>
        <a:spcBef>
          <a:spcPts val="0"/>
        </a:spcBef>
        <a:spcAft>
          <a:spcPts val="0"/>
        </a:spcAft>
        <a:buClrTx/>
        <a:buSzTx/>
        <a:buFontTx/>
        <a:buNone/>
        <a:tabLst/>
        <a:defRPr sz="3600" b="0" i="0" u="none" strike="noStrike" cap="none" spc="0" baseline="0">
          <a:solidFill>
            <a:schemeClr val="accent1"/>
          </a:solidFill>
          <a:uFillTx/>
          <a:latin typeface="+mj-lt"/>
          <a:ea typeface="+mj-ea"/>
          <a:cs typeface="+mj-cs"/>
          <a:sym typeface="Trebuchet MS"/>
        </a:defRPr>
      </a:lvl1pPr>
      <a:lvl2pPr marL="0" marR="0" indent="0" algn="l" defTabSz="457200" rtl="0" latinLnBrk="0">
        <a:lnSpc>
          <a:spcPct val="100000"/>
        </a:lnSpc>
        <a:spcBef>
          <a:spcPts val="0"/>
        </a:spcBef>
        <a:spcAft>
          <a:spcPts val="0"/>
        </a:spcAft>
        <a:buClrTx/>
        <a:buSzTx/>
        <a:buFontTx/>
        <a:buNone/>
        <a:tabLst/>
        <a:defRPr sz="3600" b="0" i="0" u="none" strike="noStrike" cap="none" spc="0" baseline="0">
          <a:solidFill>
            <a:schemeClr val="accent1"/>
          </a:solidFill>
          <a:uFillTx/>
          <a:latin typeface="+mj-lt"/>
          <a:ea typeface="+mj-ea"/>
          <a:cs typeface="+mj-cs"/>
          <a:sym typeface="Trebuchet MS"/>
        </a:defRPr>
      </a:lvl2pPr>
      <a:lvl3pPr marL="0" marR="0" indent="0" algn="l" defTabSz="457200" rtl="0" latinLnBrk="0">
        <a:lnSpc>
          <a:spcPct val="100000"/>
        </a:lnSpc>
        <a:spcBef>
          <a:spcPts val="0"/>
        </a:spcBef>
        <a:spcAft>
          <a:spcPts val="0"/>
        </a:spcAft>
        <a:buClrTx/>
        <a:buSzTx/>
        <a:buFontTx/>
        <a:buNone/>
        <a:tabLst/>
        <a:defRPr sz="3600" b="0" i="0" u="none" strike="noStrike" cap="none" spc="0" baseline="0">
          <a:solidFill>
            <a:schemeClr val="accent1"/>
          </a:solidFill>
          <a:uFillTx/>
          <a:latin typeface="+mj-lt"/>
          <a:ea typeface="+mj-ea"/>
          <a:cs typeface="+mj-cs"/>
          <a:sym typeface="Trebuchet MS"/>
        </a:defRPr>
      </a:lvl3pPr>
      <a:lvl4pPr marL="0" marR="0" indent="0" algn="l" defTabSz="457200" rtl="0" latinLnBrk="0">
        <a:lnSpc>
          <a:spcPct val="100000"/>
        </a:lnSpc>
        <a:spcBef>
          <a:spcPts val="0"/>
        </a:spcBef>
        <a:spcAft>
          <a:spcPts val="0"/>
        </a:spcAft>
        <a:buClrTx/>
        <a:buSzTx/>
        <a:buFontTx/>
        <a:buNone/>
        <a:tabLst/>
        <a:defRPr sz="3600" b="0" i="0" u="none" strike="noStrike" cap="none" spc="0" baseline="0">
          <a:solidFill>
            <a:schemeClr val="accent1"/>
          </a:solidFill>
          <a:uFillTx/>
          <a:latin typeface="+mj-lt"/>
          <a:ea typeface="+mj-ea"/>
          <a:cs typeface="+mj-cs"/>
          <a:sym typeface="Trebuchet MS"/>
        </a:defRPr>
      </a:lvl4pPr>
      <a:lvl5pPr marL="0" marR="0" indent="0" algn="l" defTabSz="457200" rtl="0" latinLnBrk="0">
        <a:lnSpc>
          <a:spcPct val="100000"/>
        </a:lnSpc>
        <a:spcBef>
          <a:spcPts val="0"/>
        </a:spcBef>
        <a:spcAft>
          <a:spcPts val="0"/>
        </a:spcAft>
        <a:buClrTx/>
        <a:buSzTx/>
        <a:buFontTx/>
        <a:buNone/>
        <a:tabLst/>
        <a:defRPr sz="3600" b="0" i="0" u="none" strike="noStrike" cap="none" spc="0" baseline="0">
          <a:solidFill>
            <a:schemeClr val="accent1"/>
          </a:solidFill>
          <a:uFillTx/>
          <a:latin typeface="+mj-lt"/>
          <a:ea typeface="+mj-ea"/>
          <a:cs typeface="+mj-cs"/>
          <a:sym typeface="Trebuchet MS"/>
        </a:defRPr>
      </a:lvl5pPr>
      <a:lvl6pPr marL="0" marR="0" indent="0" algn="l" defTabSz="457200" rtl="0" latinLnBrk="0">
        <a:lnSpc>
          <a:spcPct val="100000"/>
        </a:lnSpc>
        <a:spcBef>
          <a:spcPts val="0"/>
        </a:spcBef>
        <a:spcAft>
          <a:spcPts val="0"/>
        </a:spcAft>
        <a:buClrTx/>
        <a:buSzTx/>
        <a:buFontTx/>
        <a:buNone/>
        <a:tabLst/>
        <a:defRPr sz="3600" b="0" i="0" u="none" strike="noStrike" cap="none" spc="0" baseline="0">
          <a:solidFill>
            <a:schemeClr val="accent1"/>
          </a:solidFill>
          <a:uFillTx/>
          <a:latin typeface="+mj-lt"/>
          <a:ea typeface="+mj-ea"/>
          <a:cs typeface="+mj-cs"/>
          <a:sym typeface="Trebuchet MS"/>
        </a:defRPr>
      </a:lvl6pPr>
      <a:lvl7pPr marL="0" marR="0" indent="0" algn="l" defTabSz="457200" rtl="0" latinLnBrk="0">
        <a:lnSpc>
          <a:spcPct val="100000"/>
        </a:lnSpc>
        <a:spcBef>
          <a:spcPts val="0"/>
        </a:spcBef>
        <a:spcAft>
          <a:spcPts val="0"/>
        </a:spcAft>
        <a:buClrTx/>
        <a:buSzTx/>
        <a:buFontTx/>
        <a:buNone/>
        <a:tabLst/>
        <a:defRPr sz="3600" b="0" i="0" u="none" strike="noStrike" cap="none" spc="0" baseline="0">
          <a:solidFill>
            <a:schemeClr val="accent1"/>
          </a:solidFill>
          <a:uFillTx/>
          <a:latin typeface="+mj-lt"/>
          <a:ea typeface="+mj-ea"/>
          <a:cs typeface="+mj-cs"/>
          <a:sym typeface="Trebuchet MS"/>
        </a:defRPr>
      </a:lvl7pPr>
      <a:lvl8pPr marL="0" marR="0" indent="0" algn="l" defTabSz="457200" rtl="0" latinLnBrk="0">
        <a:lnSpc>
          <a:spcPct val="100000"/>
        </a:lnSpc>
        <a:spcBef>
          <a:spcPts val="0"/>
        </a:spcBef>
        <a:spcAft>
          <a:spcPts val="0"/>
        </a:spcAft>
        <a:buClrTx/>
        <a:buSzTx/>
        <a:buFontTx/>
        <a:buNone/>
        <a:tabLst/>
        <a:defRPr sz="3600" b="0" i="0" u="none" strike="noStrike" cap="none" spc="0" baseline="0">
          <a:solidFill>
            <a:schemeClr val="accent1"/>
          </a:solidFill>
          <a:uFillTx/>
          <a:latin typeface="+mj-lt"/>
          <a:ea typeface="+mj-ea"/>
          <a:cs typeface="+mj-cs"/>
          <a:sym typeface="Trebuchet MS"/>
        </a:defRPr>
      </a:lvl8pPr>
      <a:lvl9pPr marL="0" marR="0" indent="0" algn="l" defTabSz="457200" rtl="0" latinLnBrk="0">
        <a:lnSpc>
          <a:spcPct val="100000"/>
        </a:lnSpc>
        <a:spcBef>
          <a:spcPts val="0"/>
        </a:spcBef>
        <a:spcAft>
          <a:spcPts val="0"/>
        </a:spcAft>
        <a:buClrTx/>
        <a:buSzTx/>
        <a:buFontTx/>
        <a:buNone/>
        <a:tabLst/>
        <a:defRPr sz="3600" b="0" i="0" u="none" strike="noStrike" cap="none" spc="0" baseline="0">
          <a:solidFill>
            <a:schemeClr val="accent1"/>
          </a:solidFill>
          <a:uFillTx/>
          <a:latin typeface="+mj-lt"/>
          <a:ea typeface="+mj-ea"/>
          <a:cs typeface="+mj-cs"/>
          <a:sym typeface="Trebuchet MS"/>
        </a:defRPr>
      </a:lvl9pPr>
    </p:titleStyle>
    <p:bodyStyle>
      <a:lvl1pPr marL="3429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mj-lt"/>
          <a:ea typeface="+mj-ea"/>
          <a:cs typeface="+mj-cs"/>
          <a:sym typeface="Trebuchet MS"/>
        </a:defRPr>
      </a:lvl1pPr>
      <a:lvl2pPr marL="778668" marR="0" indent="-321468"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mj-lt"/>
          <a:ea typeface="+mj-ea"/>
          <a:cs typeface="+mj-cs"/>
          <a:sym typeface="Trebuchet MS"/>
        </a:defRPr>
      </a:lvl2pPr>
      <a:lvl3pPr marL="1208314" marR="0" indent="-293914"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mj-lt"/>
          <a:ea typeface="+mj-ea"/>
          <a:cs typeface="+mj-cs"/>
          <a:sym typeface="Trebuchet MS"/>
        </a:defRPr>
      </a:lvl3pPr>
      <a:lvl4pPr marL="17145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mj-lt"/>
          <a:ea typeface="+mj-ea"/>
          <a:cs typeface="+mj-cs"/>
          <a:sym typeface="Trebuchet MS"/>
        </a:defRPr>
      </a:lvl4pPr>
      <a:lvl5pPr marL="21717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mj-lt"/>
          <a:ea typeface="+mj-ea"/>
          <a:cs typeface="+mj-cs"/>
          <a:sym typeface="Trebuchet MS"/>
        </a:defRPr>
      </a:lvl5pPr>
      <a:lvl6pPr marL="26289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mj-lt"/>
          <a:ea typeface="+mj-ea"/>
          <a:cs typeface="+mj-cs"/>
          <a:sym typeface="Trebuchet MS"/>
        </a:defRPr>
      </a:lvl6pPr>
      <a:lvl7pPr marL="30861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mj-lt"/>
          <a:ea typeface="+mj-ea"/>
          <a:cs typeface="+mj-cs"/>
          <a:sym typeface="Trebuchet MS"/>
        </a:defRPr>
      </a:lvl7pPr>
      <a:lvl8pPr marL="35433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mj-lt"/>
          <a:ea typeface="+mj-ea"/>
          <a:cs typeface="+mj-cs"/>
          <a:sym typeface="Trebuchet MS"/>
        </a:defRPr>
      </a:lvl8pPr>
      <a:lvl9pPr marL="40005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mj-lt"/>
          <a:ea typeface="+mj-ea"/>
          <a:cs typeface="+mj-cs"/>
          <a:sym typeface="Trebuchet MS"/>
        </a:defRPr>
      </a:lvl9pPr>
    </p:bodyStyle>
    <p:otherStyle>
      <a:lvl1pPr marL="0" marR="0" indent="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Trebuchet MS"/>
        </a:defRPr>
      </a:lvl1pPr>
      <a:lvl2pPr marL="0" marR="0" indent="4572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Trebuchet MS"/>
        </a:defRPr>
      </a:lvl2pPr>
      <a:lvl3pPr marL="0" marR="0" indent="9144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Trebuchet MS"/>
        </a:defRPr>
      </a:lvl3pPr>
      <a:lvl4pPr marL="0" marR="0" indent="13716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Trebuchet MS"/>
        </a:defRPr>
      </a:lvl4pPr>
      <a:lvl5pPr marL="0" marR="0" indent="18288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Trebuchet MS"/>
        </a:defRPr>
      </a:lvl5pPr>
      <a:lvl6pPr marL="0" marR="0" indent="22860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Trebuchet MS"/>
        </a:defRPr>
      </a:lvl6pPr>
      <a:lvl7pPr marL="0" marR="0" indent="27432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Trebuchet MS"/>
        </a:defRPr>
      </a:lvl7pPr>
      <a:lvl8pPr marL="0" marR="0" indent="32004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Trebuchet MS"/>
        </a:defRPr>
      </a:lvl8pPr>
      <a:lvl9pPr marL="0" marR="0" indent="36576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Trebuchet M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khanacademy.org/computing/computer-science/algorithms/asymptotic-notation/a/asymptotic-notatio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pythontutor.com/composingprograms.html#code=def%20virfib%28n%29%3A%0A%20%20%20%20if%20n%20%3D%3D%200%3A%0A%20%20%20%20%20%20%20%20return%200%0A%20%20%20%20elif%20n%20%3D%3D%201%3A%0A%20%20%20%20%20%20%20%20return%201%0A%20%20%20%20else%3A%0A%20%20%20%20%20%20%20%20return%20virfib%28n-2%29%20%2B%20virfib%28n-1%29%0A%20%20%20%20%20%20%20%20%0Avirfib%285%29&amp;cumulative=false&amp;curInstr=0&amp;mode=display&amp;origin=composingprograms.js&amp;py=3&amp;rawInputLstJSON=%5B%5D"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youtu.be/hbveibMDHf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hyperlink" Target="https://towardsdatascience.com/how-chatgpt-works-the-models-behind-the-bot-1ce5fca96286" TargetMode="External"/><Relationship Id="rId2" Type="http://schemas.openxmlformats.org/officeDocument/2006/relationships/hyperlink" Target="https://searchengineland.com/how-google-uses-artificial-intelligence-in-google-search-379746" TargetMode="Externa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geeksforgeeks.org/ml-machine-learning/" TargetMode="Externa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education.arcus.chop.edu/types-of-ml/" TargetMode="Externa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9.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9.xm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9.xml"/><Relationship Id="rId4" Type="http://schemas.openxmlformats.org/officeDocument/2006/relationships/image" Target="../media/image19.jpeg"/></Relationships>
</file>

<file path=ppt/slides/_rels/slide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9.xml"/><Relationship Id="rId4" Type="http://schemas.openxmlformats.org/officeDocument/2006/relationships/image" Target="../media/image19.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C174A-9AC2-1472-E987-17C3BF05CD73}"/>
              </a:ext>
            </a:extLst>
          </p:cNvPr>
          <p:cNvSpPr>
            <a:spLocks noGrp="1"/>
          </p:cNvSpPr>
          <p:nvPr>
            <p:ph type="ctrTitle"/>
          </p:nvPr>
        </p:nvSpPr>
        <p:spPr>
          <a:xfrm>
            <a:off x="1165412" y="2404534"/>
            <a:ext cx="8108591" cy="1646302"/>
          </a:xfrm>
        </p:spPr>
        <p:txBody>
          <a:bodyPr/>
          <a:lstStyle/>
          <a:p>
            <a:r>
              <a:rPr lang="en-US" dirty="0"/>
              <a:t>Orders of Growth &amp; Intro to Machine Learning</a:t>
            </a:r>
          </a:p>
        </p:txBody>
      </p:sp>
      <p:sp>
        <p:nvSpPr>
          <p:cNvPr id="3" name="Subtitle 2">
            <a:extLst>
              <a:ext uri="{FF2B5EF4-FFF2-40B4-BE49-F238E27FC236}">
                <a16:creationId xmlns:a16="http://schemas.microsoft.com/office/drawing/2014/main" id="{23F574D0-071E-6ED2-AC24-AE6CB80C894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69424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36C34-7D22-E57C-1969-6B36D04F1F8C}"/>
              </a:ext>
            </a:extLst>
          </p:cNvPr>
          <p:cNvSpPr>
            <a:spLocks noGrp="1"/>
          </p:cNvSpPr>
          <p:nvPr>
            <p:ph type="title"/>
          </p:nvPr>
        </p:nvSpPr>
        <p:spPr/>
        <p:txBody>
          <a:bodyPr/>
          <a:lstStyle/>
          <a:p>
            <a:r>
              <a:rPr lang="en-US" dirty="0"/>
              <a:t>Counting overlapping items in lists</a:t>
            </a:r>
          </a:p>
        </p:txBody>
      </p:sp>
      <p:sp>
        <p:nvSpPr>
          <p:cNvPr id="3" name="Content Placeholder 2">
            <a:extLst>
              <a:ext uri="{FF2B5EF4-FFF2-40B4-BE49-F238E27FC236}">
                <a16:creationId xmlns:a16="http://schemas.microsoft.com/office/drawing/2014/main" id="{106A3398-37D6-0904-85C5-DBEA2CAF6ACA}"/>
              </a:ext>
            </a:extLst>
          </p:cNvPr>
          <p:cNvSpPr>
            <a:spLocks noGrp="1"/>
          </p:cNvSpPr>
          <p:nvPr>
            <p:ph idx="1"/>
          </p:nvPr>
        </p:nvSpPr>
        <p:spPr>
          <a:xfrm>
            <a:off x="677334" y="3961725"/>
            <a:ext cx="8596668" cy="676263"/>
          </a:xfrm>
        </p:spPr>
        <p:txBody>
          <a:bodyPr>
            <a:normAutofit lnSpcReduction="10000"/>
          </a:bodyPr>
          <a:lstStyle/>
          <a:p>
            <a:r>
              <a:rPr lang="en-US" dirty="0"/>
              <a:t>How many operations will this require for finding the overlapping elements?</a:t>
            </a:r>
          </a:p>
        </p:txBody>
      </p:sp>
      <p:sp>
        <p:nvSpPr>
          <p:cNvPr id="4" name="TextBox 3">
            <a:extLst>
              <a:ext uri="{FF2B5EF4-FFF2-40B4-BE49-F238E27FC236}">
                <a16:creationId xmlns:a16="http://schemas.microsoft.com/office/drawing/2014/main" id="{E661F91A-E789-066D-F1B3-B5692EC3C904}"/>
              </a:ext>
            </a:extLst>
          </p:cNvPr>
          <p:cNvSpPr txBox="1"/>
          <p:nvPr/>
        </p:nvSpPr>
        <p:spPr>
          <a:xfrm>
            <a:off x="1057103" y="1487548"/>
            <a:ext cx="5174016" cy="2462213"/>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overlap(a, b):</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&gt;&gt;&gt; overlap([3, 5, 7, 6], [4, 5, 6, 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count =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item in 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other in b:</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 item == other: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count +=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count</a:t>
            </a:r>
          </a:p>
        </p:txBody>
      </p:sp>
      <p:graphicFrame>
        <p:nvGraphicFramePr>
          <p:cNvPr id="5" name="Table 5">
            <a:extLst>
              <a:ext uri="{FF2B5EF4-FFF2-40B4-BE49-F238E27FC236}">
                <a16:creationId xmlns:a16="http://schemas.microsoft.com/office/drawing/2014/main" id="{3DCECB58-EA16-6E9D-6291-D5FDA9A9F081}"/>
              </a:ext>
            </a:extLst>
          </p:cNvPr>
          <p:cNvGraphicFramePr>
            <a:graphicFrameLocks noGrp="1"/>
          </p:cNvGraphicFramePr>
          <p:nvPr/>
        </p:nvGraphicFramePr>
        <p:xfrm>
          <a:off x="2917998" y="4394298"/>
          <a:ext cx="3445095" cy="2045970"/>
        </p:xfrm>
        <a:graphic>
          <a:graphicData uri="http://schemas.openxmlformats.org/drawingml/2006/table">
            <a:tbl>
              <a:tblPr firstRow="1" bandRow="1">
                <a:tableStyleId>{2D5ABB26-0587-4C30-8999-92F81FD0307C}</a:tableStyleId>
              </a:tblPr>
              <a:tblGrid>
                <a:gridCol w="1644478">
                  <a:extLst>
                    <a:ext uri="{9D8B030D-6E8A-4147-A177-3AD203B41FA5}">
                      <a16:colId xmlns:a16="http://schemas.microsoft.com/office/drawing/2014/main" val="2534470846"/>
                    </a:ext>
                  </a:extLst>
                </a:gridCol>
                <a:gridCol w="1800617">
                  <a:extLst>
                    <a:ext uri="{9D8B030D-6E8A-4147-A177-3AD203B41FA5}">
                      <a16:colId xmlns:a16="http://schemas.microsoft.com/office/drawing/2014/main" val="1469436695"/>
                    </a:ext>
                  </a:extLst>
                </a:gridCol>
              </a:tblGrid>
              <a:tr h="370840">
                <a:tc>
                  <a:txBody>
                    <a:bodyPr/>
                    <a:lstStyle/>
                    <a:p>
                      <a:r>
                        <a:rPr lang="en-US" sz="2400" b="1" dirty="0"/>
                        <a:t>List Size</a:t>
                      </a:r>
                    </a:p>
                  </a:txBody>
                  <a:tcPr>
                    <a:lnB w="12700" cap="flat" cmpd="sng" algn="ctr">
                      <a:solidFill>
                        <a:schemeClr val="tx1"/>
                      </a:solidFill>
                      <a:prstDash val="solid"/>
                      <a:round/>
                      <a:headEnd type="none" w="med" len="med"/>
                      <a:tailEnd type="none" w="med" len="med"/>
                    </a:lnB>
                  </a:tcPr>
                </a:tc>
                <a:tc>
                  <a:txBody>
                    <a:bodyPr/>
                    <a:lstStyle/>
                    <a:p>
                      <a:r>
                        <a:rPr lang="en-US" sz="2400" b="1" dirty="0"/>
                        <a:t>Operations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9396733"/>
                  </a:ext>
                </a:extLst>
              </a:tr>
              <a:tr h="400050">
                <a:tc>
                  <a:txBody>
                    <a:bodyPr/>
                    <a:lstStyle/>
                    <a:p>
                      <a:r>
                        <a:rPr lang="en-US" sz="2000" dirty="0"/>
                        <a:t>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773035"/>
                  </a:ext>
                </a:extLst>
              </a:tr>
              <a:tr h="370840">
                <a:tc>
                  <a:txBody>
                    <a:bodyPr/>
                    <a:lstStyle/>
                    <a:p>
                      <a:r>
                        <a:rPr lang="en-US" sz="2000" dirty="0"/>
                        <a:t>10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857268"/>
                  </a:ext>
                </a:extLst>
              </a:tr>
              <a:tr h="370840">
                <a:tc>
                  <a:txBody>
                    <a:bodyPr/>
                    <a:lstStyle/>
                    <a:p>
                      <a:r>
                        <a:rPr lang="en-US" sz="2000" dirty="0"/>
                        <a:t>100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5869721"/>
                  </a:ext>
                </a:extLst>
              </a:tr>
              <a:tr h="370840">
                <a:tc>
                  <a:txBody>
                    <a:bodyPr/>
                    <a:lstStyle/>
                    <a:p>
                      <a:r>
                        <a:rPr lang="en-US" sz="2000" dirty="0"/>
                        <a:t>1000</a:t>
                      </a:r>
                    </a:p>
                  </a:txBody>
                  <a:tcPr>
                    <a:lnT w="12700" cap="flat" cmpd="sng" algn="ctr">
                      <a:solidFill>
                        <a:schemeClr val="tx1"/>
                      </a:solidFill>
                      <a:prstDash val="solid"/>
                      <a:round/>
                      <a:headEnd type="none" w="med" len="med"/>
                      <a:tailEnd type="none" w="med" len="med"/>
                    </a:lnT>
                  </a:tcPr>
                </a:tc>
                <a:tc>
                  <a:txBody>
                    <a:bodyPr/>
                    <a:lstStyle/>
                    <a:p>
                      <a:endParaRPr lang="en-US" sz="20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25089489"/>
                  </a:ext>
                </a:extLst>
              </a:tr>
            </a:tbl>
          </a:graphicData>
        </a:graphic>
      </p:graphicFrame>
      <p:sp>
        <p:nvSpPr>
          <p:cNvPr id="6" name="TextBox 5">
            <a:extLst>
              <a:ext uri="{FF2B5EF4-FFF2-40B4-BE49-F238E27FC236}">
                <a16:creationId xmlns:a16="http://schemas.microsoft.com/office/drawing/2014/main" id="{F8ED1E7A-84DC-0819-B2A7-685623B6BD4C}"/>
              </a:ext>
            </a:extLst>
          </p:cNvPr>
          <p:cNvSpPr txBox="1"/>
          <p:nvPr/>
        </p:nvSpPr>
        <p:spPr>
          <a:xfrm>
            <a:off x="4594668" y="4838504"/>
            <a:ext cx="31931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1</a:t>
            </a:r>
          </a:p>
        </p:txBody>
      </p:sp>
      <p:sp>
        <p:nvSpPr>
          <p:cNvPr id="10" name="TextBox 9">
            <a:extLst>
              <a:ext uri="{FF2B5EF4-FFF2-40B4-BE49-F238E27FC236}">
                <a16:creationId xmlns:a16="http://schemas.microsoft.com/office/drawing/2014/main" id="{479EBB53-914F-C843-2039-23CD71B3B5E6}"/>
              </a:ext>
            </a:extLst>
          </p:cNvPr>
          <p:cNvSpPr txBox="1"/>
          <p:nvPr/>
        </p:nvSpPr>
        <p:spPr>
          <a:xfrm>
            <a:off x="4594668" y="5248482"/>
            <a:ext cx="588623"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100</a:t>
            </a:r>
          </a:p>
        </p:txBody>
      </p:sp>
      <p:sp>
        <p:nvSpPr>
          <p:cNvPr id="11" name="TextBox 10">
            <a:extLst>
              <a:ext uri="{FF2B5EF4-FFF2-40B4-BE49-F238E27FC236}">
                <a16:creationId xmlns:a16="http://schemas.microsoft.com/office/drawing/2014/main" id="{7BB8F573-3E7D-80AF-FF2E-C0D42842FBE5}"/>
              </a:ext>
            </a:extLst>
          </p:cNvPr>
          <p:cNvSpPr txBox="1"/>
          <p:nvPr/>
        </p:nvSpPr>
        <p:spPr>
          <a:xfrm>
            <a:off x="4594668" y="5639606"/>
            <a:ext cx="857927"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10000</a:t>
            </a:r>
          </a:p>
        </p:txBody>
      </p:sp>
      <p:sp>
        <p:nvSpPr>
          <p:cNvPr id="12" name="TextBox 11">
            <a:extLst>
              <a:ext uri="{FF2B5EF4-FFF2-40B4-BE49-F238E27FC236}">
                <a16:creationId xmlns:a16="http://schemas.microsoft.com/office/drawing/2014/main" id="{C14E2E97-25D4-627C-49A2-23381997C64B}"/>
              </a:ext>
            </a:extLst>
          </p:cNvPr>
          <p:cNvSpPr txBox="1"/>
          <p:nvPr/>
        </p:nvSpPr>
        <p:spPr>
          <a:xfrm>
            <a:off x="4594668" y="6040158"/>
            <a:ext cx="1127232"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1000000</a:t>
            </a:r>
          </a:p>
        </p:txBody>
      </p:sp>
      <p:graphicFrame>
        <p:nvGraphicFramePr>
          <p:cNvPr id="7" name="Table 7">
            <a:extLst>
              <a:ext uri="{FF2B5EF4-FFF2-40B4-BE49-F238E27FC236}">
                <a16:creationId xmlns:a16="http://schemas.microsoft.com/office/drawing/2014/main" id="{5F64087C-D9C1-669C-D874-D6340A757AC4}"/>
              </a:ext>
            </a:extLst>
          </p:cNvPr>
          <p:cNvGraphicFramePr>
            <a:graphicFrameLocks noGrp="1"/>
          </p:cNvGraphicFramePr>
          <p:nvPr/>
        </p:nvGraphicFramePr>
        <p:xfrm>
          <a:off x="6490878" y="1522431"/>
          <a:ext cx="2286000" cy="2286000"/>
        </p:xfrm>
        <a:graphic>
          <a:graphicData uri="http://schemas.openxmlformats.org/drawingml/2006/table">
            <a:tbl>
              <a:tblPr firstRow="1" bandRow="1">
                <a:tableStyleId>{2D5ABB26-0587-4C30-8999-92F81FD0307C}</a:tableStyleId>
              </a:tblPr>
              <a:tblGrid>
                <a:gridCol w="457200">
                  <a:extLst>
                    <a:ext uri="{9D8B030D-6E8A-4147-A177-3AD203B41FA5}">
                      <a16:colId xmlns:a16="http://schemas.microsoft.com/office/drawing/2014/main" val="646668890"/>
                    </a:ext>
                  </a:extLst>
                </a:gridCol>
                <a:gridCol w="457200">
                  <a:extLst>
                    <a:ext uri="{9D8B030D-6E8A-4147-A177-3AD203B41FA5}">
                      <a16:colId xmlns:a16="http://schemas.microsoft.com/office/drawing/2014/main" val="2685217120"/>
                    </a:ext>
                  </a:extLst>
                </a:gridCol>
                <a:gridCol w="457200">
                  <a:extLst>
                    <a:ext uri="{9D8B030D-6E8A-4147-A177-3AD203B41FA5}">
                      <a16:colId xmlns:a16="http://schemas.microsoft.com/office/drawing/2014/main" val="920212506"/>
                    </a:ext>
                  </a:extLst>
                </a:gridCol>
                <a:gridCol w="457200">
                  <a:extLst>
                    <a:ext uri="{9D8B030D-6E8A-4147-A177-3AD203B41FA5}">
                      <a16:colId xmlns:a16="http://schemas.microsoft.com/office/drawing/2014/main" val="3095141764"/>
                    </a:ext>
                  </a:extLst>
                </a:gridCol>
                <a:gridCol w="457200">
                  <a:extLst>
                    <a:ext uri="{9D8B030D-6E8A-4147-A177-3AD203B41FA5}">
                      <a16:colId xmlns:a16="http://schemas.microsoft.com/office/drawing/2014/main" val="1006922328"/>
                    </a:ext>
                  </a:extLst>
                </a:gridCol>
              </a:tblGrid>
              <a:tr h="457200">
                <a:tc>
                  <a:txBody>
                    <a:bodyPr/>
                    <a:lstStyle/>
                    <a:p>
                      <a:pPr algn="ctr"/>
                      <a:endParaRPr lang="en-US" dirty="0"/>
                    </a:p>
                  </a:txBody>
                  <a:tcPr anchor="ctr"/>
                </a:tc>
                <a:tc>
                  <a:txBody>
                    <a:bodyPr/>
                    <a:lstStyle/>
                    <a:p>
                      <a:pPr algn="ctr"/>
                      <a:r>
                        <a:rPr lang="en-US" sz="2000" b="1" dirty="0"/>
                        <a:t>3</a:t>
                      </a:r>
                    </a:p>
                  </a:txBody>
                  <a:tcPr anchor="ctr">
                    <a:lnB w="12700" cap="flat" cmpd="sng" algn="ctr">
                      <a:solidFill>
                        <a:schemeClr val="tx1"/>
                      </a:solidFill>
                      <a:prstDash val="solid"/>
                      <a:round/>
                      <a:headEnd type="none" w="med" len="med"/>
                      <a:tailEnd type="none" w="med" len="med"/>
                    </a:lnB>
                  </a:tcPr>
                </a:tc>
                <a:tc>
                  <a:txBody>
                    <a:bodyPr/>
                    <a:lstStyle/>
                    <a:p>
                      <a:pPr algn="ctr"/>
                      <a:r>
                        <a:rPr lang="en-US" sz="2000" b="1" dirty="0"/>
                        <a:t>5</a:t>
                      </a:r>
                    </a:p>
                  </a:txBody>
                  <a:tcPr anchor="ctr">
                    <a:lnB w="12700" cap="flat" cmpd="sng" algn="ctr">
                      <a:solidFill>
                        <a:schemeClr val="tx1"/>
                      </a:solidFill>
                      <a:prstDash val="solid"/>
                      <a:round/>
                      <a:headEnd type="none" w="med" len="med"/>
                      <a:tailEnd type="none" w="med" len="med"/>
                    </a:lnB>
                  </a:tcPr>
                </a:tc>
                <a:tc>
                  <a:txBody>
                    <a:bodyPr/>
                    <a:lstStyle/>
                    <a:p>
                      <a:pPr algn="ctr"/>
                      <a:r>
                        <a:rPr lang="en-US" sz="2000" b="1" dirty="0"/>
                        <a:t>6</a:t>
                      </a:r>
                    </a:p>
                  </a:txBody>
                  <a:tcPr anchor="ctr">
                    <a:lnB w="12700" cap="flat" cmpd="sng" algn="ctr">
                      <a:solidFill>
                        <a:schemeClr val="tx1"/>
                      </a:solidFill>
                      <a:prstDash val="solid"/>
                      <a:round/>
                      <a:headEnd type="none" w="med" len="med"/>
                      <a:tailEnd type="none" w="med" len="med"/>
                    </a:lnB>
                  </a:tcPr>
                </a:tc>
                <a:tc>
                  <a:txBody>
                    <a:bodyPr/>
                    <a:lstStyle/>
                    <a:p>
                      <a:pPr algn="ctr"/>
                      <a:r>
                        <a:rPr lang="en-US" sz="2000" b="1" dirty="0"/>
                        <a:t>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3393307"/>
                  </a:ext>
                </a:extLst>
              </a:tr>
              <a:tr h="457200">
                <a:tc>
                  <a:txBody>
                    <a:bodyPr/>
                    <a:lstStyle/>
                    <a:p>
                      <a:pPr algn="ctr"/>
                      <a:r>
                        <a:rPr lang="en-US" sz="2000" b="1" dirty="0"/>
                        <a:t>4</a:t>
                      </a:r>
                    </a:p>
                  </a:txBody>
                  <a:tcPr anchor="ctr">
                    <a:lnR w="12700" cap="flat" cmpd="sng" algn="ctr">
                      <a:solidFill>
                        <a:schemeClr val="tx1"/>
                      </a:solidFill>
                      <a:prstDash val="solid"/>
                      <a:round/>
                      <a:headEnd type="none" w="med" len="med"/>
                      <a:tailEnd type="none" w="med" len="med"/>
                    </a:ln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4794510"/>
                  </a:ext>
                </a:extLst>
              </a:tr>
              <a:tr h="457200">
                <a:tc>
                  <a:txBody>
                    <a:bodyPr/>
                    <a:lstStyle/>
                    <a:p>
                      <a:pPr algn="ctr"/>
                      <a:r>
                        <a:rPr lang="en-US" sz="2000" b="1" dirty="0"/>
                        <a:t>5</a:t>
                      </a:r>
                    </a:p>
                  </a:txBody>
                  <a:tcPr anchor="ctr">
                    <a:lnR w="12700" cap="flat" cmpd="sng" algn="ctr">
                      <a:solidFill>
                        <a:schemeClr val="tx1"/>
                      </a:solidFill>
                      <a:prstDash val="solid"/>
                      <a:round/>
                      <a:headEnd type="none" w="med" len="med"/>
                      <a:tailEnd type="none" w="med" len="med"/>
                    </a:lnR>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233142"/>
                  </a:ext>
                </a:extLst>
              </a:tr>
              <a:tr h="457200">
                <a:tc>
                  <a:txBody>
                    <a:bodyPr/>
                    <a:lstStyle/>
                    <a:p>
                      <a:pPr algn="ctr"/>
                      <a:r>
                        <a:rPr lang="en-US" sz="2000" b="1" dirty="0"/>
                        <a:t>6</a:t>
                      </a:r>
                    </a:p>
                  </a:txBody>
                  <a:tcPr anchor="ctr">
                    <a:lnR w="12700" cap="flat" cmpd="sng" algn="ctr">
                      <a:solidFill>
                        <a:schemeClr val="tx1"/>
                      </a:solidFill>
                      <a:prstDash val="solid"/>
                      <a:round/>
                      <a:headEnd type="none" w="med" len="med"/>
                      <a:tailEnd type="none" w="med" len="med"/>
                    </a:ln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9157051"/>
                  </a:ext>
                </a:extLst>
              </a:tr>
              <a:tr h="457200">
                <a:tc>
                  <a:txBody>
                    <a:bodyPr/>
                    <a:lstStyle/>
                    <a:p>
                      <a:pPr algn="ctr"/>
                      <a:r>
                        <a:rPr lang="en-US" sz="2000" b="1" dirty="0"/>
                        <a:t>5</a:t>
                      </a:r>
                    </a:p>
                  </a:txBody>
                  <a:tcPr anchor="ctr">
                    <a:lnR w="12700" cap="flat" cmpd="sng" algn="ctr">
                      <a:solidFill>
                        <a:schemeClr val="tx1"/>
                      </a:solidFill>
                      <a:prstDash val="solid"/>
                      <a:round/>
                      <a:headEnd type="none" w="med" len="med"/>
                      <a:tailEnd type="none" w="med" len="med"/>
                    </a:ln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7385805"/>
                  </a:ext>
                </a:extLst>
              </a:tr>
            </a:tbl>
          </a:graphicData>
        </a:graphic>
      </p:graphicFrame>
    </p:spTree>
    <p:extLst>
      <p:ext uri="{BB962C8B-B14F-4D97-AF65-F5344CB8AC3E}">
        <p14:creationId xmlns:p14="http://schemas.microsoft.com/office/powerpoint/2010/main" val="41840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CB878-6A2E-79D7-6BEF-D2A20626700F}"/>
              </a:ext>
            </a:extLst>
          </p:cNvPr>
          <p:cNvSpPr>
            <a:spLocks noGrp="1"/>
          </p:cNvSpPr>
          <p:nvPr>
            <p:ph type="title"/>
          </p:nvPr>
        </p:nvSpPr>
        <p:spPr/>
        <p:txBody>
          <a:bodyPr/>
          <a:lstStyle/>
          <a:p>
            <a:r>
              <a:rPr lang="en-US" dirty="0"/>
              <a:t>Quadratic Time</a:t>
            </a:r>
          </a:p>
        </p:txBody>
      </p:sp>
      <p:sp>
        <p:nvSpPr>
          <p:cNvPr id="3" name="Content Placeholder 2">
            <a:extLst>
              <a:ext uri="{FF2B5EF4-FFF2-40B4-BE49-F238E27FC236}">
                <a16:creationId xmlns:a16="http://schemas.microsoft.com/office/drawing/2014/main" id="{8EC93E52-147D-9414-5196-4842F038CE20}"/>
              </a:ext>
            </a:extLst>
          </p:cNvPr>
          <p:cNvSpPr>
            <a:spLocks noGrp="1"/>
          </p:cNvSpPr>
          <p:nvPr>
            <p:ph idx="1"/>
          </p:nvPr>
        </p:nvSpPr>
        <p:spPr/>
        <p:txBody>
          <a:bodyPr/>
          <a:lstStyle/>
          <a:p>
            <a:r>
              <a:rPr lang="en-US" dirty="0"/>
              <a:t>When an algorithm grows in </a:t>
            </a:r>
            <a:r>
              <a:rPr lang="en-US" b="1" dirty="0"/>
              <a:t>quadratic time</a:t>
            </a:r>
            <a:r>
              <a:rPr lang="en-US" dirty="0"/>
              <a:t>, its steps increase in proportion to square of the input size.</a:t>
            </a:r>
          </a:p>
        </p:txBody>
      </p:sp>
      <p:graphicFrame>
        <p:nvGraphicFramePr>
          <p:cNvPr id="4" name="Table 5">
            <a:extLst>
              <a:ext uri="{FF2B5EF4-FFF2-40B4-BE49-F238E27FC236}">
                <a16:creationId xmlns:a16="http://schemas.microsoft.com/office/drawing/2014/main" id="{373F4E60-84DE-27F7-F22E-DBE8B6A9DEB0}"/>
              </a:ext>
            </a:extLst>
          </p:cNvPr>
          <p:cNvGraphicFramePr>
            <a:graphicFrameLocks noGrp="1"/>
          </p:cNvGraphicFramePr>
          <p:nvPr/>
        </p:nvGraphicFramePr>
        <p:xfrm>
          <a:off x="976077" y="2754034"/>
          <a:ext cx="3445095" cy="2045970"/>
        </p:xfrm>
        <a:graphic>
          <a:graphicData uri="http://schemas.openxmlformats.org/drawingml/2006/table">
            <a:tbl>
              <a:tblPr firstRow="1" bandRow="1">
                <a:tableStyleId>{2D5ABB26-0587-4C30-8999-92F81FD0307C}</a:tableStyleId>
              </a:tblPr>
              <a:tblGrid>
                <a:gridCol w="1446612">
                  <a:extLst>
                    <a:ext uri="{9D8B030D-6E8A-4147-A177-3AD203B41FA5}">
                      <a16:colId xmlns:a16="http://schemas.microsoft.com/office/drawing/2014/main" val="2534470846"/>
                    </a:ext>
                  </a:extLst>
                </a:gridCol>
                <a:gridCol w="1998483">
                  <a:extLst>
                    <a:ext uri="{9D8B030D-6E8A-4147-A177-3AD203B41FA5}">
                      <a16:colId xmlns:a16="http://schemas.microsoft.com/office/drawing/2014/main" val="1469436695"/>
                    </a:ext>
                  </a:extLst>
                </a:gridCol>
              </a:tblGrid>
              <a:tr h="370840">
                <a:tc>
                  <a:txBody>
                    <a:bodyPr/>
                    <a:lstStyle/>
                    <a:p>
                      <a:r>
                        <a:rPr lang="en-US" sz="2400" b="1" dirty="0"/>
                        <a:t>List Size</a:t>
                      </a:r>
                    </a:p>
                  </a:txBody>
                  <a:tcPr>
                    <a:lnB w="12700" cap="flat" cmpd="sng" algn="ctr">
                      <a:solidFill>
                        <a:schemeClr val="tx1"/>
                      </a:solidFill>
                      <a:prstDash val="solid"/>
                      <a:round/>
                      <a:headEnd type="none" w="med" len="med"/>
                      <a:tailEnd type="none" w="med" len="med"/>
                    </a:lnB>
                  </a:tcPr>
                </a:tc>
                <a:tc>
                  <a:txBody>
                    <a:bodyPr/>
                    <a:lstStyle/>
                    <a:p>
                      <a:r>
                        <a:rPr lang="en-US" sz="2400" b="1" dirty="0"/>
                        <a:t>Operations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9396733"/>
                  </a:ext>
                </a:extLst>
              </a:tr>
              <a:tr h="400050">
                <a:tc>
                  <a:txBody>
                    <a:bodyPr/>
                    <a:lstStyle/>
                    <a:p>
                      <a:r>
                        <a:rPr lang="en-US" sz="2000" dirty="0"/>
                        <a:t>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773035"/>
                  </a:ext>
                </a:extLst>
              </a:tr>
              <a:tr h="370840">
                <a:tc>
                  <a:txBody>
                    <a:bodyPr/>
                    <a:lstStyle/>
                    <a:p>
                      <a:r>
                        <a:rPr lang="en-US" sz="2000" dirty="0"/>
                        <a:t>10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100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857268"/>
                  </a:ext>
                </a:extLst>
              </a:tr>
              <a:tr h="370840">
                <a:tc>
                  <a:txBody>
                    <a:bodyPr/>
                    <a:lstStyle/>
                    <a:p>
                      <a:r>
                        <a:rPr lang="en-US" sz="2000" dirty="0"/>
                        <a:t>100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10000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5869721"/>
                  </a:ext>
                </a:extLst>
              </a:tr>
              <a:tr h="370840">
                <a:tc>
                  <a:txBody>
                    <a:bodyPr/>
                    <a:lstStyle/>
                    <a:p>
                      <a:r>
                        <a:rPr lang="en-US" sz="2000" dirty="0"/>
                        <a:t>1000</a:t>
                      </a:r>
                    </a:p>
                  </a:txBody>
                  <a:tcPr>
                    <a:lnT w="12700" cap="flat" cmpd="sng" algn="ctr">
                      <a:solidFill>
                        <a:schemeClr val="tx1"/>
                      </a:solidFill>
                      <a:prstDash val="solid"/>
                      <a:round/>
                      <a:headEnd type="none" w="med" len="med"/>
                      <a:tailEnd type="none" w="med" len="med"/>
                    </a:lnT>
                  </a:tcPr>
                </a:tc>
                <a:tc>
                  <a:txBody>
                    <a:bodyPr/>
                    <a:lstStyle/>
                    <a:p>
                      <a:r>
                        <a:rPr lang="en-US" sz="2000" dirty="0"/>
                        <a:t>1000000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25089489"/>
                  </a:ext>
                </a:extLst>
              </a:tr>
            </a:tbl>
          </a:graphicData>
        </a:graphic>
      </p:graphicFrame>
      <p:pic>
        <p:nvPicPr>
          <p:cNvPr id="6" name="Picture 5">
            <a:extLst>
              <a:ext uri="{FF2B5EF4-FFF2-40B4-BE49-F238E27FC236}">
                <a16:creationId xmlns:a16="http://schemas.microsoft.com/office/drawing/2014/main" id="{4C153F9C-2F0F-7C59-5D8F-62101E2B4E4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745879" y="2754034"/>
            <a:ext cx="5575818" cy="2862312"/>
          </a:xfrm>
          <a:prstGeom prst="rect">
            <a:avLst/>
          </a:prstGeom>
        </p:spPr>
      </p:pic>
    </p:spTree>
    <p:extLst>
      <p:ext uri="{BB962C8B-B14F-4D97-AF65-F5344CB8AC3E}">
        <p14:creationId xmlns:p14="http://schemas.microsoft.com/office/powerpoint/2010/main" val="2994219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36C34-7D22-E57C-1969-6B36D04F1F8C}"/>
              </a:ext>
            </a:extLst>
          </p:cNvPr>
          <p:cNvSpPr>
            <a:spLocks noGrp="1"/>
          </p:cNvSpPr>
          <p:nvPr>
            <p:ph type="title"/>
          </p:nvPr>
        </p:nvSpPr>
        <p:spPr/>
        <p:txBody>
          <a:bodyPr/>
          <a:lstStyle/>
          <a:p>
            <a:r>
              <a:rPr lang="en-US" dirty="0"/>
              <a:t>Recursive </a:t>
            </a:r>
            <a:r>
              <a:rPr lang="en-US" dirty="0" err="1"/>
              <a:t>Virahanka</a:t>
            </a:r>
            <a:r>
              <a:rPr lang="en-US" dirty="0"/>
              <a:t>-Fibonacci</a:t>
            </a:r>
          </a:p>
        </p:txBody>
      </p:sp>
      <p:sp>
        <p:nvSpPr>
          <p:cNvPr id="3" name="Content Placeholder 2">
            <a:extLst>
              <a:ext uri="{FF2B5EF4-FFF2-40B4-BE49-F238E27FC236}">
                <a16:creationId xmlns:a16="http://schemas.microsoft.com/office/drawing/2014/main" id="{106A3398-37D6-0904-85C5-DBEA2CAF6ACA}"/>
              </a:ext>
            </a:extLst>
          </p:cNvPr>
          <p:cNvSpPr>
            <a:spLocks noGrp="1"/>
          </p:cNvSpPr>
          <p:nvPr>
            <p:ph idx="1"/>
          </p:nvPr>
        </p:nvSpPr>
        <p:spPr>
          <a:xfrm>
            <a:off x="677333" y="3087986"/>
            <a:ext cx="8596668" cy="676263"/>
          </a:xfrm>
        </p:spPr>
        <p:txBody>
          <a:bodyPr>
            <a:normAutofit/>
          </a:bodyPr>
          <a:lstStyle/>
          <a:p>
            <a:r>
              <a:rPr lang="en-US" dirty="0"/>
              <a:t>How many operations are required for increasing values of n? </a:t>
            </a:r>
          </a:p>
        </p:txBody>
      </p:sp>
      <p:sp>
        <p:nvSpPr>
          <p:cNvPr id="4" name="TextBox 3">
            <a:extLst>
              <a:ext uri="{FF2B5EF4-FFF2-40B4-BE49-F238E27FC236}">
                <a16:creationId xmlns:a16="http://schemas.microsoft.com/office/drawing/2014/main" id="{E661F91A-E789-066D-F1B3-B5692EC3C904}"/>
              </a:ext>
            </a:extLst>
          </p:cNvPr>
          <p:cNvSpPr txBox="1"/>
          <p:nvPr/>
        </p:nvSpPr>
        <p:spPr>
          <a:xfrm>
            <a:off x="1057102" y="1487548"/>
            <a:ext cx="8216899" cy="1600438"/>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virfib</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 n ==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elif</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n ==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else: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virfib</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(n-2) +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virfib</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(n-1)</a:t>
            </a:r>
          </a:p>
        </p:txBody>
      </p:sp>
      <p:graphicFrame>
        <p:nvGraphicFramePr>
          <p:cNvPr id="5" name="Table 5">
            <a:extLst>
              <a:ext uri="{FF2B5EF4-FFF2-40B4-BE49-F238E27FC236}">
                <a16:creationId xmlns:a16="http://schemas.microsoft.com/office/drawing/2014/main" id="{3DCECB58-EA16-6E9D-6291-D5FDA9A9F081}"/>
              </a:ext>
            </a:extLst>
          </p:cNvPr>
          <p:cNvGraphicFramePr>
            <a:graphicFrameLocks noGrp="1"/>
          </p:cNvGraphicFramePr>
          <p:nvPr/>
        </p:nvGraphicFramePr>
        <p:xfrm>
          <a:off x="2917998" y="3479896"/>
          <a:ext cx="3445095" cy="3234690"/>
        </p:xfrm>
        <a:graphic>
          <a:graphicData uri="http://schemas.openxmlformats.org/drawingml/2006/table">
            <a:tbl>
              <a:tblPr firstRow="1" bandRow="1">
                <a:tableStyleId>{2D5ABB26-0587-4C30-8999-92F81FD0307C}</a:tableStyleId>
              </a:tblPr>
              <a:tblGrid>
                <a:gridCol w="1644478">
                  <a:extLst>
                    <a:ext uri="{9D8B030D-6E8A-4147-A177-3AD203B41FA5}">
                      <a16:colId xmlns:a16="http://schemas.microsoft.com/office/drawing/2014/main" val="2534470846"/>
                    </a:ext>
                  </a:extLst>
                </a:gridCol>
                <a:gridCol w="1800617">
                  <a:extLst>
                    <a:ext uri="{9D8B030D-6E8A-4147-A177-3AD203B41FA5}">
                      <a16:colId xmlns:a16="http://schemas.microsoft.com/office/drawing/2014/main" val="1469436695"/>
                    </a:ext>
                  </a:extLst>
                </a:gridCol>
              </a:tblGrid>
              <a:tr h="370840">
                <a:tc>
                  <a:txBody>
                    <a:bodyPr/>
                    <a:lstStyle/>
                    <a:p>
                      <a:r>
                        <a:rPr lang="en-US" sz="2400" b="1" dirty="0"/>
                        <a:t>N</a:t>
                      </a:r>
                    </a:p>
                  </a:txBody>
                  <a:tcPr>
                    <a:lnB w="12700" cap="flat" cmpd="sng" algn="ctr">
                      <a:solidFill>
                        <a:schemeClr val="tx1"/>
                      </a:solidFill>
                      <a:prstDash val="solid"/>
                      <a:round/>
                      <a:headEnd type="none" w="med" len="med"/>
                      <a:tailEnd type="none" w="med" len="med"/>
                    </a:lnB>
                  </a:tcPr>
                </a:tc>
                <a:tc>
                  <a:txBody>
                    <a:bodyPr/>
                    <a:lstStyle/>
                    <a:p>
                      <a:r>
                        <a:rPr lang="en-US" sz="2400" b="1" dirty="0"/>
                        <a:t>Operations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9396733"/>
                  </a:ext>
                </a:extLst>
              </a:tr>
              <a:tr h="400050">
                <a:tc>
                  <a:txBody>
                    <a:bodyPr/>
                    <a:lstStyle/>
                    <a:p>
                      <a:r>
                        <a:rPr lang="en-US" sz="2000" dirty="0"/>
                        <a:t>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773035"/>
                  </a:ext>
                </a:extLst>
              </a:tr>
              <a:tr h="370840">
                <a:tc>
                  <a:txBody>
                    <a:bodyPr/>
                    <a:lstStyle/>
                    <a:p>
                      <a:r>
                        <a:rPr lang="en-US" sz="2000" dirty="0"/>
                        <a:t>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857268"/>
                  </a:ext>
                </a:extLst>
              </a:tr>
              <a:tr h="370840">
                <a:tc>
                  <a:txBody>
                    <a:bodyPr/>
                    <a:lstStyle/>
                    <a:p>
                      <a:r>
                        <a:rPr lang="en-US" sz="2000" dirty="0"/>
                        <a:t>3</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5869721"/>
                  </a:ext>
                </a:extLst>
              </a:tr>
              <a:tr h="370840">
                <a:tc>
                  <a:txBody>
                    <a:bodyPr/>
                    <a:lstStyle/>
                    <a:p>
                      <a:r>
                        <a:rPr lang="en-US" sz="2000" dirty="0"/>
                        <a:t>4</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5089489"/>
                  </a:ext>
                </a:extLst>
              </a:tr>
              <a:tr h="370840">
                <a:tc>
                  <a:txBody>
                    <a:bodyPr/>
                    <a:lstStyle/>
                    <a:p>
                      <a:r>
                        <a:rPr lang="en-US" sz="2000" dirty="0"/>
                        <a:t>7</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7617014"/>
                  </a:ext>
                </a:extLst>
              </a:tr>
              <a:tr h="370840">
                <a:tc>
                  <a:txBody>
                    <a:bodyPr/>
                    <a:lstStyle/>
                    <a:p>
                      <a:r>
                        <a:rPr lang="en-US" sz="2000" dirty="0"/>
                        <a:t>8</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1707595"/>
                  </a:ext>
                </a:extLst>
              </a:tr>
              <a:tr h="370840">
                <a:tc>
                  <a:txBody>
                    <a:bodyPr/>
                    <a:lstStyle/>
                    <a:p>
                      <a:r>
                        <a:rPr lang="en-US" sz="2000" dirty="0"/>
                        <a:t>20</a:t>
                      </a:r>
                    </a:p>
                  </a:txBody>
                  <a:tcPr>
                    <a:lnT w="12700" cap="flat" cmpd="sng" algn="ctr">
                      <a:solidFill>
                        <a:schemeClr val="tx1"/>
                      </a:solidFill>
                      <a:prstDash val="solid"/>
                      <a:round/>
                      <a:headEnd type="none" w="med" len="med"/>
                      <a:tailEnd type="none" w="med" len="med"/>
                    </a:lnT>
                  </a:tcPr>
                </a:tc>
                <a:tc>
                  <a:txBody>
                    <a:bodyPr/>
                    <a:lstStyle/>
                    <a:p>
                      <a:endParaRPr lang="en-US" sz="20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92280113"/>
                  </a:ext>
                </a:extLst>
              </a:tr>
            </a:tbl>
          </a:graphicData>
        </a:graphic>
      </p:graphicFrame>
      <p:sp>
        <p:nvSpPr>
          <p:cNvPr id="6" name="TextBox 5">
            <a:extLst>
              <a:ext uri="{FF2B5EF4-FFF2-40B4-BE49-F238E27FC236}">
                <a16:creationId xmlns:a16="http://schemas.microsoft.com/office/drawing/2014/main" id="{F8ED1E7A-84DC-0819-B2A7-685623B6BD4C}"/>
              </a:ext>
            </a:extLst>
          </p:cNvPr>
          <p:cNvSpPr txBox="1"/>
          <p:nvPr/>
        </p:nvSpPr>
        <p:spPr>
          <a:xfrm>
            <a:off x="4594668" y="3924102"/>
            <a:ext cx="31931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1</a:t>
            </a:r>
          </a:p>
        </p:txBody>
      </p:sp>
      <p:sp>
        <p:nvSpPr>
          <p:cNvPr id="10" name="TextBox 9">
            <a:extLst>
              <a:ext uri="{FF2B5EF4-FFF2-40B4-BE49-F238E27FC236}">
                <a16:creationId xmlns:a16="http://schemas.microsoft.com/office/drawing/2014/main" id="{479EBB53-914F-C843-2039-23CD71B3B5E6}"/>
              </a:ext>
            </a:extLst>
          </p:cNvPr>
          <p:cNvSpPr txBox="1"/>
          <p:nvPr/>
        </p:nvSpPr>
        <p:spPr>
          <a:xfrm>
            <a:off x="4594668" y="4334080"/>
            <a:ext cx="31931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3</a:t>
            </a:r>
          </a:p>
        </p:txBody>
      </p:sp>
      <p:sp>
        <p:nvSpPr>
          <p:cNvPr id="11" name="TextBox 10">
            <a:extLst>
              <a:ext uri="{FF2B5EF4-FFF2-40B4-BE49-F238E27FC236}">
                <a16:creationId xmlns:a16="http://schemas.microsoft.com/office/drawing/2014/main" id="{7BB8F573-3E7D-80AF-FF2E-C0D42842FBE5}"/>
              </a:ext>
            </a:extLst>
          </p:cNvPr>
          <p:cNvSpPr txBox="1"/>
          <p:nvPr/>
        </p:nvSpPr>
        <p:spPr>
          <a:xfrm>
            <a:off x="4594668" y="4725204"/>
            <a:ext cx="31931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5</a:t>
            </a:r>
          </a:p>
        </p:txBody>
      </p:sp>
      <p:sp>
        <p:nvSpPr>
          <p:cNvPr id="12" name="TextBox 11">
            <a:extLst>
              <a:ext uri="{FF2B5EF4-FFF2-40B4-BE49-F238E27FC236}">
                <a16:creationId xmlns:a16="http://schemas.microsoft.com/office/drawing/2014/main" id="{C14E2E97-25D4-627C-49A2-23381997C64B}"/>
              </a:ext>
            </a:extLst>
          </p:cNvPr>
          <p:cNvSpPr txBox="1"/>
          <p:nvPr/>
        </p:nvSpPr>
        <p:spPr>
          <a:xfrm>
            <a:off x="4594668" y="5125756"/>
            <a:ext cx="31931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9</a:t>
            </a:r>
          </a:p>
        </p:txBody>
      </p:sp>
      <p:sp>
        <p:nvSpPr>
          <p:cNvPr id="8" name="TextBox 7">
            <a:extLst>
              <a:ext uri="{FF2B5EF4-FFF2-40B4-BE49-F238E27FC236}">
                <a16:creationId xmlns:a16="http://schemas.microsoft.com/office/drawing/2014/main" id="{8B89EE1E-32C3-895E-CC1F-146F6B257A07}"/>
              </a:ext>
            </a:extLst>
          </p:cNvPr>
          <p:cNvSpPr txBox="1"/>
          <p:nvPr/>
        </p:nvSpPr>
        <p:spPr>
          <a:xfrm>
            <a:off x="4594668" y="5522579"/>
            <a:ext cx="453970"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41</a:t>
            </a:r>
          </a:p>
        </p:txBody>
      </p:sp>
      <p:sp>
        <p:nvSpPr>
          <p:cNvPr id="9" name="TextBox 8">
            <a:extLst>
              <a:ext uri="{FF2B5EF4-FFF2-40B4-BE49-F238E27FC236}">
                <a16:creationId xmlns:a16="http://schemas.microsoft.com/office/drawing/2014/main" id="{38B35501-6ABA-D338-41FA-BE4FFC8AAD34}"/>
              </a:ext>
            </a:extLst>
          </p:cNvPr>
          <p:cNvSpPr txBox="1"/>
          <p:nvPr/>
        </p:nvSpPr>
        <p:spPr>
          <a:xfrm>
            <a:off x="4594668" y="5913703"/>
            <a:ext cx="453970"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67</a:t>
            </a:r>
          </a:p>
        </p:txBody>
      </p:sp>
      <p:sp>
        <p:nvSpPr>
          <p:cNvPr id="13" name="TextBox 12">
            <a:extLst>
              <a:ext uri="{FF2B5EF4-FFF2-40B4-BE49-F238E27FC236}">
                <a16:creationId xmlns:a16="http://schemas.microsoft.com/office/drawing/2014/main" id="{4C1F0774-B33E-310D-C78C-EF8F7A46DE85}"/>
              </a:ext>
            </a:extLst>
          </p:cNvPr>
          <p:cNvSpPr txBox="1"/>
          <p:nvPr/>
        </p:nvSpPr>
        <p:spPr>
          <a:xfrm>
            <a:off x="4594668" y="6314255"/>
            <a:ext cx="857927"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21891</a:t>
            </a:r>
          </a:p>
        </p:txBody>
      </p:sp>
    </p:spTree>
    <p:extLst>
      <p:ext uri="{BB962C8B-B14F-4D97-AF65-F5344CB8AC3E}">
        <p14:creationId xmlns:p14="http://schemas.microsoft.com/office/powerpoint/2010/main" val="207862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8" grpId="0"/>
      <p:bldP spid="9"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CB878-6A2E-79D7-6BEF-D2A20626700F}"/>
              </a:ext>
            </a:extLst>
          </p:cNvPr>
          <p:cNvSpPr>
            <a:spLocks noGrp="1"/>
          </p:cNvSpPr>
          <p:nvPr>
            <p:ph type="title"/>
          </p:nvPr>
        </p:nvSpPr>
        <p:spPr/>
        <p:txBody>
          <a:bodyPr/>
          <a:lstStyle/>
          <a:p>
            <a:r>
              <a:rPr lang="en-US" dirty="0"/>
              <a:t>Exponential  Time</a:t>
            </a:r>
          </a:p>
        </p:txBody>
      </p:sp>
      <p:sp>
        <p:nvSpPr>
          <p:cNvPr id="3" name="Content Placeholder 2">
            <a:extLst>
              <a:ext uri="{FF2B5EF4-FFF2-40B4-BE49-F238E27FC236}">
                <a16:creationId xmlns:a16="http://schemas.microsoft.com/office/drawing/2014/main" id="{8EC93E52-147D-9414-5196-4842F038CE20}"/>
              </a:ext>
            </a:extLst>
          </p:cNvPr>
          <p:cNvSpPr>
            <a:spLocks noGrp="1"/>
          </p:cNvSpPr>
          <p:nvPr>
            <p:ph idx="1"/>
          </p:nvPr>
        </p:nvSpPr>
        <p:spPr/>
        <p:txBody>
          <a:bodyPr/>
          <a:lstStyle/>
          <a:p>
            <a:r>
              <a:rPr lang="en-US" dirty="0"/>
              <a:t>When an algorithm grows in </a:t>
            </a:r>
            <a:r>
              <a:rPr lang="en-US" b="1" dirty="0"/>
              <a:t>exponential time</a:t>
            </a:r>
            <a:r>
              <a:rPr lang="en-US" dirty="0"/>
              <a:t>, its number of steps increases faster than a polynomial function of the input size.</a:t>
            </a:r>
          </a:p>
        </p:txBody>
      </p:sp>
      <p:graphicFrame>
        <p:nvGraphicFramePr>
          <p:cNvPr id="4" name="Table 5">
            <a:extLst>
              <a:ext uri="{FF2B5EF4-FFF2-40B4-BE49-F238E27FC236}">
                <a16:creationId xmlns:a16="http://schemas.microsoft.com/office/drawing/2014/main" id="{373F4E60-84DE-27F7-F22E-DBE8B6A9DEB0}"/>
              </a:ext>
            </a:extLst>
          </p:cNvPr>
          <p:cNvGraphicFramePr>
            <a:graphicFrameLocks noGrp="1"/>
          </p:cNvGraphicFramePr>
          <p:nvPr/>
        </p:nvGraphicFramePr>
        <p:xfrm>
          <a:off x="976077" y="2754034"/>
          <a:ext cx="3445095" cy="3234690"/>
        </p:xfrm>
        <a:graphic>
          <a:graphicData uri="http://schemas.openxmlformats.org/drawingml/2006/table">
            <a:tbl>
              <a:tblPr firstRow="1" bandRow="1">
                <a:tableStyleId>{2D5ABB26-0587-4C30-8999-92F81FD0307C}</a:tableStyleId>
              </a:tblPr>
              <a:tblGrid>
                <a:gridCol w="1644478">
                  <a:extLst>
                    <a:ext uri="{9D8B030D-6E8A-4147-A177-3AD203B41FA5}">
                      <a16:colId xmlns:a16="http://schemas.microsoft.com/office/drawing/2014/main" val="2534470846"/>
                    </a:ext>
                  </a:extLst>
                </a:gridCol>
                <a:gridCol w="1800617">
                  <a:extLst>
                    <a:ext uri="{9D8B030D-6E8A-4147-A177-3AD203B41FA5}">
                      <a16:colId xmlns:a16="http://schemas.microsoft.com/office/drawing/2014/main" val="1469436695"/>
                    </a:ext>
                  </a:extLst>
                </a:gridCol>
              </a:tblGrid>
              <a:tr h="370840">
                <a:tc>
                  <a:txBody>
                    <a:bodyPr/>
                    <a:lstStyle/>
                    <a:p>
                      <a:r>
                        <a:rPr lang="en-US" sz="2400" b="1" dirty="0"/>
                        <a:t>N</a:t>
                      </a:r>
                    </a:p>
                  </a:txBody>
                  <a:tcPr>
                    <a:lnB w="12700" cap="flat" cmpd="sng" algn="ctr">
                      <a:solidFill>
                        <a:schemeClr val="tx1"/>
                      </a:solidFill>
                      <a:prstDash val="solid"/>
                      <a:round/>
                      <a:headEnd type="none" w="med" len="med"/>
                      <a:tailEnd type="none" w="med" len="med"/>
                    </a:lnB>
                  </a:tcPr>
                </a:tc>
                <a:tc>
                  <a:txBody>
                    <a:bodyPr/>
                    <a:lstStyle/>
                    <a:p>
                      <a:r>
                        <a:rPr lang="en-US" sz="2400" b="1" dirty="0"/>
                        <a:t>Operations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9396733"/>
                  </a:ext>
                </a:extLst>
              </a:tr>
              <a:tr h="400050">
                <a:tc>
                  <a:txBody>
                    <a:bodyPr/>
                    <a:lstStyle/>
                    <a:p>
                      <a:r>
                        <a:rPr lang="en-US" sz="2000" dirty="0"/>
                        <a:t>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773035"/>
                  </a:ext>
                </a:extLst>
              </a:tr>
              <a:tr h="370840">
                <a:tc>
                  <a:txBody>
                    <a:bodyPr/>
                    <a:lstStyle/>
                    <a:p>
                      <a:r>
                        <a:rPr lang="en-US" sz="2000" dirty="0"/>
                        <a:t>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3</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857268"/>
                  </a:ext>
                </a:extLst>
              </a:tr>
              <a:tr h="370840">
                <a:tc>
                  <a:txBody>
                    <a:bodyPr/>
                    <a:lstStyle/>
                    <a:p>
                      <a:r>
                        <a:rPr lang="en-US" sz="2000" dirty="0"/>
                        <a:t>3</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5</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5869721"/>
                  </a:ext>
                </a:extLst>
              </a:tr>
              <a:tr h="370840">
                <a:tc>
                  <a:txBody>
                    <a:bodyPr/>
                    <a:lstStyle/>
                    <a:p>
                      <a:r>
                        <a:rPr lang="en-US" sz="2000" dirty="0"/>
                        <a:t>4</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9</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5089489"/>
                  </a:ext>
                </a:extLst>
              </a:tr>
              <a:tr h="370840">
                <a:tc>
                  <a:txBody>
                    <a:bodyPr/>
                    <a:lstStyle/>
                    <a:p>
                      <a:r>
                        <a:rPr lang="en-US" sz="2000" dirty="0"/>
                        <a:t>7</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41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0956029"/>
                  </a:ext>
                </a:extLst>
              </a:tr>
              <a:tr h="370840">
                <a:tc>
                  <a:txBody>
                    <a:bodyPr/>
                    <a:lstStyle/>
                    <a:p>
                      <a:r>
                        <a:rPr lang="en-US" sz="2000" dirty="0"/>
                        <a:t>8</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67</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408018"/>
                  </a:ext>
                </a:extLst>
              </a:tr>
              <a:tr h="370840">
                <a:tc>
                  <a:txBody>
                    <a:bodyPr/>
                    <a:lstStyle/>
                    <a:p>
                      <a:r>
                        <a:rPr lang="en-US" sz="2000" dirty="0"/>
                        <a:t>20</a:t>
                      </a:r>
                    </a:p>
                  </a:txBody>
                  <a:tcPr>
                    <a:lnT w="12700" cap="flat" cmpd="sng" algn="ctr">
                      <a:solidFill>
                        <a:schemeClr val="tx1"/>
                      </a:solidFill>
                      <a:prstDash val="solid"/>
                      <a:round/>
                      <a:headEnd type="none" w="med" len="med"/>
                      <a:tailEnd type="none" w="med" len="med"/>
                    </a:lnT>
                  </a:tcPr>
                </a:tc>
                <a:tc>
                  <a:txBody>
                    <a:bodyPr/>
                    <a:lstStyle/>
                    <a:p>
                      <a:r>
                        <a:rPr lang="en-US" sz="2000" dirty="0"/>
                        <a:t>21891</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63399554"/>
                  </a:ext>
                </a:extLst>
              </a:tr>
            </a:tbl>
          </a:graphicData>
        </a:graphic>
      </p:graphicFrame>
      <p:pic>
        <p:nvPicPr>
          <p:cNvPr id="7" name="Picture 6">
            <a:extLst>
              <a:ext uri="{FF2B5EF4-FFF2-40B4-BE49-F238E27FC236}">
                <a16:creationId xmlns:a16="http://schemas.microsoft.com/office/drawing/2014/main" id="{CC06E68A-0609-25C0-BF9F-F15C87664BE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719915" y="2780730"/>
            <a:ext cx="5627746" cy="2844411"/>
          </a:xfrm>
          <a:prstGeom prst="rect">
            <a:avLst/>
          </a:prstGeom>
        </p:spPr>
      </p:pic>
    </p:spTree>
    <p:extLst>
      <p:ext uri="{BB962C8B-B14F-4D97-AF65-F5344CB8AC3E}">
        <p14:creationId xmlns:p14="http://schemas.microsoft.com/office/powerpoint/2010/main" val="3082201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34AAC-6777-3086-A030-18B5C03DE6AE}"/>
              </a:ext>
            </a:extLst>
          </p:cNvPr>
          <p:cNvSpPr>
            <a:spLocks noGrp="1"/>
          </p:cNvSpPr>
          <p:nvPr>
            <p:ph type="title"/>
          </p:nvPr>
        </p:nvSpPr>
        <p:spPr/>
        <p:txBody>
          <a:bodyPr/>
          <a:lstStyle/>
          <a:p>
            <a:r>
              <a:rPr lang="en-US" dirty="0"/>
              <a:t>Comparing orders of growth</a:t>
            </a:r>
          </a:p>
        </p:txBody>
      </p:sp>
      <p:pic>
        <p:nvPicPr>
          <p:cNvPr id="5" name="Content Placeholder 4" descr="A graph with lines and numbers&#10;&#10;Description automatically generated">
            <a:extLst>
              <a:ext uri="{FF2B5EF4-FFF2-40B4-BE49-F238E27FC236}">
                <a16:creationId xmlns:a16="http://schemas.microsoft.com/office/drawing/2014/main" id="{B625ABFB-C2BB-9347-79EC-7CFB2C323E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7964" y="1930400"/>
            <a:ext cx="7956110" cy="4111625"/>
          </a:xfrm>
        </p:spPr>
      </p:pic>
    </p:spTree>
    <p:extLst>
      <p:ext uri="{BB962C8B-B14F-4D97-AF65-F5344CB8AC3E}">
        <p14:creationId xmlns:p14="http://schemas.microsoft.com/office/powerpoint/2010/main" val="172841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F6AA4-970D-035B-C532-528F3A88B6AA}"/>
              </a:ext>
            </a:extLst>
          </p:cNvPr>
          <p:cNvSpPr>
            <a:spLocks noGrp="1"/>
          </p:cNvSpPr>
          <p:nvPr>
            <p:ph type="title"/>
          </p:nvPr>
        </p:nvSpPr>
        <p:spPr/>
        <p:txBody>
          <a:bodyPr/>
          <a:lstStyle/>
          <a:p>
            <a:r>
              <a:rPr lang="en-US" dirty="0"/>
              <a:t>Big O Notation</a:t>
            </a:r>
          </a:p>
        </p:txBody>
      </p:sp>
      <p:sp>
        <p:nvSpPr>
          <p:cNvPr id="3" name="Content Placeholder 2">
            <a:extLst>
              <a:ext uri="{FF2B5EF4-FFF2-40B4-BE49-F238E27FC236}">
                <a16:creationId xmlns:a16="http://schemas.microsoft.com/office/drawing/2014/main" id="{86096291-8A7B-205E-1088-4462DA365343}"/>
              </a:ext>
            </a:extLst>
          </p:cNvPr>
          <p:cNvSpPr>
            <a:spLocks noGrp="1"/>
          </p:cNvSpPr>
          <p:nvPr>
            <p:ph idx="1"/>
          </p:nvPr>
        </p:nvSpPr>
        <p:spPr/>
        <p:txBody>
          <a:bodyPr/>
          <a:lstStyle/>
          <a:p>
            <a:r>
              <a:rPr lang="en-US" dirty="0"/>
              <a:t>A formal notation for describing the efficiency of an algorithm, using </a:t>
            </a:r>
            <a:r>
              <a:rPr lang="en-US" dirty="0">
                <a:hlinkClick r:id="rId2"/>
              </a:rPr>
              <a:t>asymptotic analysis</a:t>
            </a:r>
            <a:r>
              <a:rPr lang="en-US" dirty="0"/>
              <a:t>. </a:t>
            </a:r>
          </a:p>
        </p:txBody>
      </p:sp>
      <p:graphicFrame>
        <p:nvGraphicFramePr>
          <p:cNvPr id="4" name="Table 4">
            <a:extLst>
              <a:ext uri="{FF2B5EF4-FFF2-40B4-BE49-F238E27FC236}">
                <a16:creationId xmlns:a16="http://schemas.microsoft.com/office/drawing/2014/main" id="{8F71D52C-5F18-57F6-1629-47501E868FCE}"/>
              </a:ext>
            </a:extLst>
          </p:cNvPr>
          <p:cNvGraphicFramePr>
            <a:graphicFrameLocks noGrp="1"/>
          </p:cNvGraphicFramePr>
          <p:nvPr/>
        </p:nvGraphicFramePr>
        <p:xfrm>
          <a:off x="1146003" y="2793563"/>
          <a:ext cx="8127999" cy="2987040"/>
        </p:xfrm>
        <a:graphic>
          <a:graphicData uri="http://schemas.openxmlformats.org/drawingml/2006/table">
            <a:tbl>
              <a:tblPr firstRow="1" bandRow="1">
                <a:tableStyleId>{2D5ABB26-0587-4C30-8999-92F81FD0307C}</a:tableStyleId>
              </a:tblPr>
              <a:tblGrid>
                <a:gridCol w="2709333">
                  <a:extLst>
                    <a:ext uri="{9D8B030D-6E8A-4147-A177-3AD203B41FA5}">
                      <a16:colId xmlns:a16="http://schemas.microsoft.com/office/drawing/2014/main" val="1176865618"/>
                    </a:ext>
                  </a:extLst>
                </a:gridCol>
                <a:gridCol w="2709333">
                  <a:extLst>
                    <a:ext uri="{9D8B030D-6E8A-4147-A177-3AD203B41FA5}">
                      <a16:colId xmlns:a16="http://schemas.microsoft.com/office/drawing/2014/main" val="4271253530"/>
                    </a:ext>
                  </a:extLst>
                </a:gridCol>
                <a:gridCol w="2709333">
                  <a:extLst>
                    <a:ext uri="{9D8B030D-6E8A-4147-A177-3AD203B41FA5}">
                      <a16:colId xmlns:a16="http://schemas.microsoft.com/office/drawing/2014/main" val="830487853"/>
                    </a:ext>
                  </a:extLst>
                </a:gridCol>
              </a:tblGrid>
              <a:tr h="370840">
                <a:tc>
                  <a:txBody>
                    <a:bodyPr/>
                    <a:lstStyle/>
                    <a:p>
                      <a:r>
                        <a:rPr lang="en-US" sz="2400" b="1" dirty="0">
                          <a:effectLst/>
                        </a:rPr>
                        <a:t>Order of growth</a:t>
                      </a:r>
                    </a:p>
                  </a:txBody>
                  <a:tcPr marT="91440" marB="91440" anchor="ctr">
                    <a:lnB w="12700" cap="flat" cmpd="sng" algn="ctr">
                      <a:solidFill>
                        <a:schemeClr val="tx1"/>
                      </a:solidFill>
                      <a:prstDash val="solid"/>
                      <a:round/>
                      <a:headEnd type="none" w="med" len="med"/>
                      <a:tailEnd type="none" w="med" len="med"/>
                    </a:lnB>
                  </a:tcPr>
                </a:tc>
                <a:tc>
                  <a:txBody>
                    <a:bodyPr/>
                    <a:lstStyle/>
                    <a:p>
                      <a:r>
                        <a:rPr lang="en-US" sz="2400" b="1"/>
                        <a:t>Example</a:t>
                      </a:r>
                    </a:p>
                  </a:txBody>
                  <a:tcPr marT="91440" marB="91440" anchor="ctr">
                    <a:lnB w="12700" cap="flat" cmpd="sng" algn="ctr">
                      <a:solidFill>
                        <a:schemeClr val="tx1"/>
                      </a:solidFill>
                      <a:prstDash val="solid"/>
                      <a:round/>
                      <a:headEnd type="none" w="med" len="med"/>
                      <a:tailEnd type="none" w="med" len="med"/>
                    </a:lnB>
                  </a:tcPr>
                </a:tc>
                <a:tc>
                  <a:txBody>
                    <a:bodyPr/>
                    <a:lstStyle/>
                    <a:p>
                      <a:r>
                        <a:rPr lang="en-US" sz="2400" b="1" dirty="0"/>
                        <a:t>Big O</a:t>
                      </a:r>
                    </a:p>
                  </a:txBody>
                  <a:tcPr marT="91440" marB="9144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2438551"/>
                  </a:ext>
                </a:extLst>
              </a:tr>
              <a:tr h="370840">
                <a:tc>
                  <a:txBody>
                    <a:bodyPr/>
                    <a:lstStyle/>
                    <a:p>
                      <a:r>
                        <a:rPr lang="en-US" sz="2000"/>
                        <a:t>Exponential growth</a:t>
                      </a: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recursive </a:t>
                      </a:r>
                      <a:r>
                        <a:rPr lang="en-US" sz="2000" dirty="0" err="1"/>
                        <a:t>virfib</a:t>
                      </a:r>
                      <a:endParaRPr lang="en-US" sz="2000" dirty="0"/>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i="1" dirty="0"/>
                        <a:t>O(b</a:t>
                      </a:r>
                      <a:r>
                        <a:rPr lang="en-US" sz="2000" i="1" baseline="30000" dirty="0"/>
                        <a:t>n</a:t>
                      </a:r>
                      <a:r>
                        <a:rPr lang="en-US" sz="2000" i="1" dirty="0"/>
                        <a:t>)</a:t>
                      </a: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0169861"/>
                  </a:ext>
                </a:extLst>
              </a:tr>
              <a:tr h="370840">
                <a:tc>
                  <a:txBody>
                    <a:bodyPr/>
                    <a:lstStyle/>
                    <a:p>
                      <a:r>
                        <a:rPr lang="en-US" sz="2000"/>
                        <a:t>Quadratic growth</a:t>
                      </a: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overlap</a:t>
                      </a: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i="1" dirty="0"/>
                        <a:t>O(n</a:t>
                      </a:r>
                      <a:r>
                        <a:rPr lang="en-US" sz="2000" i="1" baseline="30000" dirty="0"/>
                        <a:t>2</a:t>
                      </a:r>
                      <a:r>
                        <a:rPr lang="en-US" sz="2000" i="1" dirty="0"/>
                        <a:t>)</a:t>
                      </a: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9375410"/>
                  </a:ext>
                </a:extLst>
              </a:tr>
              <a:tr h="370840">
                <a:tc>
                  <a:txBody>
                    <a:bodyPr/>
                    <a:lstStyle/>
                    <a:p>
                      <a:r>
                        <a:rPr lang="en-US" sz="2000"/>
                        <a:t>Linear growth</a:t>
                      </a: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find_in_link</a:t>
                      </a: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i="1" dirty="0"/>
                        <a:t>O(n)</a:t>
                      </a: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1953546"/>
                  </a:ext>
                </a:extLst>
              </a:tr>
              <a:tr h="370840">
                <a:tc>
                  <a:txBody>
                    <a:bodyPr/>
                    <a:lstStyle/>
                    <a:p>
                      <a:r>
                        <a:rPr lang="en-US" sz="2000"/>
                        <a:t>Logarithmic growth</a:t>
                      </a: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exp_fast</a:t>
                      </a: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2000" i="1" dirty="0"/>
                        <a:t>O(log⁡ n)</a:t>
                      </a: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4303740"/>
                  </a:ext>
                </a:extLst>
              </a:tr>
              <a:tr h="370840">
                <a:tc>
                  <a:txBody>
                    <a:bodyPr/>
                    <a:lstStyle/>
                    <a:p>
                      <a:r>
                        <a:rPr lang="en-US" sz="2000"/>
                        <a:t>Constant growth</a:t>
                      </a:r>
                    </a:p>
                  </a:txBody>
                  <a:tcPr marT="91440" marB="91440" anchor="ctr">
                    <a:lnT w="12700" cap="flat" cmpd="sng" algn="ctr">
                      <a:solidFill>
                        <a:schemeClr val="tx1"/>
                      </a:solidFill>
                      <a:prstDash val="solid"/>
                      <a:round/>
                      <a:headEnd type="none" w="med" len="med"/>
                      <a:tailEnd type="none" w="med" len="med"/>
                    </a:lnT>
                  </a:tcPr>
                </a:tc>
                <a:tc>
                  <a:txBody>
                    <a:bodyPr/>
                    <a:lstStyle/>
                    <a:p>
                      <a:r>
                        <a:rPr lang="en-US" sz="2000"/>
                        <a:t>add_to_front</a:t>
                      </a:r>
                    </a:p>
                  </a:txBody>
                  <a:tcPr marT="91440" marB="91440" anchor="ctr">
                    <a:lnT w="12700" cap="flat" cmpd="sng" algn="ctr">
                      <a:solidFill>
                        <a:schemeClr val="tx1"/>
                      </a:solidFill>
                      <a:prstDash val="solid"/>
                      <a:round/>
                      <a:headEnd type="none" w="med" len="med"/>
                      <a:tailEnd type="none" w="med" len="med"/>
                    </a:lnT>
                  </a:tcPr>
                </a:tc>
                <a:tc>
                  <a:txBody>
                    <a:bodyPr/>
                    <a:lstStyle/>
                    <a:p>
                      <a:r>
                        <a:rPr lang="en-US" sz="2000" i="1" dirty="0"/>
                        <a:t>O(1)</a:t>
                      </a:r>
                    </a:p>
                  </a:txBody>
                  <a:tcPr marT="91440" marB="9144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982161031"/>
                  </a:ext>
                </a:extLst>
              </a:tr>
            </a:tbl>
          </a:graphicData>
        </a:graphic>
      </p:graphicFrame>
      <p:sp>
        <p:nvSpPr>
          <p:cNvPr id="5" name="Rectangle 4">
            <a:extLst>
              <a:ext uri="{FF2B5EF4-FFF2-40B4-BE49-F238E27FC236}">
                <a16:creationId xmlns:a16="http://schemas.microsoft.com/office/drawing/2014/main" id="{A74E99B7-51CD-B686-7B76-9F9BB22F12F3}"/>
              </a:ext>
            </a:extLst>
          </p:cNvPr>
          <p:cNvSpPr/>
          <p:nvPr/>
        </p:nvSpPr>
        <p:spPr>
          <a:xfrm>
            <a:off x="6541852" y="3429000"/>
            <a:ext cx="1429966" cy="3356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6" name="Rectangle 5">
            <a:extLst>
              <a:ext uri="{FF2B5EF4-FFF2-40B4-BE49-F238E27FC236}">
                <a16:creationId xmlns:a16="http://schemas.microsoft.com/office/drawing/2014/main" id="{A02A1398-9A47-5E6C-F99B-EB023CE5C10D}"/>
              </a:ext>
            </a:extLst>
          </p:cNvPr>
          <p:cNvSpPr/>
          <p:nvPr/>
        </p:nvSpPr>
        <p:spPr>
          <a:xfrm>
            <a:off x="6541852" y="4369237"/>
            <a:ext cx="1429966" cy="3356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7" name="Rectangle 6">
            <a:extLst>
              <a:ext uri="{FF2B5EF4-FFF2-40B4-BE49-F238E27FC236}">
                <a16:creationId xmlns:a16="http://schemas.microsoft.com/office/drawing/2014/main" id="{D88B5A10-DD34-64A9-B064-FE9617C57F80}"/>
              </a:ext>
            </a:extLst>
          </p:cNvPr>
          <p:cNvSpPr/>
          <p:nvPr/>
        </p:nvSpPr>
        <p:spPr>
          <a:xfrm>
            <a:off x="6541852" y="3899118"/>
            <a:ext cx="1429966" cy="3356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8" name="Rectangle 7">
            <a:extLst>
              <a:ext uri="{FF2B5EF4-FFF2-40B4-BE49-F238E27FC236}">
                <a16:creationId xmlns:a16="http://schemas.microsoft.com/office/drawing/2014/main" id="{98F3C507-213E-71FA-8697-025DEC922F0D}"/>
              </a:ext>
            </a:extLst>
          </p:cNvPr>
          <p:cNvSpPr/>
          <p:nvPr/>
        </p:nvSpPr>
        <p:spPr>
          <a:xfrm>
            <a:off x="6541852" y="4897685"/>
            <a:ext cx="1429966" cy="3356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9" name="Rectangle 8">
            <a:extLst>
              <a:ext uri="{FF2B5EF4-FFF2-40B4-BE49-F238E27FC236}">
                <a16:creationId xmlns:a16="http://schemas.microsoft.com/office/drawing/2014/main" id="{54E92527-33C5-6424-C59E-A525060981A9}"/>
              </a:ext>
            </a:extLst>
          </p:cNvPr>
          <p:cNvSpPr/>
          <p:nvPr/>
        </p:nvSpPr>
        <p:spPr>
          <a:xfrm>
            <a:off x="6541852" y="5417304"/>
            <a:ext cx="1429966" cy="3356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6451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9CCB5-FB9E-2933-0428-84B8CBE0DB7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8B5374B-5218-B247-8AD8-157290C9C2F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63220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3F29-6453-F997-3CA0-BEF3BC2782C4}"/>
              </a:ext>
            </a:extLst>
          </p:cNvPr>
          <p:cNvSpPr>
            <a:spLocks noGrp="1"/>
          </p:cNvSpPr>
          <p:nvPr>
            <p:ph type="title"/>
          </p:nvPr>
        </p:nvSpPr>
        <p:spPr/>
        <p:txBody>
          <a:bodyPr/>
          <a:lstStyle/>
          <a:p>
            <a:r>
              <a:rPr lang="en-US" dirty="0"/>
              <a:t>Space</a:t>
            </a:r>
          </a:p>
        </p:txBody>
      </p:sp>
      <p:sp>
        <p:nvSpPr>
          <p:cNvPr id="3" name="Text Placeholder 2">
            <a:extLst>
              <a:ext uri="{FF2B5EF4-FFF2-40B4-BE49-F238E27FC236}">
                <a16:creationId xmlns:a16="http://schemas.microsoft.com/office/drawing/2014/main" id="{08C6D02E-7519-7D51-6A29-2F5D933DFB6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07007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E4E8A-BDE5-765E-9EDE-9645A07F434E}"/>
              </a:ext>
            </a:extLst>
          </p:cNvPr>
          <p:cNvSpPr>
            <a:spLocks noGrp="1"/>
          </p:cNvSpPr>
          <p:nvPr>
            <p:ph type="title"/>
          </p:nvPr>
        </p:nvSpPr>
        <p:spPr/>
        <p:txBody>
          <a:bodyPr/>
          <a:lstStyle/>
          <a:p>
            <a:r>
              <a:rPr lang="en-US" dirty="0"/>
              <a:t>Space and environments</a:t>
            </a:r>
          </a:p>
        </p:txBody>
      </p:sp>
      <p:sp>
        <p:nvSpPr>
          <p:cNvPr id="3" name="Content Placeholder 2">
            <a:extLst>
              <a:ext uri="{FF2B5EF4-FFF2-40B4-BE49-F238E27FC236}">
                <a16:creationId xmlns:a16="http://schemas.microsoft.com/office/drawing/2014/main" id="{34332E4A-49D9-38AB-B8EE-803B86085143}"/>
              </a:ext>
            </a:extLst>
          </p:cNvPr>
          <p:cNvSpPr>
            <a:spLocks noGrp="1"/>
          </p:cNvSpPr>
          <p:nvPr>
            <p:ph idx="1"/>
          </p:nvPr>
        </p:nvSpPr>
        <p:spPr/>
        <p:txBody>
          <a:bodyPr>
            <a:normAutofit/>
          </a:bodyPr>
          <a:lstStyle/>
          <a:p>
            <a:r>
              <a:rPr lang="en-US" dirty="0"/>
              <a:t>The space needed for a program depends on the environments in use.</a:t>
            </a:r>
          </a:p>
          <a:p>
            <a:r>
              <a:rPr lang="en-US" dirty="0"/>
              <a:t>At any moment there is a set of </a:t>
            </a:r>
            <a:r>
              <a:rPr lang="en-US" b="1" dirty="0"/>
              <a:t>active environments</a:t>
            </a:r>
            <a:r>
              <a:rPr lang="en-US" dirty="0"/>
              <a:t>.</a:t>
            </a:r>
          </a:p>
          <a:p>
            <a:r>
              <a:rPr lang="en-US" dirty="0"/>
              <a:t>Values and frames in active environments consume memory.</a:t>
            </a:r>
          </a:p>
          <a:p>
            <a:r>
              <a:rPr lang="en-US" dirty="0"/>
              <a:t>Memory that is used for other values and frames can be recycled.</a:t>
            </a:r>
          </a:p>
          <a:p>
            <a:r>
              <a:rPr lang="en-US" dirty="0"/>
              <a:t>Active environments:</a:t>
            </a:r>
          </a:p>
          <a:p>
            <a:pPr lvl="1"/>
            <a:r>
              <a:rPr lang="en-US" dirty="0"/>
              <a:t>Environments for any function calls currently being evaluated.</a:t>
            </a:r>
          </a:p>
          <a:p>
            <a:pPr lvl="1"/>
            <a:r>
              <a:rPr lang="en-US" dirty="0"/>
              <a:t>Parent environments of functions named in active environments.</a:t>
            </a:r>
          </a:p>
          <a:p>
            <a:endParaRPr lang="en-US" dirty="0"/>
          </a:p>
        </p:txBody>
      </p:sp>
    </p:spTree>
    <p:extLst>
      <p:ext uri="{BB962C8B-B14F-4D97-AF65-F5344CB8AC3E}">
        <p14:creationId xmlns:p14="http://schemas.microsoft.com/office/powerpoint/2010/main" val="177392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42E23E-ED69-5788-4631-16BF69CB687B}"/>
              </a:ext>
            </a:extLst>
          </p:cNvPr>
          <p:cNvSpPr>
            <a:spLocks noGrp="1"/>
          </p:cNvSpPr>
          <p:nvPr>
            <p:ph idx="1"/>
          </p:nvPr>
        </p:nvSpPr>
        <p:spPr>
          <a:xfrm>
            <a:off x="1621963" y="4427926"/>
            <a:ext cx="7652039" cy="1535351"/>
          </a:xfrm>
        </p:spPr>
        <p:txBody>
          <a:bodyPr>
            <a:normAutofit/>
          </a:bodyPr>
          <a:lstStyle/>
          <a:p>
            <a:pPr marL="0" indent="0">
              <a:buNone/>
            </a:pPr>
            <a:r>
              <a:rPr lang="en-US" sz="1600" dirty="0"/>
              <a:t>Make sure to select "don't display exited functions"</a:t>
            </a:r>
          </a:p>
        </p:txBody>
      </p:sp>
      <p:sp>
        <p:nvSpPr>
          <p:cNvPr id="2" name="Title 1">
            <a:extLst>
              <a:ext uri="{FF2B5EF4-FFF2-40B4-BE49-F238E27FC236}">
                <a16:creationId xmlns:a16="http://schemas.microsoft.com/office/drawing/2014/main" id="{AF766939-39C5-7E33-C637-9DDDCB42061C}"/>
              </a:ext>
            </a:extLst>
          </p:cNvPr>
          <p:cNvSpPr>
            <a:spLocks noGrp="1"/>
          </p:cNvSpPr>
          <p:nvPr>
            <p:ph type="title"/>
          </p:nvPr>
        </p:nvSpPr>
        <p:spPr/>
        <p:txBody>
          <a:bodyPr/>
          <a:lstStyle/>
          <a:p>
            <a:r>
              <a:rPr lang="en-US" dirty="0"/>
              <a:t>Active environments in PythonTutor</a:t>
            </a:r>
          </a:p>
        </p:txBody>
      </p:sp>
      <p:sp>
        <p:nvSpPr>
          <p:cNvPr id="4" name="TextBox 3">
            <a:extLst>
              <a:ext uri="{FF2B5EF4-FFF2-40B4-BE49-F238E27FC236}">
                <a16:creationId xmlns:a16="http://schemas.microsoft.com/office/drawing/2014/main" id="{344DCF00-3590-7357-6BF6-3DCCE938D719}"/>
              </a:ext>
            </a:extLst>
          </p:cNvPr>
          <p:cNvSpPr txBox="1"/>
          <p:nvPr/>
        </p:nvSpPr>
        <p:spPr>
          <a:xfrm>
            <a:off x="1000542" y="1918616"/>
            <a:ext cx="8273460" cy="2031325"/>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virfib</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 n ==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elif</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n ==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else: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virfib</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(n-2)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virfib</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(n-1)</a:t>
            </a:r>
          </a:p>
        </p:txBody>
      </p:sp>
      <p:grpSp>
        <p:nvGrpSpPr>
          <p:cNvPr id="5" name="Group 4">
            <a:extLst>
              <a:ext uri="{FF2B5EF4-FFF2-40B4-BE49-F238E27FC236}">
                <a16:creationId xmlns:a16="http://schemas.microsoft.com/office/drawing/2014/main" id="{1148CB72-94F2-EA09-FE76-3EABD18D9C73}"/>
              </a:ext>
            </a:extLst>
          </p:cNvPr>
          <p:cNvGrpSpPr/>
          <p:nvPr/>
        </p:nvGrpSpPr>
        <p:grpSpPr>
          <a:xfrm>
            <a:off x="1000542" y="4021469"/>
            <a:ext cx="2912433" cy="680936"/>
            <a:chOff x="797434" y="5567464"/>
            <a:chExt cx="2912433" cy="680936"/>
          </a:xfrm>
        </p:grpSpPr>
        <p:pic>
          <p:nvPicPr>
            <p:cNvPr id="6" name="Picture 5" descr="A blue and yellow snake logo&#10;&#10;Description automatically generated with low confidence">
              <a:extLst>
                <a:ext uri="{FF2B5EF4-FFF2-40B4-BE49-F238E27FC236}">
                  <a16:creationId xmlns:a16="http://schemas.microsoft.com/office/drawing/2014/main" id="{B8467647-EFDE-15E1-C3A7-488AEF0B15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434" y="5567464"/>
              <a:ext cx="621421" cy="680936"/>
            </a:xfrm>
            <a:prstGeom prst="rect">
              <a:avLst/>
            </a:prstGeom>
          </p:spPr>
        </p:pic>
        <p:sp>
          <p:nvSpPr>
            <p:cNvPr id="7" name="TextBox 6">
              <a:extLst>
                <a:ext uri="{FF2B5EF4-FFF2-40B4-BE49-F238E27FC236}">
                  <a16:creationId xmlns:a16="http://schemas.microsoft.com/office/drawing/2014/main" id="{9D601CA9-8443-EA84-8B62-FB1BECE8AB1E}"/>
                </a:ext>
              </a:extLst>
            </p:cNvPr>
            <p:cNvSpPr txBox="1"/>
            <p:nvPr/>
          </p:nvSpPr>
          <p:spPr>
            <a:xfrm>
              <a:off x="1418855" y="5682245"/>
              <a:ext cx="229101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hlinkClick r:id="rId3"/>
                </a:rPr>
                <a:t>View in PythonTutor</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grpSp>
    </p:spTree>
    <p:extLst>
      <p:ext uri="{BB962C8B-B14F-4D97-AF65-F5344CB8AC3E}">
        <p14:creationId xmlns:p14="http://schemas.microsoft.com/office/powerpoint/2010/main" val="1695895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87152F-0540-6CFA-239C-C812E98B2F02}"/>
              </a:ext>
            </a:extLst>
          </p:cNvPr>
          <p:cNvSpPr>
            <a:spLocks noGrp="1"/>
          </p:cNvSpPr>
          <p:nvPr>
            <p:ph type="title"/>
          </p:nvPr>
        </p:nvSpPr>
        <p:spPr/>
        <p:txBody>
          <a:bodyPr>
            <a:normAutofit/>
          </a:bodyPr>
          <a:lstStyle/>
          <a:p>
            <a:br>
              <a:rPr lang="en-US" dirty="0"/>
            </a:br>
            <a:r>
              <a:rPr lang="en-US" dirty="0"/>
              <a:t>Orders of Growth</a:t>
            </a:r>
          </a:p>
        </p:txBody>
      </p:sp>
      <p:sp>
        <p:nvSpPr>
          <p:cNvPr id="5" name="Text Placeholder 4">
            <a:extLst>
              <a:ext uri="{FF2B5EF4-FFF2-40B4-BE49-F238E27FC236}">
                <a16:creationId xmlns:a16="http://schemas.microsoft.com/office/drawing/2014/main" id="{A89B7DDA-D4A8-D482-282D-C5C6D1F8CD7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68390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754A3-74A5-9F2D-FD93-6C59B9D50FFB}"/>
              </a:ext>
            </a:extLst>
          </p:cNvPr>
          <p:cNvSpPr>
            <a:spLocks noGrp="1"/>
          </p:cNvSpPr>
          <p:nvPr>
            <p:ph type="title"/>
          </p:nvPr>
        </p:nvSpPr>
        <p:spPr/>
        <p:txBody>
          <a:bodyPr/>
          <a:lstStyle/>
          <a:p>
            <a:r>
              <a:rPr lang="en-US" dirty="0"/>
              <a:t>Visualization of space consumption</a:t>
            </a:r>
          </a:p>
        </p:txBody>
      </p:sp>
      <p:sp>
        <p:nvSpPr>
          <p:cNvPr id="4" name="Rectangle: Rounded Corners 3">
            <a:extLst>
              <a:ext uri="{FF2B5EF4-FFF2-40B4-BE49-F238E27FC236}">
                <a16:creationId xmlns:a16="http://schemas.microsoft.com/office/drawing/2014/main" id="{2E80ECB0-C2FF-6327-ED42-F818F1F717E6}"/>
              </a:ext>
            </a:extLst>
          </p:cNvPr>
          <p:cNvSpPr/>
          <p:nvPr/>
        </p:nvSpPr>
        <p:spPr>
          <a:xfrm>
            <a:off x="4590852" y="1659114"/>
            <a:ext cx="1225485" cy="650451"/>
          </a:xfrm>
          <a:prstGeom prst="roundRect">
            <a:avLst>
              <a:gd name="adj" fmla="val 27012"/>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Trebuchet MS" panose="020B0603020202020204"/>
                <a:ea typeface="+mn-ea"/>
                <a:cs typeface="+mn-cs"/>
              </a:rPr>
              <a:t>virfib</a:t>
            </a: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(5)</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ret: 5</a:t>
            </a:r>
          </a:p>
        </p:txBody>
      </p:sp>
      <p:sp>
        <p:nvSpPr>
          <p:cNvPr id="5" name="Rectangle: Rounded Corners 4">
            <a:extLst>
              <a:ext uri="{FF2B5EF4-FFF2-40B4-BE49-F238E27FC236}">
                <a16:creationId xmlns:a16="http://schemas.microsoft.com/office/drawing/2014/main" id="{92DA8C7B-ACDA-72DB-9BDF-86C70091135D}"/>
              </a:ext>
            </a:extLst>
          </p:cNvPr>
          <p:cNvSpPr/>
          <p:nvPr/>
        </p:nvSpPr>
        <p:spPr>
          <a:xfrm>
            <a:off x="6473144" y="2725129"/>
            <a:ext cx="1225485" cy="650451"/>
          </a:xfrm>
          <a:prstGeom prst="roundRect">
            <a:avLst>
              <a:gd name="adj" fmla="val 27012"/>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Trebuchet MS" panose="020B0603020202020204"/>
                <a:ea typeface="+mn-ea"/>
                <a:cs typeface="+mn-cs"/>
              </a:rPr>
              <a:t>virfib</a:t>
            </a: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ret: 3</a:t>
            </a:r>
          </a:p>
        </p:txBody>
      </p:sp>
      <p:sp>
        <p:nvSpPr>
          <p:cNvPr id="6" name="Rectangle: Rounded Corners 5">
            <a:extLst>
              <a:ext uri="{FF2B5EF4-FFF2-40B4-BE49-F238E27FC236}">
                <a16:creationId xmlns:a16="http://schemas.microsoft.com/office/drawing/2014/main" id="{F45E8A46-14C8-6FD0-B6D8-63F915C056A8}"/>
              </a:ext>
            </a:extLst>
          </p:cNvPr>
          <p:cNvSpPr/>
          <p:nvPr/>
        </p:nvSpPr>
        <p:spPr>
          <a:xfrm>
            <a:off x="1015003" y="3791142"/>
            <a:ext cx="1225485" cy="650451"/>
          </a:xfrm>
          <a:prstGeom prst="roundRect">
            <a:avLst>
              <a:gd name="adj" fmla="val 27012"/>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Trebuchet MS" panose="020B0603020202020204"/>
                <a:ea typeface="+mn-ea"/>
                <a:cs typeface="+mn-cs"/>
              </a:rPr>
              <a:t>virfib</a:t>
            </a: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ret: 1</a:t>
            </a:r>
          </a:p>
        </p:txBody>
      </p:sp>
      <p:sp>
        <p:nvSpPr>
          <p:cNvPr id="7" name="Rectangle: Rounded Corners 6">
            <a:extLst>
              <a:ext uri="{FF2B5EF4-FFF2-40B4-BE49-F238E27FC236}">
                <a16:creationId xmlns:a16="http://schemas.microsoft.com/office/drawing/2014/main" id="{6AA0B11D-BDC1-8631-2A60-B2B366A5CD1F}"/>
              </a:ext>
            </a:extLst>
          </p:cNvPr>
          <p:cNvSpPr/>
          <p:nvPr/>
        </p:nvSpPr>
        <p:spPr>
          <a:xfrm>
            <a:off x="2738462" y="4857158"/>
            <a:ext cx="1225485" cy="650451"/>
          </a:xfrm>
          <a:prstGeom prst="roundRect">
            <a:avLst>
              <a:gd name="adj" fmla="val 27012"/>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Trebuchet MS" panose="020B0603020202020204"/>
                <a:ea typeface="+mn-ea"/>
                <a:cs typeface="+mn-cs"/>
              </a:rPr>
              <a:t>virfib</a:t>
            </a: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ret: 1</a:t>
            </a:r>
          </a:p>
        </p:txBody>
      </p:sp>
      <p:sp>
        <p:nvSpPr>
          <p:cNvPr id="8" name="Rectangle: Rounded Corners 7">
            <a:extLst>
              <a:ext uri="{FF2B5EF4-FFF2-40B4-BE49-F238E27FC236}">
                <a16:creationId xmlns:a16="http://schemas.microsoft.com/office/drawing/2014/main" id="{B6D72198-5FED-ED01-85F6-586E5E1D9002}"/>
              </a:ext>
            </a:extLst>
          </p:cNvPr>
          <p:cNvSpPr/>
          <p:nvPr/>
        </p:nvSpPr>
        <p:spPr>
          <a:xfrm>
            <a:off x="8229599" y="5923174"/>
            <a:ext cx="1225485" cy="650451"/>
          </a:xfrm>
          <a:prstGeom prst="roundRect">
            <a:avLst>
              <a:gd name="adj" fmla="val 27012"/>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Trebuchet MS" panose="020B0603020202020204"/>
                <a:ea typeface="+mn-ea"/>
                <a:cs typeface="+mn-cs"/>
              </a:rPr>
              <a:t>virfib</a:t>
            </a: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ret: 0</a:t>
            </a:r>
          </a:p>
        </p:txBody>
      </p:sp>
      <p:sp>
        <p:nvSpPr>
          <p:cNvPr id="9" name="Rectangle: Rounded Corners 8">
            <a:extLst>
              <a:ext uri="{FF2B5EF4-FFF2-40B4-BE49-F238E27FC236}">
                <a16:creationId xmlns:a16="http://schemas.microsoft.com/office/drawing/2014/main" id="{D2C296F4-2C81-AD3A-8CD6-531D8135A56F}"/>
              </a:ext>
            </a:extLst>
          </p:cNvPr>
          <p:cNvSpPr/>
          <p:nvPr/>
        </p:nvSpPr>
        <p:spPr>
          <a:xfrm>
            <a:off x="1943527" y="2725128"/>
            <a:ext cx="1225485" cy="650451"/>
          </a:xfrm>
          <a:prstGeom prst="roundRect">
            <a:avLst>
              <a:gd name="adj" fmla="val 27012"/>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Trebuchet MS" panose="020B0603020202020204"/>
                <a:ea typeface="+mn-ea"/>
                <a:cs typeface="+mn-cs"/>
              </a:rPr>
              <a:t>virfib</a:t>
            </a: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ret: 2</a:t>
            </a:r>
          </a:p>
        </p:txBody>
      </p:sp>
      <p:sp>
        <p:nvSpPr>
          <p:cNvPr id="10" name="Rectangle: Rounded Corners 9">
            <a:extLst>
              <a:ext uri="{FF2B5EF4-FFF2-40B4-BE49-F238E27FC236}">
                <a16:creationId xmlns:a16="http://schemas.microsoft.com/office/drawing/2014/main" id="{40D89FD1-BC66-6F25-1267-706597211A3D}"/>
              </a:ext>
            </a:extLst>
          </p:cNvPr>
          <p:cNvSpPr/>
          <p:nvPr/>
        </p:nvSpPr>
        <p:spPr>
          <a:xfrm>
            <a:off x="5131795" y="3791144"/>
            <a:ext cx="1225485" cy="650451"/>
          </a:xfrm>
          <a:prstGeom prst="roundRect">
            <a:avLst>
              <a:gd name="adj" fmla="val 27012"/>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Trebuchet MS" panose="020B0603020202020204"/>
                <a:ea typeface="+mn-ea"/>
                <a:cs typeface="+mn-cs"/>
              </a:rPr>
              <a:t>virfib</a:t>
            </a: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ret: 1</a:t>
            </a:r>
          </a:p>
        </p:txBody>
      </p:sp>
      <p:sp>
        <p:nvSpPr>
          <p:cNvPr id="11" name="Rectangle: Rounded Corners 10">
            <a:extLst>
              <a:ext uri="{FF2B5EF4-FFF2-40B4-BE49-F238E27FC236}">
                <a16:creationId xmlns:a16="http://schemas.microsoft.com/office/drawing/2014/main" id="{D88D2BCB-8F83-55B5-BD60-8F604B9384DE}"/>
              </a:ext>
            </a:extLst>
          </p:cNvPr>
          <p:cNvSpPr/>
          <p:nvPr/>
        </p:nvSpPr>
        <p:spPr>
          <a:xfrm>
            <a:off x="2810282" y="3791142"/>
            <a:ext cx="1225485" cy="650451"/>
          </a:xfrm>
          <a:prstGeom prst="roundRect">
            <a:avLst>
              <a:gd name="adj" fmla="val 27012"/>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Trebuchet MS" panose="020B0603020202020204"/>
                <a:ea typeface="+mn-ea"/>
                <a:cs typeface="+mn-cs"/>
              </a:rPr>
              <a:t>virfib</a:t>
            </a: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ret: 1</a:t>
            </a:r>
          </a:p>
        </p:txBody>
      </p:sp>
      <p:sp>
        <p:nvSpPr>
          <p:cNvPr id="12" name="Rectangle: Rounded Corners 11">
            <a:extLst>
              <a:ext uri="{FF2B5EF4-FFF2-40B4-BE49-F238E27FC236}">
                <a16:creationId xmlns:a16="http://schemas.microsoft.com/office/drawing/2014/main" id="{BC89F250-CF32-F077-761D-2A3D7745CF01}"/>
              </a:ext>
            </a:extLst>
          </p:cNvPr>
          <p:cNvSpPr/>
          <p:nvPr/>
        </p:nvSpPr>
        <p:spPr>
          <a:xfrm>
            <a:off x="8991197" y="4857158"/>
            <a:ext cx="1225485" cy="650451"/>
          </a:xfrm>
          <a:prstGeom prst="roundRect">
            <a:avLst>
              <a:gd name="adj" fmla="val 27012"/>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Trebuchet MS" panose="020B0603020202020204"/>
                <a:ea typeface="+mn-ea"/>
                <a:cs typeface="+mn-cs"/>
              </a:rPr>
              <a:t>virfib</a:t>
            </a: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ret: 1</a:t>
            </a:r>
          </a:p>
        </p:txBody>
      </p:sp>
      <p:sp>
        <p:nvSpPr>
          <p:cNvPr id="13" name="Rectangle: Rounded Corners 12">
            <a:extLst>
              <a:ext uri="{FF2B5EF4-FFF2-40B4-BE49-F238E27FC236}">
                <a16:creationId xmlns:a16="http://schemas.microsoft.com/office/drawing/2014/main" id="{CBBB6991-C2AE-8EFD-440B-097B1BB1552C}"/>
              </a:ext>
            </a:extLst>
          </p:cNvPr>
          <p:cNvSpPr/>
          <p:nvPr/>
        </p:nvSpPr>
        <p:spPr>
          <a:xfrm>
            <a:off x="7877665" y="3791144"/>
            <a:ext cx="1225485" cy="650451"/>
          </a:xfrm>
          <a:prstGeom prst="roundRect">
            <a:avLst>
              <a:gd name="adj" fmla="val 27012"/>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Trebuchet MS" panose="020B0603020202020204"/>
                <a:ea typeface="+mn-ea"/>
                <a:cs typeface="+mn-cs"/>
              </a:rPr>
              <a:t>virfib</a:t>
            </a: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ret: 2</a:t>
            </a:r>
          </a:p>
        </p:txBody>
      </p:sp>
      <p:sp>
        <p:nvSpPr>
          <p:cNvPr id="14" name="Rectangle: Rounded Corners 13">
            <a:extLst>
              <a:ext uri="{FF2B5EF4-FFF2-40B4-BE49-F238E27FC236}">
                <a16:creationId xmlns:a16="http://schemas.microsoft.com/office/drawing/2014/main" id="{B1259520-216E-B0E1-8BC2-6F2298696DE3}"/>
              </a:ext>
            </a:extLst>
          </p:cNvPr>
          <p:cNvSpPr/>
          <p:nvPr/>
        </p:nvSpPr>
        <p:spPr>
          <a:xfrm>
            <a:off x="4358208" y="4857158"/>
            <a:ext cx="1225485" cy="650451"/>
          </a:xfrm>
          <a:prstGeom prst="roundRect">
            <a:avLst>
              <a:gd name="adj" fmla="val 27012"/>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Trebuchet MS" panose="020B0603020202020204"/>
                <a:ea typeface="+mn-ea"/>
                <a:cs typeface="+mn-cs"/>
              </a:rPr>
              <a:t>virfib</a:t>
            </a: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ret: 0</a:t>
            </a:r>
          </a:p>
        </p:txBody>
      </p:sp>
      <p:sp>
        <p:nvSpPr>
          <p:cNvPr id="15" name="Rectangle: Rounded Corners 14">
            <a:extLst>
              <a:ext uri="{FF2B5EF4-FFF2-40B4-BE49-F238E27FC236}">
                <a16:creationId xmlns:a16="http://schemas.microsoft.com/office/drawing/2014/main" id="{3BDFD8A0-A240-1EB3-D9DE-BFE7F7970B6E}"/>
              </a:ext>
            </a:extLst>
          </p:cNvPr>
          <p:cNvSpPr/>
          <p:nvPr/>
        </p:nvSpPr>
        <p:spPr>
          <a:xfrm>
            <a:off x="5864830" y="4857158"/>
            <a:ext cx="1225485" cy="650451"/>
          </a:xfrm>
          <a:prstGeom prst="roundRect">
            <a:avLst>
              <a:gd name="adj" fmla="val 27012"/>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Trebuchet MS" panose="020B0603020202020204"/>
                <a:ea typeface="+mn-ea"/>
                <a:cs typeface="+mn-cs"/>
              </a:rPr>
              <a:t>virfib</a:t>
            </a: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ret: 1</a:t>
            </a:r>
          </a:p>
        </p:txBody>
      </p:sp>
      <p:sp>
        <p:nvSpPr>
          <p:cNvPr id="16" name="Rectangle: Rounded Corners 15">
            <a:extLst>
              <a:ext uri="{FF2B5EF4-FFF2-40B4-BE49-F238E27FC236}">
                <a16:creationId xmlns:a16="http://schemas.microsoft.com/office/drawing/2014/main" id="{8476FEDF-7E40-86E3-6439-A95503C2DC79}"/>
              </a:ext>
            </a:extLst>
          </p:cNvPr>
          <p:cNvSpPr/>
          <p:nvPr/>
        </p:nvSpPr>
        <p:spPr>
          <a:xfrm>
            <a:off x="1231840" y="4857158"/>
            <a:ext cx="1225485" cy="650451"/>
          </a:xfrm>
          <a:prstGeom prst="roundRect">
            <a:avLst>
              <a:gd name="adj" fmla="val 27012"/>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Trebuchet MS" panose="020B0603020202020204"/>
                <a:ea typeface="+mn-ea"/>
                <a:cs typeface="+mn-cs"/>
              </a:rPr>
              <a:t>virfib</a:t>
            </a: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ret: 0</a:t>
            </a:r>
          </a:p>
        </p:txBody>
      </p:sp>
      <p:sp>
        <p:nvSpPr>
          <p:cNvPr id="17" name="Rectangle: Rounded Corners 16">
            <a:extLst>
              <a:ext uri="{FF2B5EF4-FFF2-40B4-BE49-F238E27FC236}">
                <a16:creationId xmlns:a16="http://schemas.microsoft.com/office/drawing/2014/main" id="{518FC9E2-50CD-7BF1-4FFE-AF7D953962C5}"/>
              </a:ext>
            </a:extLst>
          </p:cNvPr>
          <p:cNvSpPr/>
          <p:nvPr/>
        </p:nvSpPr>
        <p:spPr>
          <a:xfrm>
            <a:off x="7484576" y="4857158"/>
            <a:ext cx="1225485" cy="650451"/>
          </a:xfrm>
          <a:prstGeom prst="roundRect">
            <a:avLst>
              <a:gd name="adj" fmla="val 27012"/>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Trebuchet MS" panose="020B0603020202020204"/>
                <a:ea typeface="+mn-ea"/>
                <a:cs typeface="+mn-cs"/>
              </a:rPr>
              <a:t>virfib</a:t>
            </a: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ret: 1</a:t>
            </a:r>
          </a:p>
        </p:txBody>
      </p:sp>
      <p:sp>
        <p:nvSpPr>
          <p:cNvPr id="18" name="Rectangle: Rounded Corners 17">
            <a:extLst>
              <a:ext uri="{FF2B5EF4-FFF2-40B4-BE49-F238E27FC236}">
                <a16:creationId xmlns:a16="http://schemas.microsoft.com/office/drawing/2014/main" id="{6F3EEEE7-18A9-8D23-C458-E55CDCE47B71}"/>
              </a:ext>
            </a:extLst>
          </p:cNvPr>
          <p:cNvSpPr/>
          <p:nvPr/>
        </p:nvSpPr>
        <p:spPr>
          <a:xfrm>
            <a:off x="9734747" y="5923174"/>
            <a:ext cx="1225485" cy="650451"/>
          </a:xfrm>
          <a:prstGeom prst="roundRect">
            <a:avLst>
              <a:gd name="adj" fmla="val 27012"/>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Trebuchet MS" panose="020B0603020202020204"/>
                <a:ea typeface="+mn-ea"/>
                <a:cs typeface="+mn-cs"/>
              </a:rPr>
              <a:t>virfib</a:t>
            </a: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ret: 1</a:t>
            </a:r>
          </a:p>
        </p:txBody>
      </p:sp>
      <p:cxnSp>
        <p:nvCxnSpPr>
          <p:cNvPr id="20" name="Straight Arrow Connector 19">
            <a:extLst>
              <a:ext uri="{FF2B5EF4-FFF2-40B4-BE49-F238E27FC236}">
                <a16:creationId xmlns:a16="http://schemas.microsoft.com/office/drawing/2014/main" id="{689B1034-1FC5-65B1-5019-8E47F2750F40}"/>
              </a:ext>
            </a:extLst>
          </p:cNvPr>
          <p:cNvCxnSpPr>
            <a:stCxn id="4" idx="2"/>
            <a:endCxn id="9" idx="0"/>
          </p:cNvCxnSpPr>
          <p:nvPr/>
        </p:nvCxnSpPr>
        <p:spPr>
          <a:xfrm flipH="1">
            <a:off x="2556270" y="2309565"/>
            <a:ext cx="2647325" cy="41556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 name="Straight Arrow Connector 20">
            <a:extLst>
              <a:ext uri="{FF2B5EF4-FFF2-40B4-BE49-F238E27FC236}">
                <a16:creationId xmlns:a16="http://schemas.microsoft.com/office/drawing/2014/main" id="{75CC8B5C-BED2-39F7-7478-27C470CC9449}"/>
              </a:ext>
            </a:extLst>
          </p:cNvPr>
          <p:cNvCxnSpPr>
            <a:cxnSpLocks/>
            <a:stCxn id="4" idx="2"/>
            <a:endCxn id="5" idx="0"/>
          </p:cNvCxnSpPr>
          <p:nvPr/>
        </p:nvCxnSpPr>
        <p:spPr>
          <a:xfrm>
            <a:off x="5203595" y="2309565"/>
            <a:ext cx="1882292" cy="41556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Straight Arrow Connector 24">
            <a:extLst>
              <a:ext uri="{FF2B5EF4-FFF2-40B4-BE49-F238E27FC236}">
                <a16:creationId xmlns:a16="http://schemas.microsoft.com/office/drawing/2014/main" id="{3710CCCC-253F-2ED7-2E8C-A2195A88872A}"/>
              </a:ext>
            </a:extLst>
          </p:cNvPr>
          <p:cNvCxnSpPr>
            <a:stCxn id="9" idx="2"/>
            <a:endCxn id="6" idx="0"/>
          </p:cNvCxnSpPr>
          <p:nvPr/>
        </p:nvCxnSpPr>
        <p:spPr>
          <a:xfrm flipH="1">
            <a:off x="1627746" y="3375579"/>
            <a:ext cx="928524" cy="41556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a:extLst>
              <a:ext uri="{FF2B5EF4-FFF2-40B4-BE49-F238E27FC236}">
                <a16:creationId xmlns:a16="http://schemas.microsoft.com/office/drawing/2014/main" id="{D11AADA5-7ACE-67E5-6910-4576656E8F75}"/>
              </a:ext>
            </a:extLst>
          </p:cNvPr>
          <p:cNvCxnSpPr>
            <a:stCxn id="9" idx="2"/>
            <a:endCxn id="11" idx="0"/>
          </p:cNvCxnSpPr>
          <p:nvPr/>
        </p:nvCxnSpPr>
        <p:spPr>
          <a:xfrm>
            <a:off x="2556270" y="3375579"/>
            <a:ext cx="866755" cy="41556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Straight Arrow Connector 28">
            <a:extLst>
              <a:ext uri="{FF2B5EF4-FFF2-40B4-BE49-F238E27FC236}">
                <a16:creationId xmlns:a16="http://schemas.microsoft.com/office/drawing/2014/main" id="{812A6FDA-B9F5-6DA7-29E8-D0F9955B84B5}"/>
              </a:ext>
            </a:extLst>
          </p:cNvPr>
          <p:cNvCxnSpPr>
            <a:stCxn id="11" idx="2"/>
            <a:endCxn id="16" idx="0"/>
          </p:cNvCxnSpPr>
          <p:nvPr/>
        </p:nvCxnSpPr>
        <p:spPr>
          <a:xfrm flipH="1">
            <a:off x="1844583" y="4441593"/>
            <a:ext cx="1578442" cy="41556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1" name="Straight Arrow Connector 30">
            <a:extLst>
              <a:ext uri="{FF2B5EF4-FFF2-40B4-BE49-F238E27FC236}">
                <a16:creationId xmlns:a16="http://schemas.microsoft.com/office/drawing/2014/main" id="{0F697D2F-8484-645E-F007-D2B0190BC1E9}"/>
              </a:ext>
            </a:extLst>
          </p:cNvPr>
          <p:cNvCxnSpPr>
            <a:stCxn id="11" idx="2"/>
            <a:endCxn id="7" idx="0"/>
          </p:cNvCxnSpPr>
          <p:nvPr/>
        </p:nvCxnSpPr>
        <p:spPr>
          <a:xfrm flipH="1">
            <a:off x="3351205" y="4441593"/>
            <a:ext cx="71820" cy="41556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3" name="Straight Arrow Connector 32">
            <a:extLst>
              <a:ext uri="{FF2B5EF4-FFF2-40B4-BE49-F238E27FC236}">
                <a16:creationId xmlns:a16="http://schemas.microsoft.com/office/drawing/2014/main" id="{77344553-03FF-59D4-BB40-D4C157A7459E}"/>
              </a:ext>
            </a:extLst>
          </p:cNvPr>
          <p:cNvCxnSpPr>
            <a:stCxn id="5" idx="2"/>
            <a:endCxn id="10" idx="0"/>
          </p:cNvCxnSpPr>
          <p:nvPr/>
        </p:nvCxnSpPr>
        <p:spPr>
          <a:xfrm flipH="1">
            <a:off x="5744538" y="3375580"/>
            <a:ext cx="1341349" cy="41556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5" name="Straight Arrow Connector 34">
            <a:extLst>
              <a:ext uri="{FF2B5EF4-FFF2-40B4-BE49-F238E27FC236}">
                <a16:creationId xmlns:a16="http://schemas.microsoft.com/office/drawing/2014/main" id="{19AEA953-BA21-BCBC-30FA-C253A833AB7F}"/>
              </a:ext>
            </a:extLst>
          </p:cNvPr>
          <p:cNvCxnSpPr>
            <a:stCxn id="5" idx="2"/>
            <a:endCxn id="13" idx="0"/>
          </p:cNvCxnSpPr>
          <p:nvPr/>
        </p:nvCxnSpPr>
        <p:spPr>
          <a:xfrm>
            <a:off x="7085887" y="3375580"/>
            <a:ext cx="1404521" cy="41556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7" name="Straight Arrow Connector 36">
            <a:extLst>
              <a:ext uri="{FF2B5EF4-FFF2-40B4-BE49-F238E27FC236}">
                <a16:creationId xmlns:a16="http://schemas.microsoft.com/office/drawing/2014/main" id="{7A8F67FA-F6E7-8910-B7AE-8D7A77721DF5}"/>
              </a:ext>
            </a:extLst>
          </p:cNvPr>
          <p:cNvCxnSpPr>
            <a:stCxn id="10" idx="2"/>
            <a:endCxn id="14" idx="0"/>
          </p:cNvCxnSpPr>
          <p:nvPr/>
        </p:nvCxnSpPr>
        <p:spPr>
          <a:xfrm flipH="1">
            <a:off x="4970951" y="4441595"/>
            <a:ext cx="773587" cy="41556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9" name="Straight Arrow Connector 38">
            <a:extLst>
              <a:ext uri="{FF2B5EF4-FFF2-40B4-BE49-F238E27FC236}">
                <a16:creationId xmlns:a16="http://schemas.microsoft.com/office/drawing/2014/main" id="{CC41F59D-AB6C-8931-E181-7955A0ED792E}"/>
              </a:ext>
            </a:extLst>
          </p:cNvPr>
          <p:cNvCxnSpPr>
            <a:stCxn id="10" idx="2"/>
            <a:endCxn id="15" idx="0"/>
          </p:cNvCxnSpPr>
          <p:nvPr/>
        </p:nvCxnSpPr>
        <p:spPr>
          <a:xfrm>
            <a:off x="5744538" y="4441595"/>
            <a:ext cx="733035" cy="41556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1" name="Straight Arrow Connector 40">
            <a:extLst>
              <a:ext uri="{FF2B5EF4-FFF2-40B4-BE49-F238E27FC236}">
                <a16:creationId xmlns:a16="http://schemas.microsoft.com/office/drawing/2014/main" id="{9F5F7A38-F02C-A83A-52C1-078C4BEF7BF6}"/>
              </a:ext>
            </a:extLst>
          </p:cNvPr>
          <p:cNvCxnSpPr>
            <a:stCxn id="13" idx="2"/>
            <a:endCxn id="17" idx="0"/>
          </p:cNvCxnSpPr>
          <p:nvPr/>
        </p:nvCxnSpPr>
        <p:spPr>
          <a:xfrm flipH="1">
            <a:off x="8097319" y="4441595"/>
            <a:ext cx="393089" cy="41556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3" name="Straight Arrow Connector 42">
            <a:extLst>
              <a:ext uri="{FF2B5EF4-FFF2-40B4-BE49-F238E27FC236}">
                <a16:creationId xmlns:a16="http://schemas.microsoft.com/office/drawing/2014/main" id="{7F97F84D-6E71-4905-F222-87C94D0A4D0F}"/>
              </a:ext>
            </a:extLst>
          </p:cNvPr>
          <p:cNvCxnSpPr>
            <a:stCxn id="13" idx="2"/>
            <a:endCxn id="12" idx="0"/>
          </p:cNvCxnSpPr>
          <p:nvPr/>
        </p:nvCxnSpPr>
        <p:spPr>
          <a:xfrm>
            <a:off x="8490408" y="4441595"/>
            <a:ext cx="1113532" cy="41556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5" name="Straight Arrow Connector 44">
            <a:extLst>
              <a:ext uri="{FF2B5EF4-FFF2-40B4-BE49-F238E27FC236}">
                <a16:creationId xmlns:a16="http://schemas.microsoft.com/office/drawing/2014/main" id="{1D298963-AC84-1117-FEBA-F72F94CAA95A}"/>
              </a:ext>
            </a:extLst>
          </p:cNvPr>
          <p:cNvCxnSpPr>
            <a:stCxn id="12" idx="2"/>
            <a:endCxn id="8" idx="0"/>
          </p:cNvCxnSpPr>
          <p:nvPr/>
        </p:nvCxnSpPr>
        <p:spPr>
          <a:xfrm flipH="1">
            <a:off x="8842342" y="5507609"/>
            <a:ext cx="761598" cy="41556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7" name="Straight Arrow Connector 46">
            <a:extLst>
              <a:ext uri="{FF2B5EF4-FFF2-40B4-BE49-F238E27FC236}">
                <a16:creationId xmlns:a16="http://schemas.microsoft.com/office/drawing/2014/main" id="{E4636C68-B341-9A99-2047-9073424324B6}"/>
              </a:ext>
            </a:extLst>
          </p:cNvPr>
          <p:cNvCxnSpPr>
            <a:stCxn id="12" idx="2"/>
            <a:endCxn id="18" idx="0"/>
          </p:cNvCxnSpPr>
          <p:nvPr/>
        </p:nvCxnSpPr>
        <p:spPr>
          <a:xfrm>
            <a:off x="9603940" y="5507609"/>
            <a:ext cx="743550" cy="41556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40674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FF32E-B469-3A1E-0C1A-FD80134617C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F250CFF-8D1F-20EB-D932-8989260E863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347755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C8A04-F291-DC18-92ED-E14783A84FE8}"/>
              </a:ext>
            </a:extLst>
          </p:cNvPr>
          <p:cNvSpPr>
            <a:spLocks noGrp="1"/>
          </p:cNvSpPr>
          <p:nvPr>
            <p:ph type="title"/>
          </p:nvPr>
        </p:nvSpPr>
        <p:spPr/>
        <p:txBody>
          <a:bodyPr/>
          <a:lstStyle/>
          <a:p>
            <a:r>
              <a:rPr lang="en-US" dirty="0" err="1"/>
              <a:t>Memoization</a:t>
            </a:r>
            <a:endParaRPr lang="en-US" dirty="0"/>
          </a:p>
        </p:txBody>
      </p:sp>
      <p:sp>
        <p:nvSpPr>
          <p:cNvPr id="4" name="Text Placeholder 3">
            <a:extLst>
              <a:ext uri="{FF2B5EF4-FFF2-40B4-BE49-F238E27FC236}">
                <a16:creationId xmlns:a16="http://schemas.microsoft.com/office/drawing/2014/main" id="{EDA1F576-5834-F588-CD7D-30BA1E2AB5B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59816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D6BD8-0501-671C-DCD6-CAD17200C484}"/>
              </a:ext>
            </a:extLst>
          </p:cNvPr>
          <p:cNvSpPr>
            <a:spLocks noGrp="1"/>
          </p:cNvSpPr>
          <p:nvPr>
            <p:ph type="title"/>
          </p:nvPr>
        </p:nvSpPr>
        <p:spPr/>
        <p:txBody>
          <a:bodyPr/>
          <a:lstStyle/>
          <a:p>
            <a:r>
              <a:rPr lang="en-US" dirty="0" err="1"/>
              <a:t>Memoization</a:t>
            </a:r>
            <a:endParaRPr lang="en-US" dirty="0"/>
          </a:p>
        </p:txBody>
      </p:sp>
      <p:sp>
        <p:nvSpPr>
          <p:cNvPr id="3" name="Content Placeholder 2">
            <a:extLst>
              <a:ext uri="{FF2B5EF4-FFF2-40B4-BE49-F238E27FC236}">
                <a16:creationId xmlns:a16="http://schemas.microsoft.com/office/drawing/2014/main" id="{536017AE-C2EF-589F-B8FB-EED60D259E96}"/>
              </a:ext>
            </a:extLst>
          </p:cNvPr>
          <p:cNvSpPr>
            <a:spLocks noGrp="1"/>
          </p:cNvSpPr>
          <p:nvPr>
            <p:ph idx="1"/>
          </p:nvPr>
        </p:nvSpPr>
        <p:spPr/>
        <p:txBody>
          <a:bodyPr/>
          <a:lstStyle/>
          <a:p>
            <a:r>
              <a:rPr lang="en-US" b="1" dirty="0" err="1"/>
              <a:t>Memoization</a:t>
            </a:r>
            <a:r>
              <a:rPr lang="en-US" dirty="0"/>
              <a:t>, or caching, is a strategy to reduce redundant computation by remembering the results of previous function calls in a "memo" or cache.</a:t>
            </a:r>
          </a:p>
        </p:txBody>
      </p:sp>
    </p:spTree>
    <p:extLst>
      <p:ext uri="{BB962C8B-B14F-4D97-AF65-F5344CB8AC3E}">
        <p14:creationId xmlns:p14="http://schemas.microsoft.com/office/powerpoint/2010/main" val="1565737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B172D-CEE8-812E-8917-DE35FB48B2B5}"/>
              </a:ext>
            </a:extLst>
          </p:cNvPr>
          <p:cNvSpPr>
            <a:spLocks noGrp="1"/>
          </p:cNvSpPr>
          <p:nvPr>
            <p:ph type="title"/>
          </p:nvPr>
        </p:nvSpPr>
        <p:spPr/>
        <p:txBody>
          <a:bodyPr/>
          <a:lstStyle/>
          <a:p>
            <a:r>
              <a:rPr lang="en-US" dirty="0"/>
              <a:t>A </a:t>
            </a:r>
            <a:r>
              <a:rPr lang="en-US" dirty="0" err="1"/>
              <a:t>memoization</a:t>
            </a:r>
            <a:r>
              <a:rPr lang="en-US" dirty="0"/>
              <a:t> HOF</a:t>
            </a:r>
          </a:p>
        </p:txBody>
      </p:sp>
      <p:sp>
        <p:nvSpPr>
          <p:cNvPr id="3" name="Content Placeholder 2">
            <a:extLst>
              <a:ext uri="{FF2B5EF4-FFF2-40B4-BE49-F238E27FC236}">
                <a16:creationId xmlns:a16="http://schemas.microsoft.com/office/drawing/2014/main" id="{29AD60F6-990B-446D-3341-43BD9888ECDC}"/>
              </a:ext>
            </a:extLst>
          </p:cNvPr>
          <p:cNvSpPr>
            <a:spLocks noGrp="1"/>
          </p:cNvSpPr>
          <p:nvPr>
            <p:ph idx="1"/>
          </p:nvPr>
        </p:nvSpPr>
        <p:spPr/>
        <p:txBody>
          <a:bodyPr/>
          <a:lstStyle/>
          <a:p>
            <a:endParaRPr lang="en-US"/>
          </a:p>
        </p:txBody>
      </p:sp>
      <p:sp>
        <p:nvSpPr>
          <p:cNvPr id="4" name="TextBox 3">
            <a:extLst>
              <a:ext uri="{FF2B5EF4-FFF2-40B4-BE49-F238E27FC236}">
                <a16:creationId xmlns:a16="http://schemas.microsoft.com/office/drawing/2014/main" id="{9F1E7EB1-A255-0691-4570-1FEDBDA5126D}"/>
              </a:ext>
            </a:extLst>
          </p:cNvPr>
          <p:cNvSpPr txBox="1"/>
          <p:nvPr/>
        </p:nvSpPr>
        <p:spPr>
          <a:xfrm>
            <a:off x="1000542" y="1930400"/>
            <a:ext cx="8273460" cy="2246769"/>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memo(f):</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cache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def </a:t>
            </a:r>
            <a:r>
              <a:rPr kumimoji="0" lang="en-US" sz="20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memoized</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 n not in cache: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cache[n] = f(n)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cache[n]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a:t>
            </a:r>
            <a:r>
              <a:rPr kumimoji="0" lang="en-US" sz="20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memoized</a:t>
            </a:r>
            <a:endPar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1125702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74889-E11D-145E-11D6-9A4DB78469A4}"/>
              </a:ext>
            </a:extLst>
          </p:cNvPr>
          <p:cNvSpPr>
            <a:spLocks noGrp="1"/>
          </p:cNvSpPr>
          <p:nvPr>
            <p:ph type="title"/>
          </p:nvPr>
        </p:nvSpPr>
        <p:spPr/>
        <p:txBody>
          <a:bodyPr/>
          <a:lstStyle/>
          <a:p>
            <a:r>
              <a:rPr lang="en-US" dirty="0" err="1"/>
              <a:t>Memoizing</a:t>
            </a:r>
            <a:r>
              <a:rPr lang="en-US" dirty="0"/>
              <a:t> </a:t>
            </a:r>
            <a:r>
              <a:rPr lang="en-US" dirty="0" err="1"/>
              <a:t>Virahanka</a:t>
            </a:r>
            <a:r>
              <a:rPr lang="en-US" dirty="0"/>
              <a:t>-Fibonacci</a:t>
            </a:r>
          </a:p>
        </p:txBody>
      </p:sp>
      <p:graphicFrame>
        <p:nvGraphicFramePr>
          <p:cNvPr id="4" name="Table 4">
            <a:extLst>
              <a:ext uri="{FF2B5EF4-FFF2-40B4-BE49-F238E27FC236}">
                <a16:creationId xmlns:a16="http://schemas.microsoft.com/office/drawing/2014/main" id="{CF5C299F-F7A3-197F-E8CA-C918793BC3AE}"/>
              </a:ext>
            </a:extLst>
          </p:cNvPr>
          <p:cNvGraphicFramePr>
            <a:graphicFrameLocks noGrp="1"/>
          </p:cNvGraphicFramePr>
          <p:nvPr>
            <p:ph idx="1"/>
          </p:nvPr>
        </p:nvGraphicFramePr>
        <p:xfrm>
          <a:off x="2686640" y="1930400"/>
          <a:ext cx="4703975" cy="3810000"/>
        </p:xfrm>
        <a:graphic>
          <a:graphicData uri="http://schemas.openxmlformats.org/drawingml/2006/table">
            <a:tbl>
              <a:tblPr firstRow="1" bandRow="1">
                <a:tableStyleId>{2D5ABB26-0587-4C30-8999-92F81FD0307C}</a:tableStyleId>
              </a:tblPr>
              <a:tblGrid>
                <a:gridCol w="818995">
                  <a:extLst>
                    <a:ext uri="{9D8B030D-6E8A-4147-A177-3AD203B41FA5}">
                      <a16:colId xmlns:a16="http://schemas.microsoft.com/office/drawing/2014/main" val="2080355710"/>
                    </a:ext>
                  </a:extLst>
                </a:gridCol>
                <a:gridCol w="1721991">
                  <a:extLst>
                    <a:ext uri="{9D8B030D-6E8A-4147-A177-3AD203B41FA5}">
                      <a16:colId xmlns:a16="http://schemas.microsoft.com/office/drawing/2014/main" val="694358115"/>
                    </a:ext>
                  </a:extLst>
                </a:gridCol>
                <a:gridCol w="2162989">
                  <a:extLst>
                    <a:ext uri="{9D8B030D-6E8A-4147-A177-3AD203B41FA5}">
                      <a16:colId xmlns:a16="http://schemas.microsoft.com/office/drawing/2014/main" val="2763964360"/>
                    </a:ext>
                  </a:extLst>
                </a:gridCol>
              </a:tblGrid>
              <a:tr h="370840">
                <a:tc>
                  <a:txBody>
                    <a:bodyPr/>
                    <a:lstStyle/>
                    <a:p>
                      <a:pPr algn="ctr"/>
                      <a:r>
                        <a:rPr lang="en-US" sz="2800" b="1" dirty="0">
                          <a:effectLst/>
                        </a:rPr>
                        <a:t>n</a:t>
                      </a:r>
                      <a:endParaRPr lang="en-US" sz="2800" b="1" dirty="0"/>
                    </a:p>
                  </a:txBody>
                  <a:tcPr anchor="ctr">
                    <a:lnB w="12700" cap="flat" cmpd="sng" algn="ctr">
                      <a:solidFill>
                        <a:schemeClr val="tx1"/>
                      </a:solidFill>
                      <a:prstDash val="solid"/>
                      <a:round/>
                      <a:headEnd type="none" w="med" len="med"/>
                      <a:tailEnd type="none" w="med" len="med"/>
                    </a:lnB>
                  </a:tcPr>
                </a:tc>
                <a:tc>
                  <a:txBody>
                    <a:bodyPr/>
                    <a:lstStyle/>
                    <a:p>
                      <a:pPr algn="ctr"/>
                      <a:r>
                        <a:rPr lang="en-US" sz="2800" b="1"/>
                        <a:t>Original</a:t>
                      </a:r>
                    </a:p>
                  </a:txBody>
                  <a:tcPr anchor="ctr">
                    <a:lnB w="12700" cap="flat" cmpd="sng" algn="ctr">
                      <a:solidFill>
                        <a:schemeClr val="tx1"/>
                      </a:solidFill>
                      <a:prstDash val="solid"/>
                      <a:round/>
                      <a:headEnd type="none" w="med" len="med"/>
                      <a:tailEnd type="none" w="med" len="med"/>
                    </a:lnB>
                  </a:tcPr>
                </a:tc>
                <a:tc>
                  <a:txBody>
                    <a:bodyPr/>
                    <a:lstStyle/>
                    <a:p>
                      <a:pPr algn="ctr"/>
                      <a:r>
                        <a:rPr lang="en-US" sz="2800" b="1" dirty="0" err="1"/>
                        <a:t>Memoized</a:t>
                      </a:r>
                      <a:endParaRPr lang="en-US" sz="2800" b="1" dirty="0"/>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1451597"/>
                  </a:ext>
                </a:extLst>
              </a:tr>
              <a:tr h="370840">
                <a:tc>
                  <a:txBody>
                    <a:bodyPr/>
                    <a:lstStyle/>
                    <a:p>
                      <a:pPr algn="ctr"/>
                      <a:r>
                        <a:rPr lang="en-US" sz="2400"/>
                        <a:t>5</a:t>
                      </a: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15</a:t>
                      </a: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9</a:t>
                      </a: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0696350"/>
                  </a:ext>
                </a:extLst>
              </a:tr>
              <a:tr h="370840">
                <a:tc>
                  <a:txBody>
                    <a:bodyPr/>
                    <a:lstStyle/>
                    <a:p>
                      <a:pPr algn="ctr"/>
                      <a:r>
                        <a:rPr lang="en-US" sz="2400"/>
                        <a:t>6</a:t>
                      </a: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25</a:t>
                      </a: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11</a:t>
                      </a: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2170129"/>
                  </a:ext>
                </a:extLst>
              </a:tr>
              <a:tr h="370840">
                <a:tc>
                  <a:txBody>
                    <a:bodyPr/>
                    <a:lstStyle/>
                    <a:p>
                      <a:pPr algn="ctr"/>
                      <a:r>
                        <a:rPr lang="en-US" sz="2400"/>
                        <a:t>7</a:t>
                      </a: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41</a:t>
                      </a: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13</a:t>
                      </a: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8509350"/>
                  </a:ext>
                </a:extLst>
              </a:tr>
              <a:tr h="370840">
                <a:tc>
                  <a:txBody>
                    <a:bodyPr/>
                    <a:lstStyle/>
                    <a:p>
                      <a:pPr algn="ctr"/>
                      <a:r>
                        <a:rPr lang="en-US" sz="2400"/>
                        <a:t>8</a:t>
                      </a: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67</a:t>
                      </a: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15</a:t>
                      </a: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4919892"/>
                  </a:ext>
                </a:extLst>
              </a:tr>
              <a:tr h="370840">
                <a:tc>
                  <a:txBody>
                    <a:bodyPr/>
                    <a:lstStyle/>
                    <a:p>
                      <a:pPr algn="ctr"/>
                      <a:r>
                        <a:rPr lang="en-US" sz="2400" dirty="0"/>
                        <a:t>10</a:t>
                      </a: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177</a:t>
                      </a: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19</a:t>
                      </a: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397940"/>
                  </a:ext>
                </a:extLst>
              </a:tr>
              <a:tr h="370840">
                <a:tc>
                  <a:txBody>
                    <a:bodyPr/>
                    <a:lstStyle/>
                    <a:p>
                      <a:pPr algn="ctr"/>
                      <a:r>
                        <a:rPr lang="en-US" sz="2400" dirty="0"/>
                        <a:t>20</a:t>
                      </a:r>
                    </a:p>
                  </a:txBody>
                  <a:tcPr marT="91440" marB="91440" anchor="ctr">
                    <a:lnT w="12700" cap="flat" cmpd="sng" algn="ctr">
                      <a:solidFill>
                        <a:schemeClr val="tx1"/>
                      </a:solidFill>
                      <a:prstDash val="solid"/>
                      <a:round/>
                      <a:headEnd type="none" w="med" len="med"/>
                      <a:tailEnd type="none" w="med" len="med"/>
                    </a:lnT>
                  </a:tcPr>
                </a:tc>
                <a:tc>
                  <a:txBody>
                    <a:bodyPr/>
                    <a:lstStyle/>
                    <a:p>
                      <a:pPr algn="ctr"/>
                      <a:r>
                        <a:rPr lang="en-US" sz="2400" dirty="0"/>
                        <a:t>21891</a:t>
                      </a:r>
                    </a:p>
                  </a:txBody>
                  <a:tcPr marT="91440" marB="91440" anchor="ctr">
                    <a:lnT w="12700" cap="flat" cmpd="sng" algn="ctr">
                      <a:solidFill>
                        <a:schemeClr val="tx1"/>
                      </a:solidFill>
                      <a:prstDash val="solid"/>
                      <a:round/>
                      <a:headEnd type="none" w="med" len="med"/>
                      <a:tailEnd type="none" w="med" len="med"/>
                    </a:lnT>
                  </a:tcPr>
                </a:tc>
                <a:tc>
                  <a:txBody>
                    <a:bodyPr/>
                    <a:lstStyle/>
                    <a:p>
                      <a:pPr algn="ctr"/>
                      <a:r>
                        <a:rPr lang="en-US" sz="2400" dirty="0"/>
                        <a:t>39</a:t>
                      </a:r>
                    </a:p>
                  </a:txBody>
                  <a:tcPr marT="91440" marB="9144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79543535"/>
                  </a:ext>
                </a:extLst>
              </a:tr>
            </a:tbl>
          </a:graphicData>
        </a:graphic>
      </p:graphicFrame>
      <p:sp>
        <p:nvSpPr>
          <p:cNvPr id="6" name="TextBox 5">
            <a:extLst>
              <a:ext uri="{FF2B5EF4-FFF2-40B4-BE49-F238E27FC236}">
                <a16:creationId xmlns:a16="http://schemas.microsoft.com/office/drawing/2014/main" id="{90B69096-D46E-969C-14A4-4ED50FC038A9}"/>
              </a:ext>
            </a:extLst>
          </p:cNvPr>
          <p:cNvSpPr txBox="1"/>
          <p:nvPr/>
        </p:nvSpPr>
        <p:spPr>
          <a:xfrm>
            <a:off x="909536" y="5879068"/>
            <a:ext cx="6099242"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hlinkClick r:id="rId2"/>
              </a:rPr>
              <a:t>Video visualization</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397269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6E3E4-F069-A17D-2CD3-E534E63F333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641129B-3DB2-5AA7-DFAE-89FE4E9421D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70020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itle 1"/>
          <p:cNvSpPr txBox="1">
            <a:spLocks noGrp="1"/>
          </p:cNvSpPr>
          <p:nvPr>
            <p:ph type="ctrTitle"/>
          </p:nvPr>
        </p:nvSpPr>
        <p:spPr>
          <a:prstGeom prst="rect">
            <a:avLst/>
          </a:prstGeom>
        </p:spPr>
        <p:txBody>
          <a:bodyPr/>
          <a:lstStyle/>
          <a:p>
            <a:r>
              <a:t>Machine Learning</a:t>
            </a:r>
          </a:p>
        </p:txBody>
      </p:sp>
      <p:sp>
        <p:nvSpPr>
          <p:cNvPr id="169" name="Subtitle 2"/>
          <p:cNvSpPr txBox="1">
            <a:spLocks noGrp="1"/>
          </p:cNvSpPr>
          <p:nvPr>
            <p:ph type="subTitle" sz="quarter" idx="1"/>
          </p:nvPr>
        </p:nvSpPr>
        <p:spPr>
          <a:prstGeom prst="rect">
            <a:avLst/>
          </a:prstGeom>
        </p:spPr>
        <p:txBody>
          <a:bodyPr/>
          <a:lstStyle/>
          <a:p>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itle 3"/>
          <p:cNvSpPr txBox="1">
            <a:spLocks noGrp="1"/>
          </p:cNvSpPr>
          <p:nvPr>
            <p:ph type="title"/>
          </p:nvPr>
        </p:nvSpPr>
        <p:spPr>
          <a:xfrm>
            <a:off x="677334" y="2700866"/>
            <a:ext cx="8596670" cy="1826582"/>
          </a:xfrm>
          <a:prstGeom prst="rect">
            <a:avLst/>
          </a:prstGeom>
        </p:spPr>
        <p:txBody>
          <a:bodyPr/>
          <a:lstStyle/>
          <a:p>
            <a:r>
              <a:t>What is Machine Learning?</a:t>
            </a:r>
          </a:p>
        </p:txBody>
      </p:sp>
      <p:sp>
        <p:nvSpPr>
          <p:cNvPr id="172" name="Text Placeholder 4"/>
          <p:cNvSpPr txBox="1">
            <a:spLocks noGrp="1"/>
          </p:cNvSpPr>
          <p:nvPr>
            <p:ph type="body" sz="quarter" idx="1"/>
          </p:nvPr>
        </p:nvSpPr>
        <p:spPr>
          <a:xfrm>
            <a:off x="677334" y="4527448"/>
            <a:ext cx="8596670" cy="860401"/>
          </a:xfrm>
          <a:prstGeom prst="rect">
            <a:avLst/>
          </a:prstGeom>
        </p:spPr>
        <p:txBody>
          <a:bodyPr/>
          <a:lstStyle/>
          <a:p>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itle 1"/>
          <p:cNvSpPr txBox="1">
            <a:spLocks noGrp="1"/>
          </p:cNvSpPr>
          <p:nvPr>
            <p:ph type="title"/>
          </p:nvPr>
        </p:nvSpPr>
        <p:spPr>
          <a:xfrm>
            <a:off x="677333" y="609600"/>
            <a:ext cx="8596670" cy="1320800"/>
          </a:xfrm>
        </p:spPr>
        <p:txBody>
          <a:bodyPr/>
          <a:lstStyle/>
          <a:p>
            <a:r>
              <a:rPr lang="en-US"/>
              <a:t>What is Machine Learning?</a:t>
            </a:r>
          </a:p>
        </p:txBody>
      </p:sp>
      <p:sp>
        <p:nvSpPr>
          <p:cNvPr id="175" name="Content Placeholder 2"/>
          <p:cNvSpPr txBox="1">
            <a:spLocks noGrp="1"/>
          </p:cNvSpPr>
          <p:nvPr>
            <p:ph type="body" idx="1"/>
          </p:nvPr>
        </p:nvSpPr>
        <p:spPr>
          <a:xfrm>
            <a:off x="677333" y="1930400"/>
            <a:ext cx="8596670" cy="4110963"/>
          </a:xfrm>
        </p:spPr>
        <p:txBody>
          <a:bodyPr/>
          <a:lstStyle/>
          <a:p>
            <a:r>
              <a:rPr lang="en-US" dirty="0"/>
              <a:t>Machine Learning (ML) is a subfield of AI in which algorithms learn patterns from data to solve problems, rather than following explicit instructions.</a:t>
            </a:r>
          </a:p>
          <a:p>
            <a:r>
              <a:rPr lang="en-US" dirty="0"/>
              <a:t>ML algorithms are the driving force behind </a:t>
            </a:r>
            <a:r>
              <a:rPr lang="en-US" dirty="0">
                <a:hlinkClick r:id="rId2"/>
              </a:rPr>
              <a:t>google search</a:t>
            </a:r>
            <a:r>
              <a:rPr lang="en-US" dirty="0"/>
              <a:t>, </a:t>
            </a:r>
            <a:r>
              <a:rPr lang="en-US" dirty="0">
                <a:hlinkClick r:id="" action="ppaction://noaction"/>
              </a:rPr>
              <a:t>Facebook ads</a:t>
            </a:r>
            <a:r>
              <a:rPr lang="en-US" dirty="0"/>
              <a:t>, </a:t>
            </a:r>
            <a:r>
              <a:rPr lang="en-US" dirty="0">
                <a:hlinkClick r:id="" action="ppaction://noaction"/>
              </a:rPr>
              <a:t>voice recognition</a:t>
            </a:r>
            <a:r>
              <a:rPr lang="en-US" dirty="0"/>
              <a:t> on your phone, </a:t>
            </a:r>
            <a:r>
              <a:rPr lang="en-US" dirty="0">
                <a:hlinkClick r:id="rId3"/>
              </a:rPr>
              <a:t>ChatGPT</a:t>
            </a:r>
            <a:r>
              <a:rPr lang="en-US" dirty="0"/>
              <a:t>, and many other applications.</a:t>
            </a:r>
          </a:p>
          <a:p>
            <a:r>
              <a:rPr lang="en-US" dirty="0"/>
              <a:t>Some ML algorithms attempt to infer from past data what future data may look like. This process is often called inference or prediction.</a:t>
            </a:r>
          </a:p>
          <a:p>
            <a:r>
              <a:rPr lang="en-US" dirty="0"/>
              <a:t>Other ML algorithms attempt to group data together based on similarities between instances. This process if often called clustering.</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75">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7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iterate>
                                    <p:tmAbs val="0"/>
                                  </p:iterate>
                                  <p:childTnLst>
                                    <p:set>
                                      <p:cBhvr>
                                        <p:cTn id="10" fill="hold"/>
                                        <p:tgtEl>
                                          <p:spTgt spid="17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iterate>
                                    <p:tmAbs val="0"/>
                                  </p:iterate>
                                  <p:childTnLst>
                                    <p:set>
                                      <p:cBhvr>
                                        <p:cTn id="12" fill="hold"/>
                                        <p:tgtEl>
                                          <p:spTgt spid="17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iterate>
                                    <p:tmAbs val="0"/>
                                  </p:iterate>
                                  <p:childTnLst>
                                    <p:set>
                                      <p:cBhvr>
                                        <p:cTn id="14" fill="hold"/>
                                        <p:tgtEl>
                                          <p:spTgt spid="1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build="p" bldLvl="5"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C9DB070-6346-810E-B3CF-97DA9BEADB07}"/>
              </a:ext>
            </a:extLst>
          </p:cNvPr>
          <p:cNvSpPr>
            <a:spLocks noGrp="1"/>
          </p:cNvSpPr>
          <p:nvPr>
            <p:ph type="title"/>
          </p:nvPr>
        </p:nvSpPr>
        <p:spPr/>
        <p:txBody>
          <a:bodyPr/>
          <a:lstStyle/>
          <a:p>
            <a:r>
              <a:rPr lang="en-US" dirty="0"/>
              <a:t>Common orders of growth</a:t>
            </a:r>
          </a:p>
        </p:txBody>
      </p:sp>
      <p:sp>
        <p:nvSpPr>
          <p:cNvPr id="7" name="Content Placeholder 6">
            <a:extLst>
              <a:ext uri="{FF2B5EF4-FFF2-40B4-BE49-F238E27FC236}">
                <a16:creationId xmlns:a16="http://schemas.microsoft.com/office/drawing/2014/main" id="{B77897F5-1D01-DE22-66D2-FF38BBD8D3FF}"/>
              </a:ext>
            </a:extLst>
          </p:cNvPr>
          <p:cNvSpPr>
            <a:spLocks noGrp="1"/>
          </p:cNvSpPr>
          <p:nvPr>
            <p:ph idx="1"/>
          </p:nvPr>
        </p:nvSpPr>
        <p:spPr/>
        <p:txBody>
          <a:bodyPr/>
          <a:lstStyle/>
          <a:p>
            <a:r>
              <a:rPr lang="en-US" dirty="0"/>
              <a:t>One way to describe the efficiency of an algorithm according to its </a:t>
            </a:r>
            <a:r>
              <a:rPr lang="en-US" b="1" dirty="0"/>
              <a:t>order of growth</a:t>
            </a:r>
            <a:r>
              <a:rPr lang="en-US" dirty="0"/>
              <a:t>, the effect of increasing the size of input on the number of steps required.</a:t>
            </a:r>
          </a:p>
        </p:txBody>
      </p:sp>
      <p:graphicFrame>
        <p:nvGraphicFramePr>
          <p:cNvPr id="8" name="Table 8">
            <a:extLst>
              <a:ext uri="{FF2B5EF4-FFF2-40B4-BE49-F238E27FC236}">
                <a16:creationId xmlns:a16="http://schemas.microsoft.com/office/drawing/2014/main" id="{23E16350-F9B4-1B53-1DF6-A2D1E8024470}"/>
              </a:ext>
            </a:extLst>
          </p:cNvPr>
          <p:cNvGraphicFramePr>
            <a:graphicFrameLocks noGrp="1"/>
          </p:cNvGraphicFramePr>
          <p:nvPr/>
        </p:nvGraphicFramePr>
        <p:xfrm>
          <a:off x="1061038" y="3010379"/>
          <a:ext cx="8212964" cy="3596640"/>
        </p:xfrm>
        <a:graphic>
          <a:graphicData uri="http://schemas.openxmlformats.org/drawingml/2006/table">
            <a:tbl>
              <a:tblPr firstRow="1" bandRow="1">
                <a:tableStyleId>{5C22544A-7EE6-4342-B048-85BDC9FD1C3A}</a:tableStyleId>
              </a:tblPr>
              <a:tblGrid>
                <a:gridCol w="2518874">
                  <a:extLst>
                    <a:ext uri="{9D8B030D-6E8A-4147-A177-3AD203B41FA5}">
                      <a16:colId xmlns:a16="http://schemas.microsoft.com/office/drawing/2014/main" val="3931970133"/>
                    </a:ext>
                  </a:extLst>
                </a:gridCol>
                <a:gridCol w="5694090">
                  <a:extLst>
                    <a:ext uri="{9D8B030D-6E8A-4147-A177-3AD203B41FA5}">
                      <a16:colId xmlns:a16="http://schemas.microsoft.com/office/drawing/2014/main" val="441169542"/>
                    </a:ext>
                  </a:extLst>
                </a:gridCol>
              </a:tblGrid>
              <a:tr h="370840">
                <a:tc>
                  <a:txBody>
                    <a:bodyPr/>
                    <a:lstStyle/>
                    <a:p>
                      <a:r>
                        <a:rPr lang="en-US" sz="2000" dirty="0">
                          <a:effectLst/>
                        </a:rPr>
                        <a:t>Order of growth</a:t>
                      </a:r>
                    </a:p>
                  </a:txBody>
                  <a:tcPr anchor="ctr"/>
                </a:tc>
                <a:tc>
                  <a:txBody>
                    <a:bodyPr/>
                    <a:lstStyle/>
                    <a:p>
                      <a:r>
                        <a:rPr lang="en-US" sz="2000" dirty="0"/>
                        <a:t>Description</a:t>
                      </a:r>
                    </a:p>
                  </a:txBody>
                  <a:tcPr anchor="ctr"/>
                </a:tc>
                <a:extLst>
                  <a:ext uri="{0D108BD9-81ED-4DB2-BD59-A6C34878D82A}">
                    <a16:rowId xmlns:a16="http://schemas.microsoft.com/office/drawing/2014/main" val="3108245154"/>
                  </a:ext>
                </a:extLst>
              </a:tr>
              <a:tr h="370840">
                <a:tc>
                  <a:txBody>
                    <a:bodyPr/>
                    <a:lstStyle/>
                    <a:p>
                      <a:r>
                        <a:rPr lang="en-US"/>
                        <a:t>Exponential growth</a:t>
                      </a:r>
                    </a:p>
                  </a:txBody>
                  <a:tcPr anchor="ctr"/>
                </a:tc>
                <a:tc>
                  <a:txBody>
                    <a:bodyPr/>
                    <a:lstStyle/>
                    <a:p>
                      <a:r>
                        <a:rPr lang="en-US"/>
                        <a:t>Number of steps increases faster than a polynomial function of the input size. </a:t>
                      </a:r>
                    </a:p>
                  </a:txBody>
                  <a:tcPr anchor="ctr"/>
                </a:tc>
                <a:extLst>
                  <a:ext uri="{0D108BD9-81ED-4DB2-BD59-A6C34878D82A}">
                    <a16:rowId xmlns:a16="http://schemas.microsoft.com/office/drawing/2014/main" val="3571015830"/>
                  </a:ext>
                </a:extLst>
              </a:tr>
              <a:tr h="370840">
                <a:tc>
                  <a:txBody>
                    <a:bodyPr/>
                    <a:lstStyle/>
                    <a:p>
                      <a:r>
                        <a:rPr lang="en-US"/>
                        <a:t>Quadratic growth</a:t>
                      </a:r>
                    </a:p>
                  </a:txBody>
                  <a:tcPr anchor="ctr"/>
                </a:tc>
                <a:tc>
                  <a:txBody>
                    <a:bodyPr/>
                    <a:lstStyle/>
                    <a:p>
                      <a:r>
                        <a:rPr lang="en-US"/>
                        <a:t>Number of steps increases in proportion to the square of the input size. </a:t>
                      </a:r>
                    </a:p>
                  </a:txBody>
                  <a:tcPr anchor="ctr"/>
                </a:tc>
                <a:extLst>
                  <a:ext uri="{0D108BD9-81ED-4DB2-BD59-A6C34878D82A}">
                    <a16:rowId xmlns:a16="http://schemas.microsoft.com/office/drawing/2014/main" val="3191706867"/>
                  </a:ext>
                </a:extLst>
              </a:tr>
              <a:tr h="370840">
                <a:tc>
                  <a:txBody>
                    <a:bodyPr/>
                    <a:lstStyle/>
                    <a:p>
                      <a:r>
                        <a:rPr lang="en-US"/>
                        <a:t>Linear growth</a:t>
                      </a:r>
                    </a:p>
                  </a:txBody>
                  <a:tcPr anchor="ctr"/>
                </a:tc>
                <a:tc>
                  <a:txBody>
                    <a:bodyPr/>
                    <a:lstStyle/>
                    <a:p>
                      <a:r>
                        <a:rPr lang="en-US"/>
                        <a:t>Number of steps increases in direct proportion to the input size. </a:t>
                      </a:r>
                    </a:p>
                  </a:txBody>
                  <a:tcPr anchor="ctr"/>
                </a:tc>
                <a:extLst>
                  <a:ext uri="{0D108BD9-81ED-4DB2-BD59-A6C34878D82A}">
                    <a16:rowId xmlns:a16="http://schemas.microsoft.com/office/drawing/2014/main" val="4008215113"/>
                  </a:ext>
                </a:extLst>
              </a:tr>
              <a:tr h="370840">
                <a:tc>
                  <a:txBody>
                    <a:bodyPr/>
                    <a:lstStyle/>
                    <a:p>
                      <a:r>
                        <a:rPr lang="en-US"/>
                        <a:t>Logarithmic growth</a:t>
                      </a:r>
                    </a:p>
                  </a:txBody>
                  <a:tcPr anchor="ctr"/>
                </a:tc>
                <a:tc>
                  <a:txBody>
                    <a:bodyPr/>
                    <a:lstStyle/>
                    <a:p>
                      <a:r>
                        <a:rPr lang="en-US"/>
                        <a:t>Number of steps increases proportionally to the logarithm of the input size. </a:t>
                      </a:r>
                    </a:p>
                  </a:txBody>
                  <a:tcPr anchor="ctr"/>
                </a:tc>
                <a:extLst>
                  <a:ext uri="{0D108BD9-81ED-4DB2-BD59-A6C34878D82A}">
                    <a16:rowId xmlns:a16="http://schemas.microsoft.com/office/drawing/2014/main" val="953368689"/>
                  </a:ext>
                </a:extLst>
              </a:tr>
              <a:tr h="370840">
                <a:tc>
                  <a:txBody>
                    <a:bodyPr/>
                    <a:lstStyle/>
                    <a:p>
                      <a:r>
                        <a:rPr lang="en-US"/>
                        <a:t>Constant growth</a:t>
                      </a:r>
                    </a:p>
                  </a:txBody>
                  <a:tcPr anchor="ctr"/>
                </a:tc>
                <a:tc>
                  <a:txBody>
                    <a:bodyPr/>
                    <a:lstStyle/>
                    <a:p>
                      <a:r>
                        <a:rPr lang="en-US" dirty="0"/>
                        <a:t>Always takes same number of steps, regardless of input size.</a:t>
                      </a:r>
                    </a:p>
                  </a:txBody>
                  <a:tcPr anchor="ctr"/>
                </a:tc>
                <a:extLst>
                  <a:ext uri="{0D108BD9-81ED-4DB2-BD59-A6C34878D82A}">
                    <a16:rowId xmlns:a16="http://schemas.microsoft.com/office/drawing/2014/main" val="1995393845"/>
                  </a:ext>
                </a:extLst>
              </a:tr>
            </a:tbl>
          </a:graphicData>
        </a:graphic>
      </p:graphicFrame>
    </p:spTree>
    <p:extLst>
      <p:ext uri="{BB962C8B-B14F-4D97-AF65-F5344CB8AC3E}">
        <p14:creationId xmlns:p14="http://schemas.microsoft.com/office/powerpoint/2010/main" val="999836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image from GeeksForGeeks"/>
          <p:cNvSpPr txBox="1"/>
          <p:nvPr/>
        </p:nvSpPr>
        <p:spPr>
          <a:xfrm>
            <a:off x="1950040" y="6075543"/>
            <a:ext cx="2276548" cy="29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marL="0" marR="0" lvl="0" indent="0" algn="l" defTabSz="457200" rtl="0" eaLnBrk="1" fontAlgn="auto" latinLnBrk="0" hangingPunct="0">
              <a:lnSpc>
                <a:spcPct val="100000"/>
              </a:lnSpc>
              <a:spcBef>
                <a:spcPts val="0"/>
              </a:spcBef>
              <a:spcAft>
                <a:spcPts val="0"/>
              </a:spcAft>
              <a:buClrTx/>
              <a:buSzTx/>
              <a:buFontTx/>
              <a:buNone/>
              <a:tabLst/>
              <a:defRPr sz="1400"/>
            </a:pPr>
            <a:r>
              <a:rPr kumimoji="0" sz="1400" b="0" i="0" u="none" strike="noStrike" kern="0" cap="none" spc="0" normalizeH="0" baseline="0" noProof="0">
                <a:ln>
                  <a:noFill/>
                </a:ln>
                <a:solidFill>
                  <a:srgbClr val="535353"/>
                </a:solidFill>
                <a:effectLst/>
                <a:uLnTx/>
                <a:uFillTx/>
                <a:latin typeface="Trebuchet MS"/>
                <a:cs typeface="Helvetica"/>
                <a:sym typeface="Trebuchet MS"/>
              </a:rPr>
              <a:t>image from</a:t>
            </a:r>
            <a:r>
              <a:rPr kumimoji="0" sz="1400" b="0" i="0" u="none" strike="noStrike" kern="0" cap="none" spc="0" normalizeH="0" baseline="0" noProof="0">
                <a:ln>
                  <a:noFill/>
                </a:ln>
                <a:solidFill>
                  <a:srgbClr val="000000"/>
                </a:solidFill>
                <a:effectLst/>
                <a:uLnTx/>
                <a:uFillTx/>
                <a:latin typeface="Trebuchet MS"/>
                <a:cs typeface="Helvetica"/>
                <a:sym typeface="Trebuchet MS"/>
              </a:rPr>
              <a:t> </a:t>
            </a:r>
            <a:r>
              <a:rPr kumimoji="0" sz="1400" b="0" i="0" u="sng" strike="noStrike" kern="0" cap="none" spc="0" normalizeH="0" baseline="0" noProof="0">
                <a:ln>
                  <a:noFill/>
                </a:ln>
                <a:solidFill>
                  <a:srgbClr val="3FCDE7"/>
                </a:solidFill>
                <a:effectLst/>
                <a:uLnTx/>
                <a:uFill>
                  <a:solidFill>
                    <a:srgbClr val="3FCDE7"/>
                  </a:solidFill>
                </a:uFill>
                <a:latin typeface="Trebuchet MS"/>
                <a:cs typeface="Helvetica"/>
                <a:sym typeface="Trebuchet MS"/>
                <a:hlinkClick r:id="rId2"/>
              </a:rPr>
              <a:t>GeeksForGeeks</a:t>
            </a:r>
          </a:p>
        </p:txBody>
      </p:sp>
      <p:sp>
        <p:nvSpPr>
          <p:cNvPr id="178" name="Artificial Intelligence seeks to mimic…"/>
          <p:cNvSpPr txBox="1"/>
          <p:nvPr/>
        </p:nvSpPr>
        <p:spPr>
          <a:xfrm>
            <a:off x="4702095" y="708294"/>
            <a:ext cx="4531592" cy="624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marL="0" marR="0" lvl="0" indent="0" algn="l" defTabSz="457200" rtl="0" eaLnBrk="1" fontAlgn="auto" latinLnBrk="0" hangingPunct="0">
              <a:lnSpc>
                <a:spcPct val="100000"/>
              </a:lnSpc>
              <a:spcBef>
                <a:spcPts val="0"/>
              </a:spcBef>
              <a:spcAft>
                <a:spcPts val="0"/>
              </a:spcAft>
              <a:buClrTx/>
              <a:buSzTx/>
              <a:buFontTx/>
              <a:buNone/>
              <a:tabLst/>
              <a:defRPr>
                <a:solidFill>
                  <a:srgbClr val="535353"/>
                </a:solidFill>
              </a:defRPr>
            </a:pPr>
            <a:r>
              <a:rPr kumimoji="0" sz="1800" b="1" i="0" u="none" strike="noStrike" kern="0" cap="none" spc="0" normalizeH="0" baseline="0" noProof="0">
                <a:ln>
                  <a:noFill/>
                </a:ln>
                <a:solidFill>
                  <a:srgbClr val="535353"/>
                </a:solidFill>
                <a:effectLst/>
                <a:uLnTx/>
                <a:uFillTx/>
                <a:latin typeface="Trebuchet MS"/>
                <a:cs typeface="Helvetica"/>
                <a:sym typeface="Trebuchet MS"/>
              </a:rPr>
              <a:t>Artificial Intelligence</a:t>
            </a:r>
            <a:r>
              <a:rPr kumimoji="0" sz="1800" b="0" i="0" u="none" strike="noStrike" kern="0" cap="none" spc="0" normalizeH="0" baseline="0" noProof="0">
                <a:ln>
                  <a:noFill/>
                </a:ln>
                <a:solidFill>
                  <a:srgbClr val="535353"/>
                </a:solidFill>
                <a:effectLst/>
                <a:uLnTx/>
                <a:uFillTx/>
                <a:latin typeface="Trebuchet MS"/>
                <a:cs typeface="Helvetica"/>
                <a:sym typeface="Trebuchet MS"/>
              </a:rPr>
              <a:t> seeks to mimic </a:t>
            </a:r>
          </a:p>
          <a:p>
            <a:pPr marL="0" marR="0" lvl="0" indent="0" algn="l" defTabSz="457200" rtl="0" eaLnBrk="1" fontAlgn="auto" latinLnBrk="0" hangingPunct="0">
              <a:lnSpc>
                <a:spcPct val="100000"/>
              </a:lnSpc>
              <a:spcBef>
                <a:spcPts val="0"/>
              </a:spcBef>
              <a:spcAft>
                <a:spcPts val="0"/>
              </a:spcAft>
              <a:buClrTx/>
              <a:buSzTx/>
              <a:buFontTx/>
              <a:buNone/>
              <a:tabLst/>
              <a:defRPr>
                <a:solidFill>
                  <a:srgbClr val="535353"/>
                </a:solidFill>
              </a:defRPr>
            </a:pPr>
            <a:r>
              <a:rPr kumimoji="0" sz="1800" b="0" i="0" u="none" strike="noStrike" kern="0" cap="none" spc="0" normalizeH="0" baseline="0" noProof="0">
                <a:ln>
                  <a:noFill/>
                </a:ln>
                <a:solidFill>
                  <a:srgbClr val="535353"/>
                </a:solidFill>
                <a:effectLst/>
                <a:uLnTx/>
                <a:uFillTx/>
                <a:latin typeface="Trebuchet MS"/>
                <a:cs typeface="Helvetica"/>
                <a:sym typeface="Trebuchet MS"/>
              </a:rPr>
              <a:t>       human capacities and decision-making</a:t>
            </a:r>
          </a:p>
        </p:txBody>
      </p:sp>
      <p:sp>
        <p:nvSpPr>
          <p:cNvPr id="179" name="Machine Learning seeks to construct…"/>
          <p:cNvSpPr txBox="1"/>
          <p:nvPr/>
        </p:nvSpPr>
        <p:spPr>
          <a:xfrm>
            <a:off x="6228821" y="1711758"/>
            <a:ext cx="3913322" cy="624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marL="0" marR="0" lvl="0" indent="0" algn="l" defTabSz="457200" rtl="0" eaLnBrk="1" fontAlgn="auto" latinLnBrk="0" hangingPunct="0">
              <a:lnSpc>
                <a:spcPct val="100000"/>
              </a:lnSpc>
              <a:spcBef>
                <a:spcPts val="0"/>
              </a:spcBef>
              <a:spcAft>
                <a:spcPts val="0"/>
              </a:spcAft>
              <a:buClrTx/>
              <a:buSzTx/>
              <a:buFontTx/>
              <a:buNone/>
              <a:tabLst/>
              <a:defRPr>
                <a:solidFill>
                  <a:srgbClr val="535353"/>
                </a:solidFill>
              </a:defRPr>
            </a:pPr>
            <a:r>
              <a:rPr kumimoji="0" sz="1800" b="1" i="0" u="none" strike="noStrike" kern="0" cap="none" spc="0" normalizeH="0" baseline="0" noProof="0">
                <a:ln>
                  <a:noFill/>
                </a:ln>
                <a:solidFill>
                  <a:srgbClr val="535353"/>
                </a:solidFill>
                <a:effectLst/>
                <a:uLnTx/>
                <a:uFillTx/>
                <a:latin typeface="Trebuchet MS"/>
                <a:cs typeface="Helvetica"/>
                <a:sym typeface="Trebuchet MS"/>
              </a:rPr>
              <a:t>Machine Learning</a:t>
            </a:r>
            <a:r>
              <a:rPr kumimoji="0" sz="1800" b="0" i="0" u="none" strike="noStrike" kern="0" cap="none" spc="0" normalizeH="0" baseline="0" noProof="0">
                <a:ln>
                  <a:noFill/>
                </a:ln>
                <a:solidFill>
                  <a:srgbClr val="535353"/>
                </a:solidFill>
                <a:effectLst/>
                <a:uLnTx/>
                <a:uFillTx/>
                <a:latin typeface="Trebuchet MS"/>
                <a:cs typeface="Helvetica"/>
                <a:sym typeface="Trebuchet MS"/>
              </a:rPr>
              <a:t> seeks to construct</a:t>
            </a:r>
          </a:p>
          <a:p>
            <a:pPr marL="0" marR="0" lvl="0" indent="0" algn="l" defTabSz="457200" rtl="0" eaLnBrk="1" fontAlgn="auto" latinLnBrk="0" hangingPunct="0">
              <a:lnSpc>
                <a:spcPct val="100000"/>
              </a:lnSpc>
              <a:spcBef>
                <a:spcPts val="0"/>
              </a:spcBef>
              <a:spcAft>
                <a:spcPts val="0"/>
              </a:spcAft>
              <a:buClrTx/>
              <a:buSzTx/>
              <a:buFontTx/>
              <a:buNone/>
              <a:tabLst/>
              <a:defRPr>
                <a:solidFill>
                  <a:srgbClr val="535353"/>
                </a:solidFill>
              </a:defRPr>
            </a:pPr>
            <a:r>
              <a:rPr kumimoji="0" sz="1800" b="0" i="0" u="none" strike="noStrike" kern="0" cap="none" spc="0" normalizeH="0" baseline="0" noProof="0">
                <a:ln>
                  <a:noFill/>
                </a:ln>
                <a:solidFill>
                  <a:srgbClr val="535353"/>
                </a:solidFill>
                <a:effectLst/>
                <a:uLnTx/>
                <a:uFillTx/>
                <a:latin typeface="Trebuchet MS"/>
                <a:cs typeface="Helvetica"/>
                <a:sym typeface="Trebuchet MS"/>
              </a:rPr>
              <a:t>  these capacities directly from data</a:t>
            </a:r>
          </a:p>
        </p:txBody>
      </p:sp>
      <p:pic>
        <p:nvPicPr>
          <p:cNvPr id="180" name="Maachine-Learning copy.png" descr="Maachine-Learning copy.png"/>
          <p:cNvPicPr>
            <a:picLocks noChangeAspect="1"/>
          </p:cNvPicPr>
          <p:nvPr/>
        </p:nvPicPr>
        <p:blipFill>
          <a:blip r:embed="rId3"/>
          <a:stretch>
            <a:fillRect/>
          </a:stretch>
        </p:blipFill>
        <p:spPr>
          <a:xfrm>
            <a:off x="-553170" y="826978"/>
            <a:ext cx="8139123" cy="5204044"/>
          </a:xfrm>
          <a:prstGeom prst="rect">
            <a:avLst/>
          </a:prstGeom>
          <a:ln w="12700">
            <a:miter lim="400000"/>
          </a:ln>
        </p:spPr>
      </p:pic>
      <p:sp>
        <p:nvSpPr>
          <p:cNvPr id="181" name="Deep Learning is a subset of…"/>
          <p:cNvSpPr txBox="1"/>
          <p:nvPr/>
        </p:nvSpPr>
        <p:spPr>
          <a:xfrm>
            <a:off x="6879082" y="2715221"/>
            <a:ext cx="3218816" cy="891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marL="0" marR="0" lvl="0" indent="0" algn="l" defTabSz="457200" rtl="0" eaLnBrk="1" fontAlgn="auto" latinLnBrk="0" hangingPunct="0">
              <a:lnSpc>
                <a:spcPct val="100000"/>
              </a:lnSpc>
              <a:spcBef>
                <a:spcPts val="0"/>
              </a:spcBef>
              <a:spcAft>
                <a:spcPts val="0"/>
              </a:spcAft>
              <a:buClrTx/>
              <a:buSzTx/>
              <a:buFontTx/>
              <a:buNone/>
              <a:tabLst/>
              <a:defRPr>
                <a:solidFill>
                  <a:srgbClr val="535353"/>
                </a:solidFill>
              </a:defRPr>
            </a:pPr>
            <a:r>
              <a:rPr kumimoji="0" sz="1800" b="1" i="0" u="none" strike="noStrike" kern="0" cap="none" spc="0" normalizeH="0" baseline="0" noProof="0">
                <a:ln>
                  <a:noFill/>
                </a:ln>
                <a:solidFill>
                  <a:srgbClr val="535353"/>
                </a:solidFill>
                <a:effectLst/>
                <a:uLnTx/>
                <a:uFillTx/>
                <a:latin typeface="Trebuchet MS"/>
                <a:cs typeface="Helvetica"/>
                <a:sym typeface="Trebuchet MS"/>
              </a:rPr>
              <a:t>Deep Learning</a:t>
            </a:r>
            <a:r>
              <a:rPr kumimoji="0" sz="1800" b="0" i="0" u="none" strike="noStrike" kern="0" cap="none" spc="0" normalizeH="0" baseline="0" noProof="0">
                <a:ln>
                  <a:noFill/>
                </a:ln>
                <a:solidFill>
                  <a:srgbClr val="535353"/>
                </a:solidFill>
                <a:effectLst/>
                <a:uLnTx/>
                <a:uFillTx/>
                <a:latin typeface="Trebuchet MS"/>
                <a:cs typeface="Helvetica"/>
                <a:sym typeface="Trebuchet MS"/>
              </a:rPr>
              <a:t> is a subset of </a:t>
            </a:r>
          </a:p>
          <a:p>
            <a:pPr marL="0" marR="0" lvl="0" indent="0" algn="l" defTabSz="457200" rtl="0" eaLnBrk="1" fontAlgn="auto" latinLnBrk="0" hangingPunct="0">
              <a:lnSpc>
                <a:spcPct val="100000"/>
              </a:lnSpc>
              <a:spcBef>
                <a:spcPts val="0"/>
              </a:spcBef>
              <a:spcAft>
                <a:spcPts val="0"/>
              </a:spcAft>
              <a:buClrTx/>
              <a:buSzTx/>
              <a:buFontTx/>
              <a:buNone/>
              <a:tabLst/>
              <a:defRPr>
                <a:solidFill>
                  <a:srgbClr val="535353"/>
                </a:solidFill>
              </a:defRPr>
            </a:pPr>
            <a:r>
              <a:rPr kumimoji="0" sz="1800" b="0" i="0" u="none" strike="noStrike" kern="0" cap="none" spc="0" normalizeH="0" baseline="0" noProof="0">
                <a:ln>
                  <a:noFill/>
                </a:ln>
                <a:solidFill>
                  <a:srgbClr val="535353"/>
                </a:solidFill>
                <a:effectLst/>
                <a:uLnTx/>
                <a:uFillTx/>
                <a:latin typeface="Trebuchet MS"/>
                <a:cs typeface="Helvetica"/>
                <a:sym typeface="Trebuchet MS"/>
              </a:rPr>
              <a:t>  machine learning algorithms </a:t>
            </a:r>
          </a:p>
          <a:p>
            <a:pPr marL="0" marR="0" lvl="0" indent="0" algn="l" defTabSz="457200" rtl="0" eaLnBrk="1" fontAlgn="auto" latinLnBrk="0" hangingPunct="0">
              <a:lnSpc>
                <a:spcPct val="100000"/>
              </a:lnSpc>
              <a:spcBef>
                <a:spcPts val="0"/>
              </a:spcBef>
              <a:spcAft>
                <a:spcPts val="0"/>
              </a:spcAft>
              <a:buClrTx/>
              <a:buSzTx/>
              <a:buFontTx/>
              <a:buNone/>
              <a:tabLst/>
              <a:defRPr>
                <a:solidFill>
                  <a:srgbClr val="535353"/>
                </a:solidFill>
              </a:defRPr>
            </a:pPr>
            <a:r>
              <a:rPr kumimoji="0" sz="1800" b="0" i="0" u="none" strike="noStrike" kern="0" cap="none" spc="0" normalizeH="0" baseline="0" noProof="0">
                <a:ln>
                  <a:noFill/>
                </a:ln>
                <a:solidFill>
                  <a:srgbClr val="535353"/>
                </a:solidFill>
                <a:effectLst/>
                <a:uLnTx/>
                <a:uFillTx/>
                <a:latin typeface="Trebuchet MS"/>
                <a:cs typeface="Helvetica"/>
                <a:sym typeface="Trebuchet MS"/>
              </a:rPr>
              <a:t>    based on neural networks </a:t>
            </a:r>
          </a:p>
        </p:txBody>
      </p:sp>
      <p:sp>
        <p:nvSpPr>
          <p:cNvPr id="182" name="Data Science seeks to construct…"/>
          <p:cNvSpPr txBox="1"/>
          <p:nvPr/>
        </p:nvSpPr>
        <p:spPr>
          <a:xfrm>
            <a:off x="7006082" y="4076956"/>
            <a:ext cx="3608597" cy="1158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marL="0" marR="0" lvl="0" indent="0" algn="l" defTabSz="457200" rtl="0" eaLnBrk="1" fontAlgn="auto" latinLnBrk="0" hangingPunct="0">
              <a:lnSpc>
                <a:spcPct val="100000"/>
              </a:lnSpc>
              <a:spcBef>
                <a:spcPts val="0"/>
              </a:spcBef>
              <a:spcAft>
                <a:spcPts val="0"/>
              </a:spcAft>
              <a:buClrTx/>
              <a:buSzTx/>
              <a:buFontTx/>
              <a:buNone/>
              <a:tabLst/>
              <a:defRPr>
                <a:solidFill>
                  <a:srgbClr val="535353"/>
                </a:solidFill>
              </a:defRPr>
            </a:pPr>
            <a:r>
              <a:rPr kumimoji="0" sz="1800" b="0" i="0" u="none" strike="noStrike" kern="0" cap="none" spc="0" normalizeH="0" baseline="0" noProof="0">
                <a:ln>
                  <a:noFill/>
                </a:ln>
                <a:solidFill>
                  <a:srgbClr val="535353"/>
                </a:solidFill>
                <a:effectLst/>
                <a:uLnTx/>
                <a:uFillTx/>
                <a:latin typeface="Trebuchet MS"/>
                <a:cs typeface="Helvetica"/>
                <a:sym typeface="Trebuchet MS"/>
              </a:rPr>
              <a:t>   </a:t>
            </a:r>
            <a:r>
              <a:rPr kumimoji="0" sz="1800" b="1" i="0" u="none" strike="noStrike" kern="0" cap="none" spc="0" normalizeH="0" baseline="0" noProof="0">
                <a:ln>
                  <a:noFill/>
                </a:ln>
                <a:solidFill>
                  <a:srgbClr val="535353"/>
                </a:solidFill>
                <a:effectLst/>
                <a:uLnTx/>
                <a:uFillTx/>
                <a:latin typeface="Trebuchet MS"/>
                <a:cs typeface="Helvetica"/>
                <a:sym typeface="Trebuchet MS"/>
              </a:rPr>
              <a:t>Data Science </a:t>
            </a:r>
            <a:r>
              <a:rPr kumimoji="0" sz="1800" b="0" i="0" u="none" strike="noStrike" kern="0" cap="none" spc="0" normalizeH="0" baseline="0" noProof="0">
                <a:ln>
                  <a:noFill/>
                </a:ln>
                <a:solidFill>
                  <a:srgbClr val="535353"/>
                </a:solidFill>
                <a:effectLst/>
                <a:uLnTx/>
                <a:uFillTx/>
                <a:latin typeface="Trebuchet MS"/>
                <a:cs typeface="Helvetica"/>
                <a:sym typeface="Trebuchet MS"/>
              </a:rPr>
              <a:t>seeks to construct</a:t>
            </a:r>
          </a:p>
          <a:p>
            <a:pPr marL="0" marR="0" lvl="0" indent="0" algn="l" defTabSz="457200" rtl="0" eaLnBrk="1" fontAlgn="auto" latinLnBrk="0" hangingPunct="0">
              <a:lnSpc>
                <a:spcPct val="100000"/>
              </a:lnSpc>
              <a:spcBef>
                <a:spcPts val="0"/>
              </a:spcBef>
              <a:spcAft>
                <a:spcPts val="0"/>
              </a:spcAft>
              <a:buClrTx/>
              <a:buSzTx/>
              <a:buFontTx/>
              <a:buNone/>
              <a:tabLst/>
              <a:defRPr>
                <a:solidFill>
                  <a:srgbClr val="535353"/>
                </a:solidFill>
              </a:defRPr>
            </a:pPr>
            <a:r>
              <a:rPr kumimoji="0" sz="1800" b="0" i="0" u="none" strike="noStrike" kern="0" cap="none" spc="0" normalizeH="0" baseline="0" noProof="0">
                <a:ln>
                  <a:noFill/>
                </a:ln>
                <a:solidFill>
                  <a:srgbClr val="535353"/>
                </a:solidFill>
                <a:effectLst/>
                <a:uLnTx/>
                <a:uFillTx/>
                <a:latin typeface="Trebuchet MS"/>
                <a:cs typeface="Helvetica"/>
                <a:sym typeface="Trebuchet MS"/>
              </a:rPr>
              <a:t>  meaning from data via machine</a:t>
            </a:r>
          </a:p>
          <a:p>
            <a:pPr marL="0" marR="0" lvl="0" indent="0" algn="l" defTabSz="457200" rtl="0" eaLnBrk="1" fontAlgn="auto" latinLnBrk="0" hangingPunct="0">
              <a:lnSpc>
                <a:spcPct val="100000"/>
              </a:lnSpc>
              <a:spcBef>
                <a:spcPts val="0"/>
              </a:spcBef>
              <a:spcAft>
                <a:spcPts val="0"/>
              </a:spcAft>
              <a:buClrTx/>
              <a:buSzTx/>
              <a:buFontTx/>
              <a:buNone/>
              <a:tabLst/>
              <a:defRPr>
                <a:solidFill>
                  <a:srgbClr val="535353"/>
                </a:solidFill>
              </a:defRPr>
            </a:pPr>
            <a:r>
              <a:rPr kumimoji="0" sz="1800" b="0" i="0" u="none" strike="noStrike" kern="0" cap="none" spc="0" normalizeH="0" baseline="0" noProof="0">
                <a:ln>
                  <a:noFill/>
                </a:ln>
                <a:solidFill>
                  <a:srgbClr val="535353"/>
                </a:solidFill>
                <a:effectLst/>
                <a:uLnTx/>
                <a:uFillTx/>
                <a:latin typeface="Trebuchet MS"/>
                <a:cs typeface="Helvetica"/>
                <a:sym typeface="Trebuchet MS"/>
              </a:rPr>
              <a:t> learning, visualizations, and </a:t>
            </a:r>
          </a:p>
          <a:p>
            <a:pPr marL="0" marR="0" lvl="0" indent="0" algn="l" defTabSz="457200" rtl="0" eaLnBrk="1" fontAlgn="auto" latinLnBrk="0" hangingPunct="0">
              <a:lnSpc>
                <a:spcPct val="100000"/>
              </a:lnSpc>
              <a:spcBef>
                <a:spcPts val="0"/>
              </a:spcBef>
              <a:spcAft>
                <a:spcPts val="0"/>
              </a:spcAft>
              <a:buClrTx/>
              <a:buSzTx/>
              <a:buFontTx/>
              <a:buNone/>
              <a:tabLst/>
              <a:defRPr>
                <a:solidFill>
                  <a:srgbClr val="535353"/>
                </a:solidFill>
              </a:defRPr>
            </a:pPr>
            <a:r>
              <a:rPr kumimoji="0" sz="1800" b="0" i="0" u="none" strike="noStrike" kern="0" cap="none" spc="0" normalizeH="0" baseline="0" noProof="0">
                <a:ln>
                  <a:noFill/>
                </a:ln>
                <a:solidFill>
                  <a:srgbClr val="535353"/>
                </a:solidFill>
                <a:effectLst/>
                <a:uLnTx/>
                <a:uFillTx/>
                <a:latin typeface="Trebuchet MS"/>
                <a:cs typeface="Helvetica"/>
                <a:sym typeface="Trebuchet MS"/>
              </a:rPr>
              <a:t>statistical analysis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1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1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animBg="1" advAuto="0"/>
      <p:bldP spid="179" grpId="0" animBg="1" advAuto="0"/>
      <p:bldP spid="181" grpId="0" animBg="1" advAuto="0"/>
      <p:bldP spid="182" grpId="0"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image from Children's Hospital of Philidelphia"/>
          <p:cNvSpPr txBox="1"/>
          <p:nvPr/>
        </p:nvSpPr>
        <p:spPr>
          <a:xfrm>
            <a:off x="2512546" y="6402582"/>
            <a:ext cx="3746871" cy="29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marL="0" marR="0" lvl="0" indent="0" algn="l" defTabSz="457200" rtl="0" eaLnBrk="1" fontAlgn="auto" latinLnBrk="0" hangingPunct="0">
              <a:lnSpc>
                <a:spcPct val="100000"/>
              </a:lnSpc>
              <a:spcBef>
                <a:spcPts val="0"/>
              </a:spcBef>
              <a:spcAft>
                <a:spcPts val="0"/>
              </a:spcAft>
              <a:buClrTx/>
              <a:buSzTx/>
              <a:buFontTx/>
              <a:buNone/>
              <a:tabLst/>
              <a:defRPr sz="1400"/>
            </a:pPr>
            <a:r>
              <a:rPr kumimoji="0" sz="1400" b="0" i="0" u="none" strike="noStrike" kern="0" cap="none" spc="0" normalizeH="0" baseline="0" noProof="0">
                <a:ln>
                  <a:noFill/>
                </a:ln>
                <a:solidFill>
                  <a:srgbClr val="535353"/>
                </a:solidFill>
                <a:effectLst/>
                <a:uLnTx/>
                <a:uFillTx/>
                <a:latin typeface="Trebuchet MS"/>
                <a:cs typeface="Helvetica"/>
                <a:sym typeface="Trebuchet MS"/>
              </a:rPr>
              <a:t>image from</a:t>
            </a:r>
            <a:r>
              <a:rPr kumimoji="0" sz="1400" b="0" i="0" u="none" strike="noStrike" kern="0" cap="none" spc="0" normalizeH="0" baseline="0" noProof="0">
                <a:ln>
                  <a:noFill/>
                </a:ln>
                <a:solidFill>
                  <a:srgbClr val="000000"/>
                </a:solidFill>
                <a:effectLst/>
                <a:uLnTx/>
                <a:uFillTx/>
                <a:latin typeface="Trebuchet MS"/>
                <a:cs typeface="Helvetica"/>
                <a:sym typeface="Trebuchet MS"/>
              </a:rPr>
              <a:t> </a:t>
            </a:r>
            <a:r>
              <a:rPr kumimoji="0" sz="1400" b="0" i="0" u="sng" strike="noStrike" kern="0" cap="none" spc="0" normalizeH="0" baseline="0" noProof="0">
                <a:ln>
                  <a:noFill/>
                </a:ln>
                <a:solidFill>
                  <a:srgbClr val="3FCDE7"/>
                </a:solidFill>
                <a:effectLst/>
                <a:uLnTx/>
                <a:uFill>
                  <a:solidFill>
                    <a:srgbClr val="3FCDE7"/>
                  </a:solidFill>
                </a:uFill>
                <a:latin typeface="Trebuchet MS"/>
                <a:cs typeface="Helvetica"/>
                <a:sym typeface="Trebuchet MS"/>
                <a:hlinkClick r:id="rId2"/>
              </a:rPr>
              <a:t>Children's Hospital of Philidelphia</a:t>
            </a:r>
          </a:p>
        </p:txBody>
      </p:sp>
      <p:pic>
        <p:nvPicPr>
          <p:cNvPr id="185" name="types-of-ml-no-free-lunch-urbs.png" descr="types-of-ml-no-free-lunch-urbs.png"/>
          <p:cNvPicPr>
            <a:picLocks noChangeAspect="1"/>
          </p:cNvPicPr>
          <p:nvPr/>
        </p:nvPicPr>
        <p:blipFill>
          <a:blip r:embed="rId3"/>
          <a:stretch>
            <a:fillRect/>
          </a:stretch>
        </p:blipFill>
        <p:spPr>
          <a:xfrm>
            <a:off x="481712" y="1395961"/>
            <a:ext cx="8048547" cy="4903296"/>
          </a:xfrm>
          <a:prstGeom prst="rect">
            <a:avLst/>
          </a:prstGeom>
          <a:ln w="12700">
            <a:miter lim="400000"/>
          </a:ln>
        </p:spPr>
      </p:pic>
      <p:sp>
        <p:nvSpPr>
          <p:cNvPr id="186" name="There are a great many types of machine learning algorithms, and each best at certain types of jobs. Today, we’ll look at just one example."/>
          <p:cNvSpPr txBox="1">
            <a:spLocks noGrp="1"/>
          </p:cNvSpPr>
          <p:nvPr>
            <p:ph type="body" sz="quarter" idx="1"/>
          </p:nvPr>
        </p:nvSpPr>
        <p:spPr>
          <a:xfrm>
            <a:off x="337213" y="269044"/>
            <a:ext cx="8750993" cy="1023593"/>
          </a:xfrm>
          <a:prstGeom prst="rect">
            <a:avLst/>
          </a:prstGeom>
        </p:spPr>
        <p:txBody>
          <a:bodyPr/>
          <a:lstStyle/>
          <a:p>
            <a:r>
              <a:rPr dirty="0"/>
              <a:t>There are a great many types of machine learning algorithms, each best at certain types of jobs. Today, we’ll look at just </a:t>
            </a:r>
            <a:r>
              <a:rPr lang="en-US" dirty="0"/>
              <a:t>a couple of</a:t>
            </a:r>
            <a:r>
              <a:rPr dirty="0"/>
              <a:t> example</a:t>
            </a:r>
            <a:r>
              <a:rPr lang="en-US" dirty="0"/>
              <a:t>s</a:t>
            </a:r>
            <a:r>
              <a:rPr dirty="0"/>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86">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8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build="p" bldLvl="5"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A few popular applications of machine learning:"/>
          <p:cNvSpPr txBox="1">
            <a:spLocks noGrp="1"/>
          </p:cNvSpPr>
          <p:nvPr>
            <p:ph type="body" sz="quarter" idx="1"/>
          </p:nvPr>
        </p:nvSpPr>
        <p:spPr>
          <a:xfrm>
            <a:off x="501477" y="446996"/>
            <a:ext cx="8750992" cy="1023593"/>
          </a:xfrm>
          <a:prstGeom prst="rect">
            <a:avLst/>
          </a:prstGeom>
        </p:spPr>
        <p:txBody>
          <a:bodyPr/>
          <a:lstStyle/>
          <a:p>
            <a:r>
              <a:t>A few popular applications of machine learning:</a:t>
            </a:r>
          </a:p>
        </p:txBody>
      </p:sp>
      <p:pic>
        <p:nvPicPr>
          <p:cNvPr id="189" name="ChatGPT-preview.jpg" descr="ChatGPT-preview.jpg"/>
          <p:cNvPicPr>
            <a:picLocks noChangeAspect="1"/>
          </p:cNvPicPr>
          <p:nvPr/>
        </p:nvPicPr>
        <p:blipFill>
          <a:blip r:embed="rId2"/>
          <a:stretch>
            <a:fillRect/>
          </a:stretch>
        </p:blipFill>
        <p:spPr>
          <a:xfrm>
            <a:off x="1966113" y="1372943"/>
            <a:ext cx="1769667" cy="1474486"/>
          </a:xfrm>
          <a:prstGeom prst="rect">
            <a:avLst/>
          </a:prstGeom>
          <a:ln w="12700">
            <a:miter lim="400000"/>
          </a:ln>
        </p:spPr>
      </p:pic>
      <p:pic>
        <p:nvPicPr>
          <p:cNvPr id="190" name="1*Y_naKjCCdcBDZiPwPifxig.jpg" descr="1*Y_naKjCCdcBDZiPwPifxig.jpg"/>
          <p:cNvPicPr>
            <a:picLocks noChangeAspect="1"/>
          </p:cNvPicPr>
          <p:nvPr/>
        </p:nvPicPr>
        <p:blipFill>
          <a:blip r:embed="rId3"/>
          <a:stretch>
            <a:fillRect/>
          </a:stretch>
        </p:blipFill>
        <p:spPr>
          <a:xfrm>
            <a:off x="5794569" y="1231736"/>
            <a:ext cx="2728281" cy="1364141"/>
          </a:xfrm>
          <a:prstGeom prst="rect">
            <a:avLst/>
          </a:prstGeom>
          <a:ln w="12700">
            <a:miter lim="400000"/>
          </a:ln>
        </p:spPr>
      </p:pic>
      <p:pic>
        <p:nvPicPr>
          <p:cNvPr id="191" name="30SCI-DEEPMIND1-mediumSquareAt3X.jpg" descr="30SCI-DEEPMIND1-mediumSquareAt3X.jpg"/>
          <p:cNvPicPr>
            <a:picLocks noChangeAspect="1"/>
          </p:cNvPicPr>
          <p:nvPr/>
        </p:nvPicPr>
        <p:blipFill>
          <a:blip r:embed="rId4"/>
          <a:stretch>
            <a:fillRect/>
          </a:stretch>
        </p:blipFill>
        <p:spPr>
          <a:xfrm>
            <a:off x="1346828" y="3590786"/>
            <a:ext cx="2296428" cy="2296428"/>
          </a:xfrm>
          <a:prstGeom prst="rect">
            <a:avLst/>
          </a:prstGeom>
          <a:ln w="12700">
            <a:miter lim="400000"/>
          </a:ln>
        </p:spPr>
      </p:pic>
      <p:sp>
        <p:nvSpPr>
          <p:cNvPr id="192" name="Natural Language Processing"/>
          <p:cNvSpPr txBox="1"/>
          <p:nvPr/>
        </p:nvSpPr>
        <p:spPr>
          <a:xfrm>
            <a:off x="1337700" y="2907714"/>
            <a:ext cx="3026492" cy="358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a:solidFill>
                  <a:srgbClr val="535353"/>
                </a:solidFill>
              </a:defRPr>
            </a:lvl1p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sz="1800" b="0" i="0" u="none" strike="noStrike" kern="0" cap="none" spc="0" normalizeH="0" baseline="0" noProof="0">
                <a:ln>
                  <a:noFill/>
                </a:ln>
                <a:solidFill>
                  <a:srgbClr val="535353"/>
                </a:solidFill>
                <a:effectLst/>
                <a:uLnTx/>
                <a:uFillTx/>
                <a:latin typeface="Trebuchet MS"/>
                <a:cs typeface="Helvetica"/>
                <a:sym typeface="Trebuchet MS"/>
              </a:rPr>
              <a:t>Natural Language Processing</a:t>
            </a:r>
          </a:p>
        </p:txBody>
      </p:sp>
      <p:sp>
        <p:nvSpPr>
          <p:cNvPr id="193" name="Image processing"/>
          <p:cNvSpPr txBox="1"/>
          <p:nvPr/>
        </p:nvSpPr>
        <p:spPr>
          <a:xfrm>
            <a:off x="6232423" y="2630495"/>
            <a:ext cx="1852574" cy="358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a:solidFill>
                  <a:srgbClr val="535353"/>
                </a:solidFill>
              </a:defRPr>
            </a:lvl1p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sz="1800" b="0" i="0" u="none" strike="noStrike" kern="0" cap="none" spc="0" normalizeH="0" baseline="0" noProof="0">
                <a:ln>
                  <a:noFill/>
                </a:ln>
                <a:solidFill>
                  <a:srgbClr val="535353"/>
                </a:solidFill>
                <a:effectLst/>
                <a:uLnTx/>
                <a:uFillTx/>
                <a:latin typeface="Trebuchet MS"/>
                <a:cs typeface="Helvetica"/>
                <a:sym typeface="Trebuchet MS"/>
              </a:rPr>
              <a:t>Image processing</a:t>
            </a:r>
          </a:p>
        </p:txBody>
      </p:sp>
      <p:sp>
        <p:nvSpPr>
          <p:cNvPr id="194" name="Drug discovery"/>
          <p:cNvSpPr txBox="1"/>
          <p:nvPr/>
        </p:nvSpPr>
        <p:spPr>
          <a:xfrm>
            <a:off x="1694608" y="5858373"/>
            <a:ext cx="1600868" cy="358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a:solidFill>
                  <a:srgbClr val="535353"/>
                </a:solidFill>
              </a:defRPr>
            </a:lvl1p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sz="1800" b="0" i="0" u="none" strike="noStrike" kern="0" cap="none" spc="0" normalizeH="0" baseline="0" noProof="0">
                <a:ln>
                  <a:noFill/>
                </a:ln>
                <a:solidFill>
                  <a:srgbClr val="535353"/>
                </a:solidFill>
                <a:effectLst/>
                <a:uLnTx/>
                <a:uFillTx/>
                <a:latin typeface="Trebuchet MS"/>
                <a:cs typeface="Helvetica"/>
                <a:sym typeface="Trebuchet MS"/>
              </a:rPr>
              <a:t>Drug discovery</a:t>
            </a:r>
          </a:p>
        </p:txBody>
      </p:sp>
      <p:pic>
        <p:nvPicPr>
          <p:cNvPr id="195" name="red-megaphone-is-advertising-selling-products-online-vector-illustrator.jpg" descr="red-megaphone-is-advertising-selling-products-online-vector-illustrator.jpg"/>
          <p:cNvPicPr>
            <a:picLocks noChangeAspect="1"/>
          </p:cNvPicPr>
          <p:nvPr/>
        </p:nvPicPr>
        <p:blipFill>
          <a:blip r:embed="rId5"/>
          <a:stretch>
            <a:fillRect/>
          </a:stretch>
        </p:blipFill>
        <p:spPr>
          <a:xfrm>
            <a:off x="9293046" y="2719554"/>
            <a:ext cx="2296428" cy="2110243"/>
          </a:xfrm>
          <a:prstGeom prst="rect">
            <a:avLst/>
          </a:prstGeom>
          <a:ln w="12700">
            <a:solidFill>
              <a:srgbClr val="A7A7A7"/>
            </a:solidFill>
            <a:miter lim="400000"/>
          </a:ln>
        </p:spPr>
      </p:pic>
      <p:sp>
        <p:nvSpPr>
          <p:cNvPr id="196" name="Advertising/product…"/>
          <p:cNvSpPr txBox="1"/>
          <p:nvPr/>
        </p:nvSpPr>
        <p:spPr>
          <a:xfrm>
            <a:off x="9326891" y="4866708"/>
            <a:ext cx="2228737" cy="624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solidFill>
                  <a:srgbClr val="535353"/>
                </a:solidFill>
              </a:defRPr>
            </a:pPr>
            <a:r>
              <a:rPr kumimoji="0" sz="1800" b="0" i="0" u="none" strike="noStrike" kern="0" cap="none" spc="0" normalizeH="0" baseline="0" noProof="0">
                <a:ln>
                  <a:noFill/>
                </a:ln>
                <a:solidFill>
                  <a:srgbClr val="535353"/>
                </a:solidFill>
                <a:effectLst/>
                <a:uLnTx/>
                <a:uFillTx/>
                <a:latin typeface="Trebuchet MS"/>
                <a:cs typeface="Helvetica"/>
                <a:sym typeface="Trebuchet MS"/>
              </a:rPr>
              <a:t>Advertising/product </a:t>
            </a:r>
          </a:p>
          <a:p>
            <a:pPr marL="0" marR="0" lvl="0" indent="0" algn="ctr" defTabSz="457200" rtl="0" eaLnBrk="1" fontAlgn="auto" latinLnBrk="0" hangingPunct="0">
              <a:lnSpc>
                <a:spcPct val="100000"/>
              </a:lnSpc>
              <a:spcBef>
                <a:spcPts val="0"/>
              </a:spcBef>
              <a:spcAft>
                <a:spcPts val="0"/>
              </a:spcAft>
              <a:buClrTx/>
              <a:buSzTx/>
              <a:buFontTx/>
              <a:buNone/>
              <a:tabLst/>
              <a:defRPr>
                <a:solidFill>
                  <a:srgbClr val="535353"/>
                </a:solidFill>
              </a:defRPr>
            </a:pPr>
            <a:r>
              <a:rPr kumimoji="0" sz="1800" b="0" i="0" u="none" strike="noStrike" kern="0" cap="none" spc="0" normalizeH="0" baseline="0" noProof="0">
                <a:ln>
                  <a:noFill/>
                </a:ln>
                <a:solidFill>
                  <a:srgbClr val="535353"/>
                </a:solidFill>
                <a:effectLst/>
                <a:uLnTx/>
                <a:uFillTx/>
                <a:latin typeface="Trebuchet MS"/>
                <a:cs typeface="Helvetica"/>
                <a:sym typeface="Trebuchet MS"/>
              </a:rPr>
              <a:t>recommendations</a:t>
            </a:r>
          </a:p>
        </p:txBody>
      </p:sp>
      <p:pic>
        <p:nvPicPr>
          <p:cNvPr id="197" name="s-l400.jpg" descr="s-l400.jpg"/>
          <p:cNvPicPr>
            <a:picLocks noChangeAspect="1"/>
          </p:cNvPicPr>
          <p:nvPr/>
        </p:nvPicPr>
        <p:blipFill>
          <a:blip r:embed="rId6"/>
          <a:stretch>
            <a:fillRect/>
          </a:stretch>
        </p:blipFill>
        <p:spPr>
          <a:xfrm>
            <a:off x="5600240" y="3854167"/>
            <a:ext cx="1769667" cy="1769667"/>
          </a:xfrm>
          <a:prstGeom prst="rect">
            <a:avLst/>
          </a:prstGeom>
          <a:ln w="12700">
            <a:miter lim="400000"/>
          </a:ln>
        </p:spPr>
      </p:pic>
      <p:sp>
        <p:nvSpPr>
          <p:cNvPr id="198" name="Health care"/>
          <p:cNvSpPr txBox="1"/>
          <p:nvPr/>
        </p:nvSpPr>
        <p:spPr>
          <a:xfrm>
            <a:off x="5836500" y="5725289"/>
            <a:ext cx="1297147" cy="358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a:solidFill>
                  <a:srgbClr val="535353"/>
                </a:solidFill>
              </a:defRPr>
            </a:lvl1p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sz="1800" b="0" i="0" u="none" strike="noStrike" kern="0" cap="none" spc="0" normalizeH="0" baseline="0" noProof="0">
                <a:ln>
                  <a:noFill/>
                </a:ln>
                <a:solidFill>
                  <a:srgbClr val="535353"/>
                </a:solidFill>
                <a:effectLst/>
                <a:uLnTx/>
                <a:uFillTx/>
                <a:latin typeface="Trebuchet MS"/>
                <a:cs typeface="Helvetica"/>
                <a:sym typeface="Trebuchet MS"/>
              </a:rPr>
              <a:t>Health care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88">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8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0" build="p" bldLvl="5"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A26BD-5B52-361F-F84E-F5C65CC919A7}"/>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78B18A8B-F4CA-514C-FDCB-AEED0D7E964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2898997"/>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itle 3"/>
          <p:cNvSpPr txBox="1">
            <a:spLocks noGrp="1"/>
          </p:cNvSpPr>
          <p:nvPr>
            <p:ph type="title"/>
          </p:nvPr>
        </p:nvSpPr>
        <p:spPr>
          <a:xfrm>
            <a:off x="677334" y="2700866"/>
            <a:ext cx="8596670" cy="1826582"/>
          </a:xfrm>
          <a:prstGeom prst="rect">
            <a:avLst/>
          </a:prstGeom>
        </p:spPr>
        <p:txBody>
          <a:bodyPr/>
          <a:lstStyle/>
          <a:p>
            <a:r>
              <a:t>How does Machine Learning Work?</a:t>
            </a:r>
          </a:p>
        </p:txBody>
      </p:sp>
      <p:sp>
        <p:nvSpPr>
          <p:cNvPr id="201" name="Text Placeholder 4"/>
          <p:cNvSpPr txBox="1">
            <a:spLocks noGrp="1"/>
          </p:cNvSpPr>
          <p:nvPr>
            <p:ph type="body" sz="quarter" idx="1"/>
          </p:nvPr>
        </p:nvSpPr>
        <p:spPr>
          <a:xfrm>
            <a:off x="677334" y="4527448"/>
            <a:ext cx="8596670" cy="860401"/>
          </a:xfrm>
          <a:prstGeom prst="rect">
            <a:avLst/>
          </a:prstGeom>
        </p:spPr>
        <p:txBody>
          <a:bodyPr/>
          <a:lstStyle/>
          <a:p>
            <a:endParaRP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Include a description of Tom’s 235 Lab]"/>
          <p:cNvSpPr txBox="1">
            <a:spLocks noGrp="1"/>
          </p:cNvSpPr>
          <p:nvPr>
            <p:ph type="body" idx="1"/>
          </p:nvPr>
        </p:nvSpPr>
        <p:spPr>
          <a:prstGeom prst="rect">
            <a:avLst/>
          </a:prstGeom>
        </p:spPr>
        <p:txBody>
          <a:bodyPr>
            <a:normAutofit/>
          </a:bodyPr>
          <a:lstStyle/>
          <a:p>
            <a:r>
              <a:rPr lang="en-US" dirty="0"/>
              <a:t>Given a corpus of text, can the computer learn how to make other text that sounds the same/looks like it was written by the same author?</a:t>
            </a:r>
          </a:p>
          <a:p>
            <a:r>
              <a:rPr lang="en-US" dirty="0"/>
              <a:t>Let's see what we can figure out</a:t>
            </a:r>
          </a:p>
          <a:p>
            <a:r>
              <a:rPr lang="en-US" dirty="0"/>
              <a:t>We'll start with the text of 1</a:t>
            </a:r>
            <a:r>
              <a:rPr lang="en-US" baseline="30000" dirty="0"/>
              <a:t>st</a:t>
            </a:r>
            <a:r>
              <a:rPr lang="en-US" dirty="0"/>
              <a:t> Nephi</a:t>
            </a:r>
          </a:p>
          <a:p>
            <a:endParaRPr lang="en-US" dirty="0"/>
          </a:p>
          <a:p>
            <a:pPr marL="0" indent="0">
              <a:buNone/>
            </a:pPr>
            <a:r>
              <a:rPr lang="en-US" dirty="0">
                <a:latin typeface="Times New Roman" panose="02020603050405020304" pitchFamily="18" charset="0"/>
                <a:cs typeface="Times New Roman" panose="02020603050405020304" pitchFamily="18" charset="0"/>
              </a:rPr>
              <a:t>I, Nephi, having been born of goodly parents, therefore I was taught somewhat in all the learning of my father; and having seen many afflictions in the course of my days, nevertheless, having been highly favored of the Lord in all my days; yea, having had a great knowledge of the goodness and the mysteries of God, therefore I make a record of my proceedings in my days. Yea, I make a record in the language of my father, …</a:t>
            </a:r>
            <a:endParaRPr dirty="0">
              <a:latin typeface="Times New Roman" panose="02020603050405020304" pitchFamily="18" charset="0"/>
              <a:cs typeface="Times New Roman" panose="02020603050405020304" pitchFamily="18" charset="0"/>
            </a:endParaRPr>
          </a:p>
        </p:txBody>
      </p:sp>
      <p:sp>
        <p:nvSpPr>
          <p:cNvPr id="204" name="A simple example"/>
          <p:cNvSpPr txBox="1">
            <a:spLocks noGrp="1"/>
          </p:cNvSpPr>
          <p:nvPr>
            <p:ph type="title"/>
          </p:nvPr>
        </p:nvSpPr>
        <p:spPr>
          <a:prstGeom prst="rect">
            <a:avLst/>
          </a:prstGeom>
        </p:spPr>
        <p:txBody>
          <a:bodyPr/>
          <a:lstStyle/>
          <a:p>
            <a:r>
              <a:rPr dirty="0"/>
              <a:t>A </a:t>
            </a:r>
            <a:r>
              <a:rPr lang="en-US" dirty="0"/>
              <a:t>S</a:t>
            </a:r>
            <a:r>
              <a:rPr dirty="0"/>
              <a:t>imple </a:t>
            </a:r>
            <a:r>
              <a:rPr lang="en-US" dirty="0"/>
              <a:t>E</a:t>
            </a:r>
            <a:r>
              <a:rPr dirty="0"/>
              <a:t>xample</a:t>
            </a:r>
            <a:r>
              <a:rPr lang="en-US" dirty="0"/>
              <a:t> – Text Prediction</a:t>
            </a:r>
            <a:endParaRPr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41A6B-BC4A-AF86-96C2-FD7EFBB9B029}"/>
              </a:ext>
            </a:extLst>
          </p:cNvPr>
          <p:cNvSpPr>
            <a:spLocks noGrp="1"/>
          </p:cNvSpPr>
          <p:nvPr>
            <p:ph type="title"/>
          </p:nvPr>
        </p:nvSpPr>
        <p:spPr/>
        <p:txBody>
          <a:bodyPr/>
          <a:lstStyle/>
          <a:p>
            <a:r>
              <a:rPr lang="en-US" dirty="0"/>
              <a:t>Text Prediction</a:t>
            </a:r>
          </a:p>
        </p:txBody>
      </p:sp>
      <p:sp>
        <p:nvSpPr>
          <p:cNvPr id="3" name="Text Placeholder 2">
            <a:extLst>
              <a:ext uri="{FF2B5EF4-FFF2-40B4-BE49-F238E27FC236}">
                <a16:creationId xmlns:a16="http://schemas.microsoft.com/office/drawing/2014/main" id="{D40B2DEE-61AF-EDC0-2D58-68956E981FE3}"/>
              </a:ext>
            </a:extLst>
          </p:cNvPr>
          <p:cNvSpPr>
            <a:spLocks noGrp="1"/>
          </p:cNvSpPr>
          <p:nvPr>
            <p:ph type="body" idx="1"/>
          </p:nvPr>
        </p:nvSpPr>
        <p:spPr/>
        <p:txBody>
          <a:bodyPr/>
          <a:lstStyle/>
          <a:p>
            <a:r>
              <a:rPr lang="en-US" dirty="0"/>
              <a:t>We start by reading in all the words, in order, and storing them in a list.</a:t>
            </a:r>
          </a:p>
          <a:p>
            <a:pPr lvl="1"/>
            <a:r>
              <a:rPr lang="en-US" dirty="0"/>
              <a:t>For this simple example, we'll remove all punctuation and make everything lower case</a:t>
            </a:r>
          </a:p>
          <a:p>
            <a:r>
              <a:rPr lang="en-US" dirty="0"/>
              <a:t>We then create a dictionary using each unique word in our list as the key and the word following it as its value:</a:t>
            </a:r>
          </a:p>
          <a:p>
            <a:pPr lvl="1"/>
            <a:r>
              <a:rPr lang="en-US" dirty="0"/>
              <a:t>i.e. I -&gt; Nephi, Nephi -&gt; having, having -&gt; been, …</a:t>
            </a:r>
          </a:p>
          <a:p>
            <a:r>
              <a:rPr lang="en-US" dirty="0"/>
              <a:t>We can then use this to dictionary to generate new text from some initial word (it just has to be in our list)</a:t>
            </a:r>
          </a:p>
          <a:p>
            <a:pPr lvl="1"/>
            <a:r>
              <a:rPr lang="en-US" dirty="0"/>
              <a:t>Given a word in our list, our dictionary predicts what word should come next</a:t>
            </a:r>
          </a:p>
          <a:p>
            <a:endParaRPr lang="en-US" dirty="0"/>
          </a:p>
          <a:p>
            <a:endParaRPr lang="en-US" dirty="0"/>
          </a:p>
        </p:txBody>
      </p:sp>
    </p:spTree>
    <p:extLst>
      <p:ext uri="{BB962C8B-B14F-4D97-AF65-F5344CB8AC3E}">
        <p14:creationId xmlns:p14="http://schemas.microsoft.com/office/powerpoint/2010/main" val="473530834"/>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Double-click to edit"/>
          <p:cNvSpPr txBox="1">
            <a:spLocks noGrp="1"/>
          </p:cNvSpPr>
          <p:nvPr>
            <p:ph type="title"/>
          </p:nvPr>
        </p:nvSpPr>
        <p:spPr>
          <a:prstGeom prst="rect">
            <a:avLst/>
          </a:prstGeom>
        </p:spPr>
        <p:txBody>
          <a:bodyPr/>
          <a:lstStyle/>
          <a:p>
            <a:r>
              <a:rPr lang="en-US" dirty="0"/>
              <a:t>Predicted Text</a:t>
            </a:r>
            <a:endParaRPr dirty="0"/>
          </a:p>
        </p:txBody>
      </p:sp>
      <p:sp>
        <p:nvSpPr>
          <p:cNvPr id="207" name="Double-click to edit"/>
          <p:cNvSpPr txBox="1">
            <a:spLocks noGrp="1"/>
          </p:cNvSpPr>
          <p:nvPr>
            <p:ph type="body" idx="1"/>
          </p:nvPr>
        </p:nvSpPr>
        <p:spPr>
          <a:prstGeom prst="rect">
            <a:avLst/>
          </a:prstGeom>
        </p:spPr>
        <p:txBody>
          <a:bodyPr/>
          <a:lstStyle/>
          <a:p>
            <a:r>
              <a:rPr lang="en-US" dirty="0"/>
              <a:t>If we use the word "Nephi" to start, we get the following:</a:t>
            </a:r>
          </a:p>
          <a:p>
            <a:endParaRPr lang="en-US" dirty="0"/>
          </a:p>
          <a:p>
            <a:pPr marL="0" indent="0">
              <a:buNone/>
            </a:pPr>
            <a:r>
              <a:rPr lang="en-US" dirty="0" err="1">
                <a:latin typeface="Times New Roman" panose="02020603050405020304" pitchFamily="18" charset="0"/>
                <a:cs typeface="Times New Roman" panose="02020603050405020304" pitchFamily="18" charset="0"/>
              </a:rPr>
              <a:t>nephi</a:t>
            </a:r>
            <a:r>
              <a:rPr lang="en-US" dirty="0">
                <a:latin typeface="Times New Roman" panose="02020603050405020304" pitchFamily="18" charset="0"/>
                <a:cs typeface="Times New Roman" panose="02020603050405020304" pitchFamily="18" charset="0"/>
              </a:rPr>
              <a:t> make an end ye shall be saved at the last day and thus it is amen and thus it is amen and thus it is amen and thus it is amen and thus it is amen and thus it is amen and thus it is amen and thus it is amen and thus it is amen and thus it is amen and thus it is amen and thus it is amen and thus it is amen and thus it is amen and thus it is amen and thus it is amen and thus it is amen and thus it is </a:t>
            </a:r>
          </a:p>
          <a:p>
            <a:endParaRPr lang="en-US" dirty="0"/>
          </a:p>
          <a:p>
            <a:r>
              <a:rPr lang="en-US" dirty="0"/>
              <a:t>That didn't work!</a:t>
            </a:r>
          </a:p>
          <a:p>
            <a:r>
              <a:rPr lang="en-US" dirty="0"/>
              <a:t>Why? What could we do better?</a:t>
            </a:r>
            <a:endParaRPr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21656-5095-D7D4-01E2-89CAB94EF21F}"/>
              </a:ext>
            </a:extLst>
          </p:cNvPr>
          <p:cNvSpPr>
            <a:spLocks noGrp="1"/>
          </p:cNvSpPr>
          <p:nvPr>
            <p:ph type="title"/>
          </p:nvPr>
        </p:nvSpPr>
        <p:spPr/>
        <p:txBody>
          <a:bodyPr/>
          <a:lstStyle/>
          <a:p>
            <a:r>
              <a:rPr lang="en-US" dirty="0"/>
              <a:t>Text Prediction II</a:t>
            </a:r>
          </a:p>
        </p:txBody>
      </p:sp>
      <p:sp>
        <p:nvSpPr>
          <p:cNvPr id="3" name="Text Placeholder 2">
            <a:extLst>
              <a:ext uri="{FF2B5EF4-FFF2-40B4-BE49-F238E27FC236}">
                <a16:creationId xmlns:a16="http://schemas.microsoft.com/office/drawing/2014/main" id="{DDF2F6CB-65FA-7579-2522-7CFAA021EABA}"/>
              </a:ext>
            </a:extLst>
          </p:cNvPr>
          <p:cNvSpPr>
            <a:spLocks noGrp="1"/>
          </p:cNvSpPr>
          <p:nvPr>
            <p:ph type="body" idx="1"/>
          </p:nvPr>
        </p:nvSpPr>
        <p:spPr>
          <a:xfrm>
            <a:off x="677333" y="1930400"/>
            <a:ext cx="8596670" cy="4723897"/>
          </a:xfrm>
        </p:spPr>
        <p:txBody>
          <a:bodyPr>
            <a:normAutofit lnSpcReduction="10000"/>
          </a:bodyPr>
          <a:lstStyle/>
          <a:p>
            <a:r>
              <a:rPr lang="en-US" dirty="0"/>
              <a:t>Storing just a single word after each word was actually losing information.</a:t>
            </a:r>
          </a:p>
          <a:p>
            <a:r>
              <a:rPr lang="en-US" dirty="0"/>
              <a:t>Once our dictionary was built, only the last word that followed any given word was stored in the dictionary.</a:t>
            </a:r>
          </a:p>
          <a:p>
            <a:r>
              <a:rPr lang="en-US" dirty="0"/>
              <a:t>Instead of using a single word as the value, let's store a list of all words that followed the word being used as the key instead.</a:t>
            </a:r>
          </a:p>
          <a:p>
            <a:r>
              <a:rPr lang="en-US" dirty="0"/>
              <a:t>Then we can randomly pick a word from that list when we need the next word</a:t>
            </a:r>
          </a:p>
          <a:p>
            <a:r>
              <a:rPr lang="en-US" dirty="0"/>
              <a:t>For example, the entry for '</a:t>
            </a:r>
            <a:r>
              <a:rPr lang="en-US" dirty="0" err="1"/>
              <a:t>nephi</a:t>
            </a:r>
            <a:r>
              <a:rPr lang="en-US" dirty="0"/>
              <a:t>' would then contain the following list:</a:t>
            </a:r>
          </a:p>
          <a:p>
            <a:pPr lvl="1"/>
            <a:r>
              <a:rPr lang="en-US" dirty="0"/>
              <a:t>['having', 'do', 'will', 'being', 'because', 'returned', 'said', 'and', 'crept', 'had', 'did', 'wherefore', 'after', 'nevertheless', 'proceed', 'was', 'what', 'saw', 'also', 'beheld', 'saying', 'heard', 'am', '</a:t>
            </a:r>
            <a:r>
              <a:rPr lang="en-US" dirty="0" err="1"/>
              <a:t>spake</a:t>
            </a:r>
            <a:r>
              <a:rPr lang="en-US" dirty="0"/>
              <a:t>', 'took', 'went', 'who', 'began', 'received', 'have', 'declare', 'say', 'make']</a:t>
            </a:r>
          </a:p>
          <a:p>
            <a:pPr lvl="1"/>
            <a:endParaRPr lang="en-US" dirty="0"/>
          </a:p>
        </p:txBody>
      </p:sp>
    </p:spTree>
    <p:extLst>
      <p:ext uri="{BB962C8B-B14F-4D97-AF65-F5344CB8AC3E}">
        <p14:creationId xmlns:p14="http://schemas.microsoft.com/office/powerpoint/2010/main" val="230656746"/>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Double-click to edit"/>
          <p:cNvSpPr txBox="1">
            <a:spLocks noGrp="1"/>
          </p:cNvSpPr>
          <p:nvPr>
            <p:ph type="title"/>
          </p:nvPr>
        </p:nvSpPr>
        <p:spPr>
          <a:prstGeom prst="rect">
            <a:avLst/>
          </a:prstGeom>
        </p:spPr>
        <p:txBody>
          <a:bodyPr/>
          <a:lstStyle/>
          <a:p>
            <a:r>
              <a:rPr lang="en-US" dirty="0"/>
              <a:t>Predicted Text II</a:t>
            </a:r>
            <a:endParaRPr dirty="0"/>
          </a:p>
        </p:txBody>
      </p:sp>
      <p:sp>
        <p:nvSpPr>
          <p:cNvPr id="207" name="Double-click to edit"/>
          <p:cNvSpPr txBox="1">
            <a:spLocks noGrp="1"/>
          </p:cNvSpPr>
          <p:nvPr>
            <p:ph type="body" idx="1"/>
          </p:nvPr>
        </p:nvSpPr>
        <p:spPr>
          <a:prstGeom prst="rect">
            <a:avLst/>
          </a:prstGeom>
        </p:spPr>
        <p:txBody>
          <a:bodyPr>
            <a:normAutofit fontScale="92500" lnSpcReduction="10000"/>
          </a:bodyPr>
          <a:lstStyle/>
          <a:p>
            <a:r>
              <a:rPr lang="en-US" dirty="0"/>
              <a:t>If we again use the word "Nephi" to start, we get the following:</a:t>
            </a:r>
          </a:p>
          <a:p>
            <a:endParaRPr lang="en-US" dirty="0"/>
          </a:p>
          <a:p>
            <a:pPr marL="0" indent="0">
              <a:buNone/>
            </a:pPr>
            <a:r>
              <a:rPr lang="en-US" dirty="0" err="1">
                <a:latin typeface="Times New Roman" panose="02020603050405020304" pitchFamily="18" charset="0"/>
                <a:cs typeface="Times New Roman" panose="02020603050405020304" pitchFamily="18" charset="0"/>
              </a:rPr>
              <a:t>nephi</a:t>
            </a:r>
            <a:r>
              <a:rPr lang="en-US" dirty="0">
                <a:latin typeface="Times New Roman" panose="02020603050405020304" pitchFamily="18" charset="0"/>
                <a:cs typeface="Times New Roman" panose="02020603050405020304" pitchFamily="18" charset="0"/>
              </a:rPr>
              <a:t> who should have read in one pointed the instruction of fruit was obedient unto his righteous wherefore he knew them off the river and marvelous work timbers of angels in these times of water that thou </a:t>
            </a:r>
            <a:r>
              <a:rPr lang="en-US" dirty="0" err="1">
                <a:latin typeface="Times New Roman" panose="02020603050405020304" pitchFamily="18" charset="0"/>
                <a:cs typeface="Times New Roman" panose="02020603050405020304" pitchFamily="18" charset="0"/>
              </a:rPr>
              <a:t>beholdest</a:t>
            </a:r>
            <a:r>
              <a:rPr lang="en-US" dirty="0">
                <a:latin typeface="Times New Roman" panose="02020603050405020304" pitchFamily="18" charset="0"/>
                <a:cs typeface="Times New Roman" panose="02020603050405020304" pitchFamily="18" charset="0"/>
              </a:rPr>
              <a:t> that she also laid the desires to build the hands and eve who should no such thing shall minister unto the guilty taketh the servant o lord are </a:t>
            </a:r>
            <a:r>
              <a:rPr lang="en-US" dirty="0" err="1">
                <a:latin typeface="Times New Roman" panose="02020603050405020304" pitchFamily="18" charset="0"/>
                <a:cs typeface="Times New Roman" panose="02020603050405020304" pitchFamily="18" charset="0"/>
              </a:rPr>
              <a:t>engraven</a:t>
            </a:r>
            <a:r>
              <a:rPr lang="en-US" dirty="0">
                <a:latin typeface="Times New Roman" panose="02020603050405020304" pitchFamily="18" charset="0"/>
                <a:cs typeface="Times New Roman" panose="02020603050405020304" pitchFamily="18" charset="0"/>
              </a:rPr>
              <a:t> the sun smite him ye from my sons of darkness which shall judge the taking away in dominion and be nursed by way forward through on dry ground a small voice but because of </a:t>
            </a:r>
          </a:p>
          <a:p>
            <a:endParaRPr lang="en-US" dirty="0"/>
          </a:p>
          <a:p>
            <a:r>
              <a:rPr lang="en-US" dirty="0"/>
              <a:t>Better, we didn't get into a loop, but still not very good!</a:t>
            </a:r>
          </a:p>
          <a:p>
            <a:r>
              <a:rPr lang="en-US" dirty="0"/>
              <a:t>What could we do better?</a:t>
            </a:r>
            <a:endParaRPr dirty="0"/>
          </a:p>
        </p:txBody>
      </p:sp>
    </p:spTree>
    <p:extLst>
      <p:ext uri="{BB962C8B-B14F-4D97-AF65-F5344CB8AC3E}">
        <p14:creationId xmlns:p14="http://schemas.microsoft.com/office/powerpoint/2010/main" val="241758718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36C34-7D22-E57C-1969-6B36D04F1F8C}"/>
              </a:ext>
            </a:extLst>
          </p:cNvPr>
          <p:cNvSpPr>
            <a:spLocks noGrp="1"/>
          </p:cNvSpPr>
          <p:nvPr>
            <p:ph type="title"/>
          </p:nvPr>
        </p:nvSpPr>
        <p:spPr/>
        <p:txBody>
          <a:bodyPr/>
          <a:lstStyle/>
          <a:p>
            <a:r>
              <a:rPr lang="en-US" dirty="0"/>
              <a:t>Adding to the front of linked list</a:t>
            </a:r>
          </a:p>
        </p:txBody>
      </p:sp>
      <p:sp>
        <p:nvSpPr>
          <p:cNvPr id="3" name="Content Placeholder 2">
            <a:extLst>
              <a:ext uri="{FF2B5EF4-FFF2-40B4-BE49-F238E27FC236}">
                <a16:creationId xmlns:a16="http://schemas.microsoft.com/office/drawing/2014/main" id="{106A3398-37D6-0904-85C5-DBEA2CAF6ACA}"/>
              </a:ext>
            </a:extLst>
          </p:cNvPr>
          <p:cNvSpPr>
            <a:spLocks noGrp="1"/>
          </p:cNvSpPr>
          <p:nvPr>
            <p:ph idx="1"/>
          </p:nvPr>
        </p:nvSpPr>
        <p:spPr>
          <a:xfrm>
            <a:off x="677334" y="3961725"/>
            <a:ext cx="8596668" cy="676263"/>
          </a:xfrm>
        </p:spPr>
        <p:txBody>
          <a:bodyPr>
            <a:normAutofit lnSpcReduction="10000"/>
          </a:bodyPr>
          <a:lstStyle/>
          <a:p>
            <a:r>
              <a:rPr lang="en-US" dirty="0"/>
              <a:t>How many operations will this require for increasing lengths of the list?</a:t>
            </a:r>
          </a:p>
        </p:txBody>
      </p:sp>
      <p:sp>
        <p:nvSpPr>
          <p:cNvPr id="4" name="TextBox 3">
            <a:extLst>
              <a:ext uri="{FF2B5EF4-FFF2-40B4-BE49-F238E27FC236}">
                <a16:creationId xmlns:a16="http://schemas.microsoft.com/office/drawing/2014/main" id="{E661F91A-E789-066D-F1B3-B5692EC3C904}"/>
              </a:ext>
            </a:extLst>
          </p:cNvPr>
          <p:cNvSpPr txBox="1"/>
          <p:nvPr/>
        </p:nvSpPr>
        <p:spPr>
          <a:xfrm>
            <a:off x="1000541" y="1930400"/>
            <a:ext cx="10358757" cy="2031325"/>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insert_front</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linked_list</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new_val</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"""Inserts NEW_VAL in front of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LINKED_LIST,returning</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new linked list.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&gt;&gt;&gt;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ll</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Link(1, Link(3, Link(5)))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&gt;&gt;&gt;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insert_front</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ll</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Link(0, Link(1, Link(3, Link(5))))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Link(</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new_val</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linked_list</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graphicFrame>
        <p:nvGraphicFramePr>
          <p:cNvPr id="5" name="Table 5">
            <a:extLst>
              <a:ext uri="{FF2B5EF4-FFF2-40B4-BE49-F238E27FC236}">
                <a16:creationId xmlns:a16="http://schemas.microsoft.com/office/drawing/2014/main" id="{3DCECB58-EA16-6E9D-6291-D5FDA9A9F081}"/>
              </a:ext>
            </a:extLst>
          </p:cNvPr>
          <p:cNvGraphicFramePr>
            <a:graphicFrameLocks noGrp="1"/>
          </p:cNvGraphicFramePr>
          <p:nvPr/>
        </p:nvGraphicFramePr>
        <p:xfrm>
          <a:off x="2917998" y="4394298"/>
          <a:ext cx="3445095" cy="2045970"/>
        </p:xfrm>
        <a:graphic>
          <a:graphicData uri="http://schemas.openxmlformats.org/drawingml/2006/table">
            <a:tbl>
              <a:tblPr firstRow="1" bandRow="1">
                <a:tableStyleId>{2D5ABB26-0587-4C30-8999-92F81FD0307C}</a:tableStyleId>
              </a:tblPr>
              <a:tblGrid>
                <a:gridCol w="1644478">
                  <a:extLst>
                    <a:ext uri="{9D8B030D-6E8A-4147-A177-3AD203B41FA5}">
                      <a16:colId xmlns:a16="http://schemas.microsoft.com/office/drawing/2014/main" val="2534470846"/>
                    </a:ext>
                  </a:extLst>
                </a:gridCol>
                <a:gridCol w="1800617">
                  <a:extLst>
                    <a:ext uri="{9D8B030D-6E8A-4147-A177-3AD203B41FA5}">
                      <a16:colId xmlns:a16="http://schemas.microsoft.com/office/drawing/2014/main" val="1469436695"/>
                    </a:ext>
                  </a:extLst>
                </a:gridCol>
              </a:tblGrid>
              <a:tr h="370840">
                <a:tc>
                  <a:txBody>
                    <a:bodyPr/>
                    <a:lstStyle/>
                    <a:p>
                      <a:r>
                        <a:rPr lang="en-US" sz="2400" b="1" dirty="0"/>
                        <a:t>List Size</a:t>
                      </a:r>
                    </a:p>
                  </a:txBody>
                  <a:tcPr>
                    <a:lnB w="12700" cap="flat" cmpd="sng" algn="ctr">
                      <a:solidFill>
                        <a:schemeClr val="tx1"/>
                      </a:solidFill>
                      <a:prstDash val="solid"/>
                      <a:round/>
                      <a:headEnd type="none" w="med" len="med"/>
                      <a:tailEnd type="none" w="med" len="med"/>
                    </a:lnB>
                  </a:tcPr>
                </a:tc>
                <a:tc>
                  <a:txBody>
                    <a:bodyPr/>
                    <a:lstStyle/>
                    <a:p>
                      <a:r>
                        <a:rPr lang="en-US" sz="2400" b="1" dirty="0"/>
                        <a:t>Operations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9396733"/>
                  </a:ext>
                </a:extLst>
              </a:tr>
              <a:tr h="400050">
                <a:tc>
                  <a:txBody>
                    <a:bodyPr/>
                    <a:lstStyle/>
                    <a:p>
                      <a:r>
                        <a:rPr lang="en-US" sz="2000" dirty="0"/>
                        <a:t>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773035"/>
                  </a:ext>
                </a:extLst>
              </a:tr>
              <a:tr h="370840">
                <a:tc>
                  <a:txBody>
                    <a:bodyPr/>
                    <a:lstStyle/>
                    <a:p>
                      <a:r>
                        <a:rPr lang="en-US" sz="2000" dirty="0"/>
                        <a:t>10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857268"/>
                  </a:ext>
                </a:extLst>
              </a:tr>
              <a:tr h="370840">
                <a:tc>
                  <a:txBody>
                    <a:bodyPr/>
                    <a:lstStyle/>
                    <a:p>
                      <a:r>
                        <a:rPr lang="en-US" sz="2000" dirty="0"/>
                        <a:t>100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5869721"/>
                  </a:ext>
                </a:extLst>
              </a:tr>
              <a:tr h="370840">
                <a:tc>
                  <a:txBody>
                    <a:bodyPr/>
                    <a:lstStyle/>
                    <a:p>
                      <a:r>
                        <a:rPr lang="en-US" sz="2000" dirty="0"/>
                        <a:t>1000</a:t>
                      </a:r>
                    </a:p>
                  </a:txBody>
                  <a:tcPr>
                    <a:lnT w="12700" cap="flat" cmpd="sng" algn="ctr">
                      <a:solidFill>
                        <a:schemeClr val="tx1"/>
                      </a:solidFill>
                      <a:prstDash val="solid"/>
                      <a:round/>
                      <a:headEnd type="none" w="med" len="med"/>
                      <a:tailEnd type="none" w="med" len="med"/>
                    </a:lnT>
                  </a:tcPr>
                </a:tc>
                <a:tc>
                  <a:txBody>
                    <a:bodyPr/>
                    <a:lstStyle/>
                    <a:p>
                      <a:endParaRPr lang="en-US" sz="20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25089489"/>
                  </a:ext>
                </a:extLst>
              </a:tr>
            </a:tbl>
          </a:graphicData>
        </a:graphic>
      </p:graphicFrame>
      <p:sp>
        <p:nvSpPr>
          <p:cNvPr id="6" name="TextBox 5">
            <a:extLst>
              <a:ext uri="{FF2B5EF4-FFF2-40B4-BE49-F238E27FC236}">
                <a16:creationId xmlns:a16="http://schemas.microsoft.com/office/drawing/2014/main" id="{F8ED1E7A-84DC-0819-B2A7-685623B6BD4C}"/>
              </a:ext>
            </a:extLst>
          </p:cNvPr>
          <p:cNvSpPr txBox="1"/>
          <p:nvPr/>
        </p:nvSpPr>
        <p:spPr>
          <a:xfrm>
            <a:off x="4594668" y="4838504"/>
            <a:ext cx="31931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1</a:t>
            </a:r>
          </a:p>
        </p:txBody>
      </p:sp>
      <p:sp>
        <p:nvSpPr>
          <p:cNvPr id="10" name="TextBox 9">
            <a:extLst>
              <a:ext uri="{FF2B5EF4-FFF2-40B4-BE49-F238E27FC236}">
                <a16:creationId xmlns:a16="http://schemas.microsoft.com/office/drawing/2014/main" id="{479EBB53-914F-C843-2039-23CD71B3B5E6}"/>
              </a:ext>
            </a:extLst>
          </p:cNvPr>
          <p:cNvSpPr txBox="1"/>
          <p:nvPr/>
        </p:nvSpPr>
        <p:spPr>
          <a:xfrm>
            <a:off x="4594668" y="5248482"/>
            <a:ext cx="31931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1</a:t>
            </a:r>
          </a:p>
        </p:txBody>
      </p:sp>
      <p:sp>
        <p:nvSpPr>
          <p:cNvPr id="11" name="TextBox 10">
            <a:extLst>
              <a:ext uri="{FF2B5EF4-FFF2-40B4-BE49-F238E27FC236}">
                <a16:creationId xmlns:a16="http://schemas.microsoft.com/office/drawing/2014/main" id="{7BB8F573-3E7D-80AF-FF2E-C0D42842FBE5}"/>
              </a:ext>
            </a:extLst>
          </p:cNvPr>
          <p:cNvSpPr txBox="1"/>
          <p:nvPr/>
        </p:nvSpPr>
        <p:spPr>
          <a:xfrm>
            <a:off x="4594668" y="5639606"/>
            <a:ext cx="31931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1</a:t>
            </a:r>
          </a:p>
        </p:txBody>
      </p:sp>
      <p:sp>
        <p:nvSpPr>
          <p:cNvPr id="12" name="TextBox 11">
            <a:extLst>
              <a:ext uri="{FF2B5EF4-FFF2-40B4-BE49-F238E27FC236}">
                <a16:creationId xmlns:a16="http://schemas.microsoft.com/office/drawing/2014/main" id="{C14E2E97-25D4-627C-49A2-23381997C64B}"/>
              </a:ext>
            </a:extLst>
          </p:cNvPr>
          <p:cNvSpPr txBox="1"/>
          <p:nvPr/>
        </p:nvSpPr>
        <p:spPr>
          <a:xfrm>
            <a:off x="4594668" y="6040158"/>
            <a:ext cx="31931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1</a:t>
            </a:r>
          </a:p>
        </p:txBody>
      </p:sp>
    </p:spTree>
    <p:extLst>
      <p:ext uri="{BB962C8B-B14F-4D97-AF65-F5344CB8AC3E}">
        <p14:creationId xmlns:p14="http://schemas.microsoft.com/office/powerpoint/2010/main" val="367891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A5E4A-6CB3-C6E6-0CFC-4770359DAAE2}"/>
              </a:ext>
            </a:extLst>
          </p:cNvPr>
          <p:cNvSpPr>
            <a:spLocks noGrp="1"/>
          </p:cNvSpPr>
          <p:nvPr>
            <p:ph type="title"/>
          </p:nvPr>
        </p:nvSpPr>
        <p:spPr/>
        <p:txBody>
          <a:bodyPr/>
          <a:lstStyle/>
          <a:p>
            <a:r>
              <a:rPr lang="en-US" dirty="0"/>
              <a:t>Text Prediction III</a:t>
            </a:r>
          </a:p>
        </p:txBody>
      </p:sp>
      <p:sp>
        <p:nvSpPr>
          <p:cNvPr id="3" name="Text Placeholder 2">
            <a:extLst>
              <a:ext uri="{FF2B5EF4-FFF2-40B4-BE49-F238E27FC236}">
                <a16:creationId xmlns:a16="http://schemas.microsoft.com/office/drawing/2014/main" id="{42068BDB-0290-06A2-64EA-FB2582046BAF}"/>
              </a:ext>
            </a:extLst>
          </p:cNvPr>
          <p:cNvSpPr>
            <a:spLocks noGrp="1"/>
          </p:cNvSpPr>
          <p:nvPr>
            <p:ph type="body" idx="1"/>
          </p:nvPr>
        </p:nvSpPr>
        <p:spPr/>
        <p:txBody>
          <a:bodyPr/>
          <a:lstStyle/>
          <a:p>
            <a:r>
              <a:rPr lang="en-US" dirty="0"/>
              <a:t>In the last iteration, we just made a list of all the words that followed a given word and randomly picked from them.</a:t>
            </a:r>
          </a:p>
          <a:p>
            <a:r>
              <a:rPr lang="en-US" dirty="0"/>
              <a:t>We ignored how often a word followed the specific word.</a:t>
            </a:r>
          </a:p>
          <a:p>
            <a:r>
              <a:rPr lang="en-US" dirty="0"/>
              <a:t>We could keep track of the number of times a word followed each word.</a:t>
            </a:r>
          </a:p>
          <a:p>
            <a:r>
              <a:rPr lang="en-US" dirty="0"/>
              <a:t>Then we could randomly pick a new following word based on the frequency that the two words appear together.  Thus, words that more commonly appear together in the original will more commonly appear together in the final output.</a:t>
            </a:r>
          </a:p>
        </p:txBody>
      </p:sp>
    </p:spTree>
    <p:extLst>
      <p:ext uri="{BB962C8B-B14F-4D97-AF65-F5344CB8AC3E}">
        <p14:creationId xmlns:p14="http://schemas.microsoft.com/office/powerpoint/2010/main" val="1123616399"/>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Double-click to edit"/>
          <p:cNvSpPr txBox="1">
            <a:spLocks noGrp="1"/>
          </p:cNvSpPr>
          <p:nvPr>
            <p:ph type="title"/>
          </p:nvPr>
        </p:nvSpPr>
        <p:spPr>
          <a:prstGeom prst="rect">
            <a:avLst/>
          </a:prstGeom>
        </p:spPr>
        <p:txBody>
          <a:bodyPr/>
          <a:lstStyle/>
          <a:p>
            <a:r>
              <a:rPr lang="en-US" dirty="0"/>
              <a:t>Predicted Text III</a:t>
            </a:r>
            <a:endParaRPr dirty="0"/>
          </a:p>
        </p:txBody>
      </p:sp>
      <p:sp>
        <p:nvSpPr>
          <p:cNvPr id="207" name="Double-click to edit"/>
          <p:cNvSpPr txBox="1">
            <a:spLocks noGrp="1"/>
          </p:cNvSpPr>
          <p:nvPr>
            <p:ph type="body" idx="1"/>
          </p:nvPr>
        </p:nvSpPr>
        <p:spPr>
          <a:prstGeom prst="rect">
            <a:avLst/>
          </a:prstGeom>
        </p:spPr>
        <p:txBody>
          <a:bodyPr>
            <a:normAutofit/>
          </a:bodyPr>
          <a:lstStyle/>
          <a:p>
            <a:r>
              <a:rPr lang="en-US" dirty="0"/>
              <a:t>One more time, using the word "Nephi" to start we get the following:</a:t>
            </a:r>
          </a:p>
          <a:p>
            <a:endParaRPr lang="en-US" dirty="0"/>
          </a:p>
          <a:p>
            <a:pPr marL="0" indent="0">
              <a:buNone/>
            </a:pPr>
            <a:r>
              <a:rPr lang="en-US" dirty="0" err="1">
                <a:latin typeface="Times New Roman" panose="02020603050405020304" pitchFamily="18" charset="0"/>
                <a:cs typeface="Times New Roman" panose="02020603050405020304" pitchFamily="18" charset="0"/>
              </a:rPr>
              <a:t>nephi</a:t>
            </a:r>
            <a:r>
              <a:rPr lang="en-US" dirty="0">
                <a:latin typeface="Times New Roman" panose="02020603050405020304" pitchFamily="18" charset="0"/>
                <a:cs typeface="Times New Roman" panose="02020603050405020304" pitchFamily="18" charset="0"/>
              </a:rPr>
              <a:t> and it came to pass that the plates of </a:t>
            </a:r>
            <a:r>
              <a:rPr lang="en-US" dirty="0" err="1">
                <a:latin typeface="Times New Roman" panose="02020603050405020304" pitchFamily="18" charset="0"/>
                <a:cs typeface="Times New Roman" panose="02020603050405020304" pitchFamily="18" charset="0"/>
              </a:rPr>
              <a:t>israel</a:t>
            </a:r>
            <a:r>
              <a:rPr lang="en-US" dirty="0">
                <a:latin typeface="Times New Roman" panose="02020603050405020304" pitchFamily="18" charset="0"/>
                <a:cs typeface="Times New Roman" panose="02020603050405020304" pitchFamily="18" charset="0"/>
              </a:rPr>
              <a:t> do ye will not the space of promise yea and our father thou say it came to the nations of his word he hath declared unto him and </a:t>
            </a:r>
            <a:r>
              <a:rPr lang="en-US" dirty="0" err="1">
                <a:latin typeface="Times New Roman" panose="02020603050405020304" pitchFamily="18" charset="0"/>
                <a:cs typeface="Times New Roman" panose="02020603050405020304" pitchFamily="18" charset="0"/>
              </a:rPr>
              <a:t>lemuel</a:t>
            </a:r>
            <a:r>
              <a:rPr lang="en-US" dirty="0">
                <a:latin typeface="Times New Roman" panose="02020603050405020304" pitchFamily="18" charset="0"/>
                <a:cs typeface="Times New Roman" panose="02020603050405020304" pitchFamily="18" charset="0"/>
              </a:rPr>
              <a:t> did look and he might see and it was upon all nations of his sheep and shall be as a record from among them and the wrath of </a:t>
            </a:r>
            <a:r>
              <a:rPr lang="en-US" dirty="0" err="1">
                <a:latin typeface="Times New Roman" panose="02020603050405020304" pitchFamily="18" charset="0"/>
                <a:cs typeface="Times New Roman" panose="02020603050405020304" pitchFamily="18" charset="0"/>
              </a:rPr>
              <a:t>israel</a:t>
            </a:r>
            <a:r>
              <a:rPr lang="en-US" dirty="0">
                <a:latin typeface="Times New Roman" panose="02020603050405020304" pitchFamily="18" charset="0"/>
                <a:cs typeface="Times New Roman" panose="02020603050405020304" pitchFamily="18" charset="0"/>
              </a:rPr>
              <a:t> unto blindness to pass that great church of my brethren that the lord had done for thus saith the things concerning his rod of god and the wicked from the jews as </a:t>
            </a:r>
          </a:p>
          <a:p>
            <a:endParaRPr lang="en-US" dirty="0"/>
          </a:p>
          <a:p>
            <a:r>
              <a:rPr lang="en-US" dirty="0"/>
              <a:t>Is that better?  Maybe?</a:t>
            </a:r>
          </a:p>
          <a:p>
            <a:r>
              <a:rPr lang="en-US" dirty="0"/>
              <a:t>What could we do to improve it?</a:t>
            </a:r>
            <a:endParaRPr dirty="0"/>
          </a:p>
        </p:txBody>
      </p:sp>
    </p:spTree>
    <p:extLst>
      <p:ext uri="{BB962C8B-B14F-4D97-AF65-F5344CB8AC3E}">
        <p14:creationId xmlns:p14="http://schemas.microsoft.com/office/powerpoint/2010/main" val="28422142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Double-click to edit"/>
          <p:cNvSpPr txBox="1">
            <a:spLocks noGrp="1"/>
          </p:cNvSpPr>
          <p:nvPr>
            <p:ph type="title"/>
          </p:nvPr>
        </p:nvSpPr>
        <p:spPr>
          <a:prstGeom prst="rect">
            <a:avLst/>
          </a:prstGeom>
        </p:spPr>
        <p:txBody>
          <a:bodyPr/>
          <a:lstStyle/>
          <a:p>
            <a:r>
              <a:rPr lang="en-US" dirty="0"/>
              <a:t>Another Corpus</a:t>
            </a:r>
            <a:endParaRPr dirty="0"/>
          </a:p>
        </p:txBody>
      </p:sp>
      <p:sp>
        <p:nvSpPr>
          <p:cNvPr id="207" name="Double-click to edit"/>
          <p:cNvSpPr txBox="1">
            <a:spLocks noGrp="1"/>
          </p:cNvSpPr>
          <p:nvPr>
            <p:ph type="body" idx="1"/>
          </p:nvPr>
        </p:nvSpPr>
        <p:spPr>
          <a:xfrm>
            <a:off x="677333" y="1930400"/>
            <a:ext cx="8596670" cy="4814432"/>
          </a:xfrm>
          <a:prstGeom prst="rect">
            <a:avLst/>
          </a:prstGeom>
        </p:spPr>
        <p:txBody>
          <a:bodyPr>
            <a:normAutofit fontScale="92500" lnSpcReduction="10000"/>
          </a:bodyPr>
          <a:lstStyle/>
          <a:p>
            <a:r>
              <a:rPr lang="en-US" dirty="0"/>
              <a:t>Let's try reading in the Sorcerer's Stone and starting with the word "Harry"</a:t>
            </a:r>
          </a:p>
          <a:p>
            <a:endParaRPr lang="en-US" dirty="0"/>
          </a:p>
          <a:p>
            <a:pPr marL="0" indent="0">
              <a:buNone/>
            </a:pPr>
            <a:r>
              <a:rPr lang="en-US" dirty="0">
                <a:latin typeface="Times New Roman" panose="02020603050405020304" pitchFamily="18" charset="0"/>
                <a:cs typeface="Times New Roman" panose="02020603050405020304" pitchFamily="18" charset="0"/>
              </a:rPr>
              <a:t>harry he said professor </a:t>
            </a:r>
            <a:r>
              <a:rPr lang="en-US" dirty="0" err="1">
                <a:latin typeface="Times New Roman" panose="02020603050405020304" pitchFamily="18" charset="0"/>
                <a:cs typeface="Times New Roman" panose="02020603050405020304" pitchFamily="18" charset="0"/>
              </a:rPr>
              <a:t>mcgonagall</a:t>
            </a:r>
            <a:r>
              <a:rPr lang="en-US" dirty="0">
                <a:latin typeface="Times New Roman" panose="02020603050405020304" pitchFamily="18" charset="0"/>
                <a:cs typeface="Times New Roman" panose="02020603050405020304" pitchFamily="18" charset="0"/>
              </a:rPr>
              <a:t> told him me out then the floor he hurried out his mommy said </a:t>
            </a:r>
            <a:r>
              <a:rPr lang="en-US" dirty="0" err="1">
                <a:latin typeface="Times New Roman" panose="02020603050405020304" pitchFamily="18" charset="0"/>
                <a:cs typeface="Times New Roman" panose="02020603050405020304" pitchFamily="18" charset="0"/>
              </a:rPr>
              <a:t>ron</a:t>
            </a:r>
            <a:r>
              <a:rPr lang="en-US" dirty="0">
                <a:latin typeface="Times New Roman" panose="02020603050405020304" pitchFamily="18" charset="0"/>
                <a:cs typeface="Times New Roman" panose="02020603050405020304" pitchFamily="18" charset="0"/>
              </a:rPr>
              <a:t> though his seat hungry after a good holiday said </a:t>
            </a:r>
            <a:r>
              <a:rPr lang="en-US" dirty="0" err="1">
                <a:latin typeface="Times New Roman" panose="02020603050405020304" pitchFamily="18" charset="0"/>
                <a:cs typeface="Times New Roman" panose="02020603050405020304" pitchFamily="18" charset="0"/>
              </a:rPr>
              <a:t>hagrid</a:t>
            </a:r>
            <a:r>
              <a:rPr lang="en-US" dirty="0">
                <a:latin typeface="Times New Roman" panose="02020603050405020304" pitchFamily="18" charset="0"/>
                <a:cs typeface="Times New Roman" panose="02020603050405020304" pitchFamily="18" charset="0"/>
              </a:rPr>
              <a:t> asked as they went again </a:t>
            </a:r>
            <a:r>
              <a:rPr lang="en-US" dirty="0" err="1">
                <a:latin typeface="Times New Roman" panose="02020603050405020304" pitchFamily="18" charset="0"/>
                <a:cs typeface="Times New Roman" panose="02020603050405020304" pitchFamily="18" charset="0"/>
              </a:rPr>
              <a:t>hermione</a:t>
            </a:r>
            <a:r>
              <a:rPr lang="en-US" dirty="0">
                <a:latin typeface="Times New Roman" panose="02020603050405020304" pitchFamily="18" charset="0"/>
                <a:cs typeface="Times New Roman" panose="02020603050405020304" pitchFamily="18" charset="0"/>
              </a:rPr>
              <a:t> had lord said harry felt particularly hungry he was skimming through the size of stairs as well yeah an excellent adventure was measuring between door and </a:t>
            </a:r>
            <a:r>
              <a:rPr lang="en-US" dirty="0" err="1">
                <a:latin typeface="Times New Roman" panose="02020603050405020304" pitchFamily="18" charset="0"/>
                <a:cs typeface="Times New Roman" panose="02020603050405020304" pitchFamily="18" charset="0"/>
              </a:rPr>
              <a:t>hermione</a:t>
            </a:r>
            <a:r>
              <a:rPr lang="en-US" dirty="0">
                <a:latin typeface="Times New Roman" panose="02020603050405020304" pitchFamily="18" charset="0"/>
                <a:cs typeface="Times New Roman" panose="02020603050405020304" pitchFamily="18" charset="0"/>
              </a:rPr>
              <a:t> opened the snitch wins his hands clasped in trouble they had a canary yellow circus tent him he remembers what you </a:t>
            </a:r>
            <a:r>
              <a:rPr lang="en-US" dirty="0" err="1">
                <a:latin typeface="Times New Roman" panose="02020603050405020304" pitchFamily="18" charset="0"/>
                <a:cs typeface="Times New Roman" panose="02020603050405020304" pitchFamily="18" charset="0"/>
              </a:rPr>
              <a:t>ll</a:t>
            </a:r>
            <a:r>
              <a:rPr lang="en-US" dirty="0">
                <a:latin typeface="Times New Roman" panose="02020603050405020304" pitchFamily="18" charset="0"/>
                <a:cs typeface="Times New Roman" panose="02020603050405020304" pitchFamily="18" charset="0"/>
              </a:rPr>
              <a:t> really done </a:t>
            </a:r>
            <a:r>
              <a:rPr lang="en-US" dirty="0" err="1">
                <a:latin typeface="Times New Roman" panose="02020603050405020304" pitchFamily="18" charset="0"/>
                <a:cs typeface="Times New Roman" panose="02020603050405020304" pitchFamily="18" charset="0"/>
              </a:rPr>
              <a:t>ron</a:t>
            </a:r>
            <a:r>
              <a:rPr lang="en-US" dirty="0">
                <a:latin typeface="Times New Roman" panose="02020603050405020304" pitchFamily="18" charset="0"/>
                <a:cs typeface="Times New Roman" panose="02020603050405020304" pitchFamily="18" charset="0"/>
              </a:rPr>
              <a:t> reminded them how often happened harry heard the friar haven t have to what </a:t>
            </a:r>
          </a:p>
          <a:p>
            <a:endParaRPr lang="en-US" dirty="0"/>
          </a:p>
          <a:p>
            <a:r>
              <a:rPr lang="en-US" dirty="0"/>
              <a:t>It's still not good</a:t>
            </a:r>
          </a:p>
          <a:p>
            <a:r>
              <a:rPr lang="en-US" dirty="0"/>
              <a:t>But we didn't write anything new. Given a new corpus, the code can construct text using the same algorithm and learn how to imitate a new author.</a:t>
            </a:r>
          </a:p>
          <a:p>
            <a:r>
              <a:rPr lang="en-US" dirty="0"/>
              <a:t>We just need a better algorithm.</a:t>
            </a:r>
            <a:endParaRPr dirty="0"/>
          </a:p>
        </p:txBody>
      </p:sp>
    </p:spTree>
    <p:extLst>
      <p:ext uri="{BB962C8B-B14F-4D97-AF65-F5344CB8AC3E}">
        <p14:creationId xmlns:p14="http://schemas.microsoft.com/office/powerpoint/2010/main" val="31627407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B65C0-DA9C-95DA-A322-5CD8B8FA197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AD3DAB3F-BCC9-A4AE-B421-0FA6D385E67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49815697"/>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itle 3"/>
          <p:cNvSpPr txBox="1">
            <a:spLocks noGrp="1"/>
          </p:cNvSpPr>
          <p:nvPr>
            <p:ph type="title"/>
          </p:nvPr>
        </p:nvSpPr>
        <p:spPr>
          <a:xfrm>
            <a:off x="677334" y="2700866"/>
            <a:ext cx="8596670" cy="1826582"/>
          </a:xfrm>
          <a:prstGeom prst="rect">
            <a:avLst/>
          </a:prstGeom>
        </p:spPr>
        <p:txBody>
          <a:bodyPr/>
          <a:lstStyle/>
          <a:p>
            <a:r>
              <a:t>Another example: Neural networks</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Neural networks were inspired by the structure of neurons and synapses in biological brains…"/>
          <p:cNvSpPr txBox="1">
            <a:spLocks noGrp="1"/>
          </p:cNvSpPr>
          <p:nvPr>
            <p:ph type="body" idx="1"/>
          </p:nvPr>
        </p:nvSpPr>
        <p:spPr>
          <a:xfrm>
            <a:off x="882663" y="1373519"/>
            <a:ext cx="9192535" cy="4110962"/>
          </a:xfrm>
          <a:prstGeom prst="rect">
            <a:avLst/>
          </a:prstGeom>
        </p:spPr>
        <p:txBody>
          <a:bodyPr/>
          <a:lstStyle/>
          <a:p>
            <a:r>
              <a:rPr dirty="0"/>
              <a:t>Neural networks were inspired by the structure of neurons and synapses in biological brains</a:t>
            </a:r>
          </a:p>
          <a:p>
            <a:r>
              <a:rPr dirty="0"/>
              <a:t>The algorithm simulates a series of neurons connected to each other by “weights” indicating their connection strength</a:t>
            </a:r>
          </a:p>
          <a:p>
            <a:r>
              <a:rPr dirty="0"/>
              <a:t>The chance that any given neuron will pass information forward is proportional to the amount of incoming signal it receives from other neurons</a:t>
            </a:r>
          </a:p>
          <a:p>
            <a:r>
              <a:rPr dirty="0"/>
              <a:t>If the network produces an incorrect output, </a:t>
            </a:r>
            <a:r>
              <a:rPr lang="en-US" dirty="0"/>
              <a:t>it </a:t>
            </a:r>
            <a:r>
              <a:rPr dirty="0"/>
              <a:t>adjust</a:t>
            </a:r>
            <a:r>
              <a:rPr lang="en-US" dirty="0"/>
              <a:t>s</a:t>
            </a:r>
            <a:r>
              <a:rPr dirty="0"/>
              <a:t> all of its weight values in a way that would have produced a better output</a:t>
            </a:r>
          </a:p>
        </p:txBody>
      </p:sp>
      <p:sp>
        <p:nvSpPr>
          <p:cNvPr id="212" name="Neural networks"/>
          <p:cNvSpPr txBox="1">
            <a:spLocks noGrp="1"/>
          </p:cNvSpPr>
          <p:nvPr>
            <p:ph type="title"/>
          </p:nvPr>
        </p:nvSpPr>
        <p:spPr>
          <a:prstGeom prst="rect">
            <a:avLst/>
          </a:prstGeom>
        </p:spPr>
        <p:txBody>
          <a:bodyPr/>
          <a:lstStyle/>
          <a:p>
            <a:r>
              <a:t>Neural networks</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Neural networks"/>
          <p:cNvSpPr txBox="1">
            <a:spLocks noGrp="1"/>
          </p:cNvSpPr>
          <p:nvPr>
            <p:ph type="title"/>
          </p:nvPr>
        </p:nvSpPr>
        <p:spPr>
          <a:xfrm>
            <a:off x="677333" y="609600"/>
            <a:ext cx="8596670" cy="1320800"/>
          </a:xfrm>
        </p:spPr>
        <p:txBody>
          <a:bodyPr/>
          <a:lstStyle/>
          <a:p>
            <a:r>
              <a:rPr lang="en-US"/>
              <a:t>Neural networks</a:t>
            </a:r>
          </a:p>
        </p:txBody>
      </p:sp>
      <p:sp>
        <p:nvSpPr>
          <p:cNvPr id="5" name="Text Placeholder 4">
            <a:extLst>
              <a:ext uri="{FF2B5EF4-FFF2-40B4-BE49-F238E27FC236}">
                <a16:creationId xmlns:a16="http://schemas.microsoft.com/office/drawing/2014/main" id="{D75FCA7F-3ADA-C077-F4F0-A76DAC4EECBD}"/>
              </a:ext>
            </a:extLst>
          </p:cNvPr>
          <p:cNvSpPr>
            <a:spLocks noGrp="1"/>
          </p:cNvSpPr>
          <p:nvPr>
            <p:ph type="body" idx="1"/>
          </p:nvPr>
        </p:nvSpPr>
        <p:spPr/>
        <p:txBody>
          <a:bodyPr/>
          <a:lstStyle/>
          <a:p>
            <a:pPr marL="342900" indent="-342900">
              <a:spcBef>
                <a:spcPts val="1000"/>
              </a:spcBef>
              <a:buClr>
                <a:schemeClr val="accent1"/>
              </a:buClr>
              <a:buSzPct val="80000"/>
              <a:buChar char=""/>
              <a:defRPr sz="2000">
                <a:solidFill>
                  <a:srgbClr val="404040"/>
                </a:solidFill>
              </a:defRPr>
            </a:pPr>
            <a:r>
              <a:rPr lang="en-US" dirty="0"/>
              <a:t>The NN learning algorithm is simple in concept (but the math is complex):</a:t>
            </a:r>
          </a:p>
          <a:p>
            <a:pPr marL="800100" lvl="1" indent="-342900">
              <a:spcBef>
                <a:spcPts val="1000"/>
              </a:spcBef>
              <a:buClr>
                <a:schemeClr val="accent1"/>
              </a:buClr>
              <a:buSzPct val="80000"/>
              <a:buChar char=""/>
              <a:defRPr sz="2000">
                <a:solidFill>
                  <a:srgbClr val="404040"/>
                </a:solidFill>
              </a:defRPr>
            </a:pPr>
            <a:r>
              <a:rPr lang="en-US" dirty="0"/>
              <a:t>Begin with random values for all network weights</a:t>
            </a:r>
          </a:p>
          <a:p>
            <a:pPr marL="800100" lvl="1" indent="-342900">
              <a:spcBef>
                <a:spcPts val="1000"/>
              </a:spcBef>
              <a:buClr>
                <a:schemeClr val="accent1"/>
              </a:buClr>
              <a:buSzPct val="80000"/>
              <a:buChar char=""/>
              <a:defRPr sz="2000">
                <a:solidFill>
                  <a:srgbClr val="404040"/>
                </a:solidFill>
              </a:defRPr>
            </a:pPr>
            <a:r>
              <a:rPr lang="en-US" dirty="0"/>
              <a:t>Give the network a piece of data as input, and observe its output value(s)</a:t>
            </a:r>
          </a:p>
          <a:p>
            <a:pPr marL="800100" lvl="1" indent="-342900">
              <a:spcBef>
                <a:spcPts val="1000"/>
              </a:spcBef>
              <a:buClr>
                <a:schemeClr val="accent1"/>
              </a:buClr>
              <a:buSzPct val="80000"/>
              <a:buChar char=""/>
              <a:defRPr sz="2000">
                <a:solidFill>
                  <a:srgbClr val="404040"/>
                </a:solidFill>
              </a:defRPr>
            </a:pPr>
            <a:r>
              <a:rPr lang="en-US" dirty="0"/>
              <a:t>If the output is wrong, determine whether it was too high or too low, and adjust all network weights in the direction that would have had less error. Each weight update is very tiny, because you don’t want to overshoot the correct values.</a:t>
            </a:r>
          </a:p>
          <a:p>
            <a:pPr marL="800100" lvl="1" indent="-342900">
              <a:spcBef>
                <a:spcPts val="1000"/>
              </a:spcBef>
              <a:buClr>
                <a:schemeClr val="accent1"/>
              </a:buClr>
              <a:buSzPct val="80000"/>
              <a:buChar char=""/>
              <a:defRPr sz="2000">
                <a:solidFill>
                  <a:srgbClr val="404040"/>
                </a:solidFill>
              </a:defRPr>
            </a:pPr>
            <a:r>
              <a:rPr lang="en-US" dirty="0"/>
              <a:t>Repeat on 10,000 - 100,000,000 unique training examples. Eventually the network will begin to display better behavior.</a:t>
            </a:r>
          </a:p>
          <a:p>
            <a:endParaRPr lang="en-US" dirty="0"/>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 name="g1.gif" descr="g1.gif"/>
          <p:cNvPicPr>
            <a:picLocks/>
          </p:cNvPicPr>
          <p:nvPr/>
        </p:nvPicPr>
        <p:blipFill>
          <a:blip r:embed="rId2"/>
          <a:stretch>
            <a:fillRect/>
          </a:stretch>
        </p:blipFill>
        <p:spPr>
          <a:xfrm>
            <a:off x="2151056" y="540878"/>
            <a:ext cx="6194746" cy="6194746"/>
          </a:xfrm>
          <a:prstGeom prst="rect">
            <a:avLst/>
          </a:prstGeom>
          <a:ln w="12700">
            <a:miter lim="400000"/>
          </a:ln>
        </p:spPr>
      </p:pic>
      <p:sp>
        <p:nvSpPr>
          <p:cNvPr id="218" name="Inputs"/>
          <p:cNvSpPr txBox="1"/>
          <p:nvPr/>
        </p:nvSpPr>
        <p:spPr>
          <a:xfrm>
            <a:off x="638351" y="3537928"/>
            <a:ext cx="936090"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400">
                <a:solidFill>
                  <a:srgbClr val="535353"/>
                </a:solidFill>
              </a:defRPr>
            </a:lvl1p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Trebuchet MS"/>
                <a:cs typeface="Helvetica"/>
                <a:sym typeface="Trebuchet MS"/>
              </a:rPr>
              <a:t>Inputs</a:t>
            </a:r>
          </a:p>
        </p:txBody>
      </p:sp>
      <p:sp>
        <p:nvSpPr>
          <p:cNvPr id="219" name="Image from https://histalk2.com/2018/11/14/a-machine-learning-primer-for-clinicians-part-5/"/>
          <p:cNvSpPr txBox="1"/>
          <p:nvPr/>
        </p:nvSpPr>
        <p:spPr>
          <a:xfrm>
            <a:off x="1919460" y="6480444"/>
            <a:ext cx="6657937"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a:solidFill>
                  <a:srgbClr val="A7A7A7"/>
                </a:solidFill>
              </a:defRPr>
            </a:lvl1p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A7A7A7"/>
                </a:solidFill>
                <a:effectLst/>
                <a:uLnTx/>
                <a:uFillTx/>
                <a:latin typeface="Trebuchet MS"/>
                <a:cs typeface="Helvetica"/>
                <a:sym typeface="Trebuchet MS"/>
              </a:rPr>
              <a:t>Image from https://histalk2.com/2018/11/14/a-machine-learning-primer-for-clinicians-part-5/</a:t>
            </a:r>
          </a:p>
        </p:txBody>
      </p:sp>
      <p:sp>
        <p:nvSpPr>
          <p:cNvPr id="220" name="Output"/>
          <p:cNvSpPr txBox="1"/>
          <p:nvPr/>
        </p:nvSpPr>
        <p:spPr>
          <a:xfrm>
            <a:off x="9124779" y="3588728"/>
            <a:ext cx="105411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400">
                <a:solidFill>
                  <a:srgbClr val="535353"/>
                </a:solidFill>
              </a:defRPr>
            </a:lvl1p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Trebuchet MS"/>
                <a:cs typeface="Helvetica"/>
                <a:sym typeface="Trebuchet MS"/>
              </a:rPr>
              <a:t>Output</a:t>
            </a:r>
          </a:p>
        </p:txBody>
      </p:sp>
      <p:sp>
        <p:nvSpPr>
          <p:cNvPr id="221" name="Line"/>
          <p:cNvSpPr/>
          <p:nvPr/>
        </p:nvSpPr>
        <p:spPr>
          <a:xfrm flipV="1">
            <a:off x="1628185" y="3197709"/>
            <a:ext cx="791329" cy="430832"/>
          </a:xfrm>
          <a:prstGeom prst="line">
            <a:avLst/>
          </a:prstGeom>
          <a:ln w="63500" cap="rnd">
            <a:solidFill>
              <a:schemeClr val="accent4">
                <a:satOff val="-20298"/>
                <a:lumOff val="15490"/>
              </a:schemeClr>
            </a:solidFill>
            <a:tailEnd type="triangle"/>
          </a:ln>
        </p:spPr>
        <p:txBody>
          <a:bodyPr lIns="45719" rIns="45719"/>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Trebuchet MS"/>
              <a:cs typeface="Helvetica"/>
              <a:sym typeface="Trebuchet MS"/>
            </a:endParaRPr>
          </a:p>
        </p:txBody>
      </p:sp>
      <p:sp>
        <p:nvSpPr>
          <p:cNvPr id="222" name="Line"/>
          <p:cNvSpPr/>
          <p:nvPr/>
        </p:nvSpPr>
        <p:spPr>
          <a:xfrm>
            <a:off x="1628185" y="3960988"/>
            <a:ext cx="791329" cy="415291"/>
          </a:xfrm>
          <a:prstGeom prst="line">
            <a:avLst/>
          </a:prstGeom>
          <a:ln w="63500" cap="rnd">
            <a:solidFill>
              <a:schemeClr val="accent4">
                <a:satOff val="-20298"/>
                <a:lumOff val="15490"/>
              </a:schemeClr>
            </a:solidFill>
            <a:tailEnd type="triangle"/>
          </a:ln>
        </p:spPr>
        <p:txBody>
          <a:bodyPr lIns="45719" rIns="45719"/>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Trebuchet MS"/>
              <a:cs typeface="Helvetica"/>
              <a:sym typeface="Trebuchet MS"/>
            </a:endParaRPr>
          </a:p>
        </p:txBody>
      </p:sp>
      <p:sp>
        <p:nvSpPr>
          <p:cNvPr id="223" name="Line"/>
          <p:cNvSpPr/>
          <p:nvPr/>
        </p:nvSpPr>
        <p:spPr>
          <a:xfrm flipH="1">
            <a:off x="8099788" y="3806871"/>
            <a:ext cx="904340" cy="1"/>
          </a:xfrm>
          <a:prstGeom prst="line">
            <a:avLst/>
          </a:prstGeom>
          <a:ln w="63500" cap="rnd">
            <a:solidFill>
              <a:schemeClr val="accent4">
                <a:satOff val="-20298"/>
                <a:lumOff val="15490"/>
              </a:schemeClr>
            </a:solidFill>
            <a:tailEnd type="triangle"/>
          </a:ln>
        </p:spPr>
        <p:txBody>
          <a:bodyPr lIns="45719" rIns="45719"/>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Trebuchet MS"/>
              <a:cs typeface="Helvetica"/>
              <a:sym typeface="Trebuchet MS"/>
            </a:endParaRP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 name="1*bhFifratH9DjKqMBTeQG5A.gif" descr="1*bhFifratH9DjKqMBTeQG5A.gif"/>
          <p:cNvPicPr>
            <a:picLocks/>
          </p:cNvPicPr>
          <p:nvPr/>
        </p:nvPicPr>
        <p:blipFill>
          <a:blip r:embed="rId2"/>
          <a:stretch>
            <a:fillRect/>
          </a:stretch>
        </p:blipFill>
        <p:spPr>
          <a:xfrm>
            <a:off x="0" y="-420241"/>
            <a:ext cx="12192001" cy="7315201"/>
          </a:xfrm>
          <a:prstGeom prst="rect">
            <a:avLst/>
          </a:prstGeom>
          <a:ln w="12700">
            <a:miter lim="400000"/>
          </a:ln>
          <a:effectLst>
            <a:outerShdw blurRad="63500" dist="25400" dir="5400000" rotWithShape="0">
              <a:srgbClr val="000000">
                <a:alpha val="50000"/>
              </a:srgbClr>
            </a:outerShdw>
          </a:effectLst>
        </p:spPr>
      </p:pic>
      <p:sp>
        <p:nvSpPr>
          <p:cNvPr id="226" name="Image from https://towardsdatascience.com/everything-you-need-to-know-about-neural-networks-and-backpropagation-machine-learning-made-easy-e5285bc2be3a"/>
          <p:cNvSpPr txBox="1"/>
          <p:nvPr/>
        </p:nvSpPr>
        <p:spPr>
          <a:xfrm>
            <a:off x="546561" y="6544240"/>
            <a:ext cx="9896984" cy="2503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defTabSz="584200">
              <a:defRPr sz="1000">
                <a:solidFill>
                  <a:srgbClr val="A9A9A9"/>
                </a:solidFill>
                <a:effectLst>
                  <a:outerShdw blurRad="50800" dist="25400" dir="5400000" rotWithShape="0">
                    <a:srgbClr val="000000"/>
                  </a:outerShdw>
                </a:effectLst>
                <a:latin typeface="Helvetica Neue Medium"/>
                <a:ea typeface="Helvetica Neue Medium"/>
                <a:cs typeface="Helvetica Neue Medium"/>
                <a:sym typeface="Helvetica Neue Medium"/>
              </a:defRPr>
            </a:lvl1p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sz="1000" b="0" i="0" u="none" strike="noStrike" kern="0" cap="none" spc="0" normalizeH="0" baseline="0" noProof="0">
                <a:ln>
                  <a:noFill/>
                </a:ln>
                <a:solidFill>
                  <a:srgbClr val="A9A9A9"/>
                </a:solidFill>
                <a:effectLst>
                  <a:outerShdw blurRad="50800" dist="25400" dir="5400000" rotWithShape="0">
                    <a:srgbClr val="000000"/>
                  </a:outerShdw>
                </a:effectLst>
                <a:uLnTx/>
                <a:uFillTx/>
                <a:latin typeface="Helvetica Neue Medium"/>
                <a:sym typeface="Helvetica Neue Medium"/>
              </a:rPr>
              <a:t>Image from https://towardsdatascience.com/everything-you-need-to-know-about-neural-networks-and-backpropagation-machine-learning-made-easy-e5285bc2be3a</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Screen Shot 2021-05-01 at 8.50.36 PM.png" descr="Screen Shot 2021-05-01 at 8.50.36 PM.png"/>
          <p:cNvPicPr>
            <a:picLocks noChangeAspect="1"/>
          </p:cNvPicPr>
          <p:nvPr/>
        </p:nvPicPr>
        <p:blipFill>
          <a:blip r:embed="rId2"/>
          <a:stretch>
            <a:fillRect/>
          </a:stretch>
        </p:blipFill>
        <p:spPr>
          <a:xfrm>
            <a:off x="80513" y="313430"/>
            <a:ext cx="3384032" cy="2022436"/>
          </a:xfrm>
          <a:prstGeom prst="rect">
            <a:avLst/>
          </a:prstGeom>
          <a:ln w="12700">
            <a:miter lim="400000"/>
          </a:ln>
        </p:spPr>
      </p:pic>
      <p:grpSp>
        <p:nvGrpSpPr>
          <p:cNvPr id="293" name="Group"/>
          <p:cNvGrpSpPr/>
          <p:nvPr/>
        </p:nvGrpSpPr>
        <p:grpSpPr>
          <a:xfrm>
            <a:off x="4042145" y="602798"/>
            <a:ext cx="7561035" cy="5843383"/>
            <a:chOff x="0" y="0"/>
            <a:chExt cx="7561033" cy="5843381"/>
          </a:xfrm>
        </p:grpSpPr>
        <p:pic>
          <p:nvPicPr>
            <p:cNvPr id="229" name="1194px-Freddie_the_Bengal_Cat.jpg" descr="1194px-Freddie_the_Bengal_Cat.jpg"/>
            <p:cNvPicPr>
              <a:picLocks noChangeAspect="1"/>
            </p:cNvPicPr>
            <p:nvPr/>
          </p:nvPicPr>
          <p:blipFill>
            <a:blip r:embed="rId3"/>
            <a:stretch>
              <a:fillRect/>
            </a:stretch>
          </p:blipFill>
          <p:spPr>
            <a:xfrm>
              <a:off x="0" y="33957"/>
              <a:ext cx="640972" cy="643657"/>
            </a:xfrm>
            <a:prstGeom prst="rect">
              <a:avLst/>
            </a:prstGeom>
            <a:ln w="12700" cap="flat">
              <a:noFill/>
              <a:miter lim="400000"/>
            </a:ln>
            <a:effectLst/>
          </p:spPr>
        </p:pic>
        <p:pic>
          <p:nvPicPr>
            <p:cNvPr id="230" name="1600px-Beagle_puppy_6_weeks.JPG" descr="1600px-Beagle_puppy_6_weeks.JPG"/>
            <p:cNvPicPr>
              <a:picLocks noChangeAspect="1"/>
            </p:cNvPicPr>
            <p:nvPr/>
          </p:nvPicPr>
          <p:blipFill>
            <a:blip r:embed="rId4"/>
            <a:srcRect l="19108" t="6835" r="19108" b="6835"/>
            <a:stretch>
              <a:fillRect/>
            </a:stretch>
          </p:blipFill>
          <p:spPr>
            <a:xfrm>
              <a:off x="22" y="755833"/>
              <a:ext cx="641032" cy="671774"/>
            </a:xfrm>
            <a:prstGeom prst="rect">
              <a:avLst/>
            </a:prstGeom>
            <a:ln w="12700" cap="flat">
              <a:noFill/>
              <a:miter lim="400000"/>
            </a:ln>
            <a:effectLst/>
          </p:spPr>
        </p:pic>
        <p:pic>
          <p:nvPicPr>
            <p:cNvPr id="231" name="1194px-Freddie_the_Bengal_Cat.jpg" descr="1194px-Freddie_the_Bengal_Cat.jpg"/>
            <p:cNvPicPr>
              <a:picLocks noChangeAspect="1"/>
            </p:cNvPicPr>
            <p:nvPr/>
          </p:nvPicPr>
          <p:blipFill>
            <a:blip r:embed="rId3"/>
            <a:stretch>
              <a:fillRect/>
            </a:stretch>
          </p:blipFill>
          <p:spPr>
            <a:xfrm>
              <a:off x="0" y="1505882"/>
              <a:ext cx="640972" cy="643657"/>
            </a:xfrm>
            <a:prstGeom prst="rect">
              <a:avLst/>
            </a:prstGeom>
            <a:ln w="12700" cap="flat">
              <a:noFill/>
              <a:miter lim="400000"/>
            </a:ln>
            <a:effectLst/>
          </p:spPr>
        </p:pic>
        <p:pic>
          <p:nvPicPr>
            <p:cNvPr id="232" name="1194px-Freddie_the_Bengal_Cat.jpg" descr="1194px-Freddie_the_Bengal_Cat.jpg"/>
            <p:cNvPicPr>
              <a:picLocks noChangeAspect="1"/>
            </p:cNvPicPr>
            <p:nvPr/>
          </p:nvPicPr>
          <p:blipFill>
            <a:blip r:embed="rId3"/>
            <a:stretch>
              <a:fillRect/>
            </a:stretch>
          </p:blipFill>
          <p:spPr>
            <a:xfrm>
              <a:off x="0" y="2227758"/>
              <a:ext cx="640972" cy="643656"/>
            </a:xfrm>
            <a:prstGeom prst="rect">
              <a:avLst/>
            </a:prstGeom>
            <a:ln w="12700" cap="flat">
              <a:noFill/>
              <a:miter lim="400000"/>
            </a:ln>
            <a:effectLst/>
          </p:spPr>
        </p:pic>
        <p:pic>
          <p:nvPicPr>
            <p:cNvPr id="233" name="1600px-Beagle_puppy_6_weeks.JPG" descr="1600px-Beagle_puppy_6_weeks.JPG"/>
            <p:cNvPicPr>
              <a:picLocks noChangeAspect="1"/>
            </p:cNvPicPr>
            <p:nvPr/>
          </p:nvPicPr>
          <p:blipFill>
            <a:blip r:embed="rId4"/>
            <a:srcRect l="19108" t="6835" r="19108" b="6835"/>
            <a:stretch>
              <a:fillRect/>
            </a:stretch>
          </p:blipFill>
          <p:spPr>
            <a:xfrm>
              <a:off x="22" y="2949633"/>
              <a:ext cx="641032" cy="671774"/>
            </a:xfrm>
            <a:prstGeom prst="rect">
              <a:avLst/>
            </a:prstGeom>
            <a:ln w="12700" cap="flat">
              <a:noFill/>
              <a:miter lim="400000"/>
            </a:ln>
            <a:effectLst/>
          </p:spPr>
        </p:pic>
        <p:pic>
          <p:nvPicPr>
            <p:cNvPr id="234" name="1600px-Beagle_puppy_6_weeks.JPG" descr="1600px-Beagle_puppy_6_weeks.JPG"/>
            <p:cNvPicPr>
              <a:picLocks noChangeAspect="1"/>
            </p:cNvPicPr>
            <p:nvPr/>
          </p:nvPicPr>
          <p:blipFill>
            <a:blip r:embed="rId4"/>
            <a:srcRect l="19108" t="6835" r="19108" b="6835"/>
            <a:stretch>
              <a:fillRect/>
            </a:stretch>
          </p:blipFill>
          <p:spPr>
            <a:xfrm>
              <a:off x="22" y="4421558"/>
              <a:ext cx="641032" cy="671774"/>
            </a:xfrm>
            <a:prstGeom prst="rect">
              <a:avLst/>
            </a:prstGeom>
            <a:ln w="12700" cap="flat">
              <a:noFill/>
              <a:miter lim="400000"/>
            </a:ln>
            <a:effectLst/>
          </p:spPr>
        </p:pic>
        <p:pic>
          <p:nvPicPr>
            <p:cNvPr id="235" name="1194px-Freddie_the_Bengal_Cat.jpg" descr="1194px-Freddie_the_Bengal_Cat.jpg"/>
            <p:cNvPicPr>
              <a:picLocks noChangeAspect="1"/>
            </p:cNvPicPr>
            <p:nvPr/>
          </p:nvPicPr>
          <p:blipFill>
            <a:blip r:embed="rId3"/>
            <a:stretch>
              <a:fillRect/>
            </a:stretch>
          </p:blipFill>
          <p:spPr>
            <a:xfrm>
              <a:off x="0" y="3699683"/>
              <a:ext cx="640972" cy="643657"/>
            </a:xfrm>
            <a:prstGeom prst="rect">
              <a:avLst/>
            </a:prstGeom>
            <a:ln w="12700" cap="flat">
              <a:noFill/>
              <a:miter lim="400000"/>
            </a:ln>
            <a:effectLst/>
          </p:spPr>
        </p:pic>
        <p:pic>
          <p:nvPicPr>
            <p:cNvPr id="236" name="1600px-Beagle_puppy_6_weeks.JPG" descr="1600px-Beagle_puppy_6_weeks.JPG"/>
            <p:cNvPicPr>
              <a:picLocks noChangeAspect="1"/>
            </p:cNvPicPr>
            <p:nvPr/>
          </p:nvPicPr>
          <p:blipFill>
            <a:blip r:embed="rId4"/>
            <a:srcRect l="19108" t="6835" r="19108" b="6835"/>
            <a:stretch>
              <a:fillRect/>
            </a:stretch>
          </p:blipFill>
          <p:spPr>
            <a:xfrm>
              <a:off x="22" y="5171608"/>
              <a:ext cx="641032" cy="671774"/>
            </a:xfrm>
            <a:prstGeom prst="rect">
              <a:avLst/>
            </a:prstGeom>
            <a:ln w="12700" cap="flat">
              <a:noFill/>
              <a:miter lim="400000"/>
            </a:ln>
            <a:effectLst/>
          </p:spPr>
        </p:pic>
        <p:sp>
          <p:nvSpPr>
            <p:cNvPr id="237" name="cat"/>
            <p:cNvSpPr txBox="1"/>
            <p:nvPr/>
          </p:nvSpPr>
          <p:spPr>
            <a:xfrm>
              <a:off x="706684" y="148809"/>
              <a:ext cx="490255"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cat</a:t>
              </a:r>
            </a:p>
          </p:txBody>
        </p:sp>
        <p:sp>
          <p:nvSpPr>
            <p:cNvPr id="238" name="dog"/>
            <p:cNvSpPr txBox="1"/>
            <p:nvPr/>
          </p:nvSpPr>
          <p:spPr>
            <a:xfrm>
              <a:off x="653039" y="884771"/>
              <a:ext cx="597545" cy="4139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dog</a:t>
              </a:r>
            </a:p>
          </p:txBody>
        </p:sp>
        <p:sp>
          <p:nvSpPr>
            <p:cNvPr id="239" name="cat"/>
            <p:cNvSpPr txBox="1"/>
            <p:nvPr/>
          </p:nvSpPr>
          <p:spPr>
            <a:xfrm>
              <a:off x="706684" y="1620734"/>
              <a:ext cx="490255"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cat</a:t>
              </a:r>
            </a:p>
          </p:txBody>
        </p:sp>
        <p:sp>
          <p:nvSpPr>
            <p:cNvPr id="240" name="cat"/>
            <p:cNvSpPr txBox="1"/>
            <p:nvPr/>
          </p:nvSpPr>
          <p:spPr>
            <a:xfrm>
              <a:off x="706684" y="2342609"/>
              <a:ext cx="490255" cy="4139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cat</a:t>
              </a:r>
            </a:p>
          </p:txBody>
        </p:sp>
        <p:sp>
          <p:nvSpPr>
            <p:cNvPr id="241" name="cat"/>
            <p:cNvSpPr txBox="1"/>
            <p:nvPr/>
          </p:nvSpPr>
          <p:spPr>
            <a:xfrm>
              <a:off x="706684" y="3800447"/>
              <a:ext cx="490255"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cat</a:t>
              </a:r>
            </a:p>
          </p:txBody>
        </p:sp>
        <p:sp>
          <p:nvSpPr>
            <p:cNvPr id="242" name="dog"/>
            <p:cNvSpPr txBox="1"/>
            <p:nvPr/>
          </p:nvSpPr>
          <p:spPr>
            <a:xfrm>
              <a:off x="653039" y="3092659"/>
              <a:ext cx="597545"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dog</a:t>
              </a:r>
            </a:p>
          </p:txBody>
        </p:sp>
        <p:sp>
          <p:nvSpPr>
            <p:cNvPr id="243" name="dog"/>
            <p:cNvSpPr txBox="1"/>
            <p:nvPr/>
          </p:nvSpPr>
          <p:spPr>
            <a:xfrm>
              <a:off x="653039" y="5328721"/>
              <a:ext cx="597545"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dog</a:t>
              </a:r>
            </a:p>
          </p:txBody>
        </p:sp>
        <p:pic>
          <p:nvPicPr>
            <p:cNvPr id="244" name="1194px-Freddie_the_Bengal_Cat.jpg" descr="1194px-Freddie_the_Bengal_Cat.jpg"/>
            <p:cNvPicPr>
              <a:picLocks noChangeAspect="1"/>
            </p:cNvPicPr>
            <p:nvPr/>
          </p:nvPicPr>
          <p:blipFill>
            <a:blip r:embed="rId3"/>
            <a:stretch>
              <a:fillRect/>
            </a:stretch>
          </p:blipFill>
          <p:spPr>
            <a:xfrm>
              <a:off x="2103461" y="14087"/>
              <a:ext cx="640973" cy="643656"/>
            </a:xfrm>
            <a:prstGeom prst="rect">
              <a:avLst/>
            </a:prstGeom>
            <a:ln w="12700" cap="flat">
              <a:noFill/>
              <a:miter lim="400000"/>
            </a:ln>
            <a:effectLst/>
          </p:spPr>
        </p:pic>
        <p:pic>
          <p:nvPicPr>
            <p:cNvPr id="245" name="1600px-Beagle_puppy_6_weeks.JPG" descr="1600px-Beagle_puppy_6_weeks.JPG"/>
            <p:cNvPicPr>
              <a:picLocks noChangeAspect="1"/>
            </p:cNvPicPr>
            <p:nvPr/>
          </p:nvPicPr>
          <p:blipFill>
            <a:blip r:embed="rId4"/>
            <a:srcRect l="19108" t="6835" r="19108" b="6835"/>
            <a:stretch>
              <a:fillRect/>
            </a:stretch>
          </p:blipFill>
          <p:spPr>
            <a:xfrm>
              <a:off x="2103484" y="735962"/>
              <a:ext cx="641032" cy="671774"/>
            </a:xfrm>
            <a:prstGeom prst="rect">
              <a:avLst/>
            </a:prstGeom>
            <a:ln w="12700" cap="flat">
              <a:noFill/>
              <a:miter lim="400000"/>
            </a:ln>
            <a:effectLst/>
          </p:spPr>
        </p:pic>
        <p:pic>
          <p:nvPicPr>
            <p:cNvPr id="246" name="1194px-Freddie_the_Bengal_Cat.jpg" descr="1194px-Freddie_the_Bengal_Cat.jpg"/>
            <p:cNvPicPr>
              <a:picLocks noChangeAspect="1"/>
            </p:cNvPicPr>
            <p:nvPr/>
          </p:nvPicPr>
          <p:blipFill>
            <a:blip r:embed="rId3"/>
            <a:stretch>
              <a:fillRect/>
            </a:stretch>
          </p:blipFill>
          <p:spPr>
            <a:xfrm>
              <a:off x="2103461" y="2207887"/>
              <a:ext cx="640973" cy="643657"/>
            </a:xfrm>
            <a:prstGeom prst="rect">
              <a:avLst/>
            </a:prstGeom>
            <a:ln w="12700" cap="flat">
              <a:noFill/>
              <a:miter lim="400000"/>
            </a:ln>
            <a:effectLst/>
          </p:spPr>
        </p:pic>
        <p:pic>
          <p:nvPicPr>
            <p:cNvPr id="247" name="1600px-Beagle_puppy_6_weeks.JPG" descr="1600px-Beagle_puppy_6_weeks.JPG"/>
            <p:cNvPicPr>
              <a:picLocks noChangeAspect="1"/>
            </p:cNvPicPr>
            <p:nvPr/>
          </p:nvPicPr>
          <p:blipFill>
            <a:blip r:embed="rId4"/>
            <a:srcRect l="19108" t="6835" r="19108" b="6835"/>
            <a:stretch>
              <a:fillRect/>
            </a:stretch>
          </p:blipFill>
          <p:spPr>
            <a:xfrm>
              <a:off x="2103484" y="2929763"/>
              <a:ext cx="641032" cy="671774"/>
            </a:xfrm>
            <a:prstGeom prst="rect">
              <a:avLst/>
            </a:prstGeom>
            <a:ln w="12700" cap="flat">
              <a:noFill/>
              <a:miter lim="400000"/>
            </a:ln>
            <a:effectLst/>
          </p:spPr>
        </p:pic>
        <p:pic>
          <p:nvPicPr>
            <p:cNvPr id="248" name="1600px-Beagle_puppy_6_weeks.JPG" descr="1600px-Beagle_puppy_6_weeks.JPG"/>
            <p:cNvPicPr>
              <a:picLocks noChangeAspect="1"/>
            </p:cNvPicPr>
            <p:nvPr/>
          </p:nvPicPr>
          <p:blipFill>
            <a:blip r:embed="rId4"/>
            <a:srcRect l="19108" t="6835" r="19108" b="6835"/>
            <a:stretch>
              <a:fillRect/>
            </a:stretch>
          </p:blipFill>
          <p:spPr>
            <a:xfrm>
              <a:off x="2103484" y="4401688"/>
              <a:ext cx="641032" cy="671774"/>
            </a:xfrm>
            <a:prstGeom prst="rect">
              <a:avLst/>
            </a:prstGeom>
            <a:ln w="12700" cap="flat">
              <a:noFill/>
              <a:miter lim="400000"/>
            </a:ln>
            <a:effectLst/>
          </p:spPr>
        </p:pic>
        <p:pic>
          <p:nvPicPr>
            <p:cNvPr id="249" name="1194px-Freddie_the_Bengal_Cat.jpg" descr="1194px-Freddie_the_Bengal_Cat.jpg"/>
            <p:cNvPicPr>
              <a:picLocks noChangeAspect="1"/>
            </p:cNvPicPr>
            <p:nvPr/>
          </p:nvPicPr>
          <p:blipFill>
            <a:blip r:embed="rId3"/>
            <a:stretch>
              <a:fillRect/>
            </a:stretch>
          </p:blipFill>
          <p:spPr>
            <a:xfrm>
              <a:off x="2103461" y="3679813"/>
              <a:ext cx="640973" cy="643656"/>
            </a:xfrm>
            <a:prstGeom prst="rect">
              <a:avLst/>
            </a:prstGeom>
            <a:ln w="12700" cap="flat">
              <a:noFill/>
              <a:miter lim="400000"/>
            </a:ln>
            <a:effectLst/>
          </p:spPr>
        </p:pic>
        <p:sp>
          <p:nvSpPr>
            <p:cNvPr id="250" name="cat"/>
            <p:cNvSpPr txBox="1"/>
            <p:nvPr/>
          </p:nvSpPr>
          <p:spPr>
            <a:xfrm>
              <a:off x="2810146" y="128938"/>
              <a:ext cx="490255" cy="4139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cat</a:t>
              </a:r>
            </a:p>
          </p:txBody>
        </p:sp>
        <p:sp>
          <p:nvSpPr>
            <p:cNvPr id="251" name="dog"/>
            <p:cNvSpPr txBox="1"/>
            <p:nvPr/>
          </p:nvSpPr>
          <p:spPr>
            <a:xfrm>
              <a:off x="2756501" y="864901"/>
              <a:ext cx="597545"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dog</a:t>
              </a:r>
            </a:p>
          </p:txBody>
        </p:sp>
        <p:sp>
          <p:nvSpPr>
            <p:cNvPr id="252" name="cat"/>
            <p:cNvSpPr txBox="1"/>
            <p:nvPr/>
          </p:nvSpPr>
          <p:spPr>
            <a:xfrm>
              <a:off x="2810146" y="2322739"/>
              <a:ext cx="490255"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cat</a:t>
              </a:r>
            </a:p>
          </p:txBody>
        </p:sp>
        <p:sp>
          <p:nvSpPr>
            <p:cNvPr id="253" name="cat"/>
            <p:cNvSpPr txBox="1"/>
            <p:nvPr/>
          </p:nvSpPr>
          <p:spPr>
            <a:xfrm>
              <a:off x="2810146" y="3780577"/>
              <a:ext cx="490255"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cat</a:t>
              </a:r>
            </a:p>
          </p:txBody>
        </p:sp>
        <p:sp>
          <p:nvSpPr>
            <p:cNvPr id="254" name="dog"/>
            <p:cNvSpPr txBox="1"/>
            <p:nvPr/>
          </p:nvSpPr>
          <p:spPr>
            <a:xfrm>
              <a:off x="2756501" y="3072789"/>
              <a:ext cx="597545"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dog</a:t>
              </a:r>
            </a:p>
          </p:txBody>
        </p:sp>
        <p:sp>
          <p:nvSpPr>
            <p:cNvPr id="255" name="dog"/>
            <p:cNvSpPr txBox="1"/>
            <p:nvPr/>
          </p:nvSpPr>
          <p:spPr>
            <a:xfrm>
              <a:off x="2756501" y="4544714"/>
              <a:ext cx="597545" cy="4139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dog</a:t>
              </a:r>
            </a:p>
          </p:txBody>
        </p:sp>
        <p:pic>
          <p:nvPicPr>
            <p:cNvPr id="256" name="1194px-Freddie_the_Bengal_Cat.jpg" descr="1194px-Freddie_the_Bengal_Cat.jpg"/>
            <p:cNvPicPr>
              <a:picLocks noChangeAspect="1"/>
            </p:cNvPicPr>
            <p:nvPr/>
          </p:nvPicPr>
          <p:blipFill>
            <a:blip r:embed="rId3"/>
            <a:stretch>
              <a:fillRect/>
            </a:stretch>
          </p:blipFill>
          <p:spPr>
            <a:xfrm>
              <a:off x="4206945" y="750049"/>
              <a:ext cx="640973" cy="643657"/>
            </a:xfrm>
            <a:prstGeom prst="rect">
              <a:avLst/>
            </a:prstGeom>
            <a:ln w="12700" cap="flat">
              <a:noFill/>
              <a:miter lim="400000"/>
            </a:ln>
            <a:effectLst/>
          </p:spPr>
        </p:pic>
        <p:pic>
          <p:nvPicPr>
            <p:cNvPr id="257" name="1194px-Freddie_the_Bengal_Cat.jpg" descr="1194px-Freddie_the_Bengal_Cat.jpg"/>
            <p:cNvPicPr>
              <a:picLocks noChangeAspect="1"/>
            </p:cNvPicPr>
            <p:nvPr/>
          </p:nvPicPr>
          <p:blipFill>
            <a:blip r:embed="rId3"/>
            <a:stretch>
              <a:fillRect/>
            </a:stretch>
          </p:blipFill>
          <p:spPr>
            <a:xfrm>
              <a:off x="4206945" y="1486012"/>
              <a:ext cx="640973" cy="643656"/>
            </a:xfrm>
            <a:prstGeom prst="rect">
              <a:avLst/>
            </a:prstGeom>
            <a:ln w="12700" cap="flat">
              <a:noFill/>
              <a:miter lim="400000"/>
            </a:ln>
            <a:effectLst/>
          </p:spPr>
        </p:pic>
        <p:pic>
          <p:nvPicPr>
            <p:cNvPr id="258" name="1600px-Beagle_puppy_6_weeks.JPG" descr="1600px-Beagle_puppy_6_weeks.JPG"/>
            <p:cNvPicPr>
              <a:picLocks noChangeAspect="1"/>
            </p:cNvPicPr>
            <p:nvPr/>
          </p:nvPicPr>
          <p:blipFill>
            <a:blip r:embed="rId4"/>
            <a:srcRect l="19108" t="6835" r="19108" b="6835"/>
            <a:stretch>
              <a:fillRect/>
            </a:stretch>
          </p:blipFill>
          <p:spPr>
            <a:xfrm>
              <a:off x="4206946" y="2207887"/>
              <a:ext cx="641032" cy="671774"/>
            </a:xfrm>
            <a:prstGeom prst="rect">
              <a:avLst/>
            </a:prstGeom>
            <a:ln w="12700" cap="flat">
              <a:noFill/>
              <a:miter lim="400000"/>
            </a:ln>
            <a:effectLst/>
          </p:spPr>
        </p:pic>
        <p:pic>
          <p:nvPicPr>
            <p:cNvPr id="259" name="1194px-Freddie_the_Bengal_Cat.jpg" descr="1194px-Freddie_the_Bengal_Cat.jpg"/>
            <p:cNvPicPr>
              <a:picLocks noChangeAspect="1"/>
            </p:cNvPicPr>
            <p:nvPr/>
          </p:nvPicPr>
          <p:blipFill>
            <a:blip r:embed="rId3"/>
            <a:stretch>
              <a:fillRect/>
            </a:stretch>
          </p:blipFill>
          <p:spPr>
            <a:xfrm>
              <a:off x="4206945" y="4417666"/>
              <a:ext cx="640973" cy="643657"/>
            </a:xfrm>
            <a:prstGeom prst="rect">
              <a:avLst/>
            </a:prstGeom>
            <a:ln w="12700" cap="flat">
              <a:noFill/>
              <a:miter lim="400000"/>
            </a:ln>
            <a:effectLst/>
          </p:spPr>
        </p:pic>
        <p:pic>
          <p:nvPicPr>
            <p:cNvPr id="260" name="1600px-Beagle_puppy_6_weeks.JPG" descr="1600px-Beagle_puppy_6_weeks.JPG"/>
            <p:cNvPicPr>
              <a:picLocks noChangeAspect="1"/>
            </p:cNvPicPr>
            <p:nvPr/>
          </p:nvPicPr>
          <p:blipFill>
            <a:blip r:embed="rId4"/>
            <a:srcRect l="19108" t="6835" r="19108" b="6835"/>
            <a:stretch>
              <a:fillRect/>
            </a:stretch>
          </p:blipFill>
          <p:spPr>
            <a:xfrm>
              <a:off x="4206967" y="5151738"/>
              <a:ext cx="641032" cy="671774"/>
            </a:xfrm>
            <a:prstGeom prst="rect">
              <a:avLst/>
            </a:prstGeom>
            <a:ln w="12700" cap="flat">
              <a:noFill/>
              <a:miter lim="400000"/>
            </a:ln>
            <a:effectLst/>
          </p:spPr>
        </p:pic>
        <p:sp>
          <p:nvSpPr>
            <p:cNvPr id="261" name="cat"/>
            <p:cNvSpPr txBox="1"/>
            <p:nvPr/>
          </p:nvSpPr>
          <p:spPr>
            <a:xfrm>
              <a:off x="4913630" y="864901"/>
              <a:ext cx="490255"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cat</a:t>
              </a:r>
            </a:p>
          </p:txBody>
        </p:sp>
        <p:sp>
          <p:nvSpPr>
            <p:cNvPr id="262" name="cat"/>
            <p:cNvSpPr txBox="1"/>
            <p:nvPr/>
          </p:nvSpPr>
          <p:spPr>
            <a:xfrm>
              <a:off x="4913630" y="1600863"/>
              <a:ext cx="490255" cy="4139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cat</a:t>
              </a:r>
            </a:p>
          </p:txBody>
        </p:sp>
        <p:sp>
          <p:nvSpPr>
            <p:cNvPr id="263" name="cat"/>
            <p:cNvSpPr txBox="1"/>
            <p:nvPr/>
          </p:nvSpPr>
          <p:spPr>
            <a:xfrm>
              <a:off x="4913630" y="4518430"/>
              <a:ext cx="490255" cy="4139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cat</a:t>
              </a:r>
            </a:p>
          </p:txBody>
        </p:sp>
        <p:sp>
          <p:nvSpPr>
            <p:cNvPr id="264" name="dog"/>
            <p:cNvSpPr txBox="1"/>
            <p:nvPr/>
          </p:nvSpPr>
          <p:spPr>
            <a:xfrm>
              <a:off x="4859962" y="2350914"/>
              <a:ext cx="597545"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dog</a:t>
              </a:r>
            </a:p>
          </p:txBody>
        </p:sp>
        <p:sp>
          <p:nvSpPr>
            <p:cNvPr id="265" name="dog"/>
            <p:cNvSpPr txBox="1"/>
            <p:nvPr/>
          </p:nvSpPr>
          <p:spPr>
            <a:xfrm>
              <a:off x="4859985" y="5308851"/>
              <a:ext cx="597544"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dog</a:t>
              </a:r>
            </a:p>
          </p:txBody>
        </p:sp>
        <p:pic>
          <p:nvPicPr>
            <p:cNvPr id="266" name="1194px-Freddie_the_Bengal_Cat.jpg" descr="1194px-Freddie_the_Bengal_Cat.jpg"/>
            <p:cNvPicPr>
              <a:picLocks noChangeAspect="1"/>
            </p:cNvPicPr>
            <p:nvPr/>
          </p:nvPicPr>
          <p:blipFill>
            <a:blip r:embed="rId3"/>
            <a:stretch>
              <a:fillRect/>
            </a:stretch>
          </p:blipFill>
          <p:spPr>
            <a:xfrm>
              <a:off x="6310451" y="1514187"/>
              <a:ext cx="640972" cy="643656"/>
            </a:xfrm>
            <a:prstGeom prst="rect">
              <a:avLst/>
            </a:prstGeom>
            <a:ln w="12700" cap="flat">
              <a:noFill/>
              <a:miter lim="400000"/>
            </a:ln>
            <a:effectLst/>
          </p:spPr>
        </p:pic>
        <p:pic>
          <p:nvPicPr>
            <p:cNvPr id="267" name="1600px-Beagle_puppy_6_weeks.JPG" descr="1600px-Beagle_puppy_6_weeks.JPG"/>
            <p:cNvPicPr>
              <a:picLocks noChangeAspect="1"/>
            </p:cNvPicPr>
            <p:nvPr/>
          </p:nvPicPr>
          <p:blipFill>
            <a:blip r:embed="rId4"/>
            <a:srcRect l="19108" t="6835" r="19108" b="6835"/>
            <a:stretch>
              <a:fillRect/>
            </a:stretch>
          </p:blipFill>
          <p:spPr>
            <a:xfrm>
              <a:off x="6310473" y="2236062"/>
              <a:ext cx="641032" cy="671774"/>
            </a:xfrm>
            <a:prstGeom prst="rect">
              <a:avLst/>
            </a:prstGeom>
            <a:ln w="12700" cap="flat">
              <a:noFill/>
              <a:miter lim="400000"/>
            </a:ln>
            <a:effectLst/>
          </p:spPr>
        </p:pic>
        <p:pic>
          <p:nvPicPr>
            <p:cNvPr id="268" name="1194px-Freddie_the_Bengal_Cat.jpg" descr="1194px-Freddie_the_Bengal_Cat.jpg"/>
            <p:cNvPicPr>
              <a:picLocks noChangeAspect="1"/>
            </p:cNvPicPr>
            <p:nvPr/>
          </p:nvPicPr>
          <p:blipFill>
            <a:blip r:embed="rId3"/>
            <a:stretch>
              <a:fillRect/>
            </a:stretch>
          </p:blipFill>
          <p:spPr>
            <a:xfrm>
              <a:off x="6310451" y="2986112"/>
              <a:ext cx="640972" cy="643656"/>
            </a:xfrm>
            <a:prstGeom prst="rect">
              <a:avLst/>
            </a:prstGeom>
            <a:ln w="12700" cap="flat">
              <a:noFill/>
              <a:miter lim="400000"/>
            </a:ln>
            <a:effectLst/>
          </p:spPr>
        </p:pic>
        <p:pic>
          <p:nvPicPr>
            <p:cNvPr id="269" name="1194px-Freddie_the_Bengal_Cat.jpg" descr="1194px-Freddie_the_Bengal_Cat.jpg"/>
            <p:cNvPicPr>
              <a:picLocks noChangeAspect="1"/>
            </p:cNvPicPr>
            <p:nvPr/>
          </p:nvPicPr>
          <p:blipFill>
            <a:blip r:embed="rId3"/>
            <a:stretch>
              <a:fillRect/>
            </a:stretch>
          </p:blipFill>
          <p:spPr>
            <a:xfrm>
              <a:off x="6310451" y="3707987"/>
              <a:ext cx="640972" cy="643657"/>
            </a:xfrm>
            <a:prstGeom prst="rect">
              <a:avLst/>
            </a:prstGeom>
            <a:ln w="12700" cap="flat">
              <a:noFill/>
              <a:miter lim="400000"/>
            </a:ln>
            <a:effectLst/>
          </p:spPr>
        </p:pic>
        <p:pic>
          <p:nvPicPr>
            <p:cNvPr id="270" name="1600px-Beagle_puppy_6_weeks.JPG" descr="1600px-Beagle_puppy_6_weeks.JPG"/>
            <p:cNvPicPr>
              <a:picLocks noChangeAspect="1"/>
            </p:cNvPicPr>
            <p:nvPr/>
          </p:nvPicPr>
          <p:blipFill>
            <a:blip r:embed="rId4"/>
            <a:srcRect l="19108" t="6835" r="19108" b="6835"/>
            <a:stretch>
              <a:fillRect/>
            </a:stretch>
          </p:blipFill>
          <p:spPr>
            <a:xfrm>
              <a:off x="6310473" y="4429862"/>
              <a:ext cx="641032" cy="671774"/>
            </a:xfrm>
            <a:prstGeom prst="rect">
              <a:avLst/>
            </a:prstGeom>
            <a:ln w="12700" cap="flat">
              <a:noFill/>
              <a:miter lim="400000"/>
            </a:ln>
            <a:effectLst/>
          </p:spPr>
        </p:pic>
        <p:pic>
          <p:nvPicPr>
            <p:cNvPr id="271" name="1194px-Freddie_the_Bengal_Cat.jpg" descr="1194px-Freddie_the_Bengal_Cat.jpg"/>
            <p:cNvPicPr>
              <a:picLocks noChangeAspect="1"/>
            </p:cNvPicPr>
            <p:nvPr/>
          </p:nvPicPr>
          <p:blipFill>
            <a:blip r:embed="rId3"/>
            <a:stretch>
              <a:fillRect/>
            </a:stretch>
          </p:blipFill>
          <p:spPr>
            <a:xfrm>
              <a:off x="6310451" y="5179912"/>
              <a:ext cx="640972" cy="643657"/>
            </a:xfrm>
            <a:prstGeom prst="rect">
              <a:avLst/>
            </a:prstGeom>
            <a:ln w="12700" cap="flat">
              <a:noFill/>
              <a:miter lim="400000"/>
            </a:ln>
            <a:effectLst/>
          </p:spPr>
        </p:pic>
        <p:sp>
          <p:nvSpPr>
            <p:cNvPr id="272" name="cat"/>
            <p:cNvSpPr txBox="1"/>
            <p:nvPr/>
          </p:nvSpPr>
          <p:spPr>
            <a:xfrm>
              <a:off x="7017135" y="3100963"/>
              <a:ext cx="490255" cy="4139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cat</a:t>
              </a:r>
            </a:p>
          </p:txBody>
        </p:sp>
        <p:sp>
          <p:nvSpPr>
            <p:cNvPr id="273" name="cat"/>
            <p:cNvSpPr txBox="1"/>
            <p:nvPr/>
          </p:nvSpPr>
          <p:spPr>
            <a:xfrm>
              <a:off x="7017135" y="3822839"/>
              <a:ext cx="490255"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cat</a:t>
              </a:r>
            </a:p>
          </p:txBody>
        </p:sp>
        <p:sp>
          <p:nvSpPr>
            <p:cNvPr id="274" name="cat"/>
            <p:cNvSpPr txBox="1"/>
            <p:nvPr/>
          </p:nvSpPr>
          <p:spPr>
            <a:xfrm>
              <a:off x="7017135" y="5280676"/>
              <a:ext cx="490255" cy="4139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cat</a:t>
              </a:r>
            </a:p>
          </p:txBody>
        </p:sp>
        <p:sp>
          <p:nvSpPr>
            <p:cNvPr id="275" name="dog"/>
            <p:cNvSpPr txBox="1"/>
            <p:nvPr/>
          </p:nvSpPr>
          <p:spPr>
            <a:xfrm>
              <a:off x="6963490" y="4572889"/>
              <a:ext cx="597544"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dog</a:t>
              </a:r>
            </a:p>
          </p:txBody>
        </p:sp>
        <p:pic>
          <p:nvPicPr>
            <p:cNvPr id="276" name="1194px-Freddie_the_Bengal_Cat.jpg" descr="1194px-Freddie_the_Bengal_Cat.jpg"/>
            <p:cNvPicPr>
              <a:picLocks noChangeAspect="1"/>
            </p:cNvPicPr>
            <p:nvPr/>
          </p:nvPicPr>
          <p:blipFill>
            <a:blip r:embed="rId3"/>
            <a:stretch>
              <a:fillRect/>
            </a:stretch>
          </p:blipFill>
          <p:spPr>
            <a:xfrm>
              <a:off x="2103506" y="1486012"/>
              <a:ext cx="640973" cy="643656"/>
            </a:xfrm>
            <a:prstGeom prst="rect">
              <a:avLst/>
            </a:prstGeom>
            <a:ln w="12700" cap="flat">
              <a:noFill/>
              <a:miter lim="400000"/>
            </a:ln>
            <a:effectLst/>
          </p:spPr>
        </p:pic>
        <p:pic>
          <p:nvPicPr>
            <p:cNvPr id="277" name="1194px-Freddie_the_Bengal_Cat.jpg" descr="1194px-Freddie_the_Bengal_Cat.jpg"/>
            <p:cNvPicPr>
              <a:picLocks noChangeAspect="1"/>
            </p:cNvPicPr>
            <p:nvPr/>
          </p:nvPicPr>
          <p:blipFill>
            <a:blip r:embed="rId3"/>
            <a:stretch>
              <a:fillRect/>
            </a:stretch>
          </p:blipFill>
          <p:spPr>
            <a:xfrm>
              <a:off x="2124942" y="5165825"/>
              <a:ext cx="640972" cy="643656"/>
            </a:xfrm>
            <a:prstGeom prst="rect">
              <a:avLst/>
            </a:prstGeom>
            <a:ln w="12700" cap="flat">
              <a:noFill/>
              <a:miter lim="400000"/>
            </a:ln>
            <a:effectLst/>
          </p:spPr>
        </p:pic>
        <p:sp>
          <p:nvSpPr>
            <p:cNvPr id="278" name="cat"/>
            <p:cNvSpPr txBox="1"/>
            <p:nvPr/>
          </p:nvSpPr>
          <p:spPr>
            <a:xfrm>
              <a:off x="2831626" y="5280677"/>
              <a:ext cx="490255"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cat</a:t>
              </a:r>
            </a:p>
          </p:txBody>
        </p:sp>
        <p:pic>
          <p:nvPicPr>
            <p:cNvPr id="279" name="1600px-Beagle_puppy_6_weeks.JPG" descr="1600px-Beagle_puppy_6_weeks.JPG"/>
            <p:cNvPicPr>
              <a:picLocks noChangeAspect="1"/>
            </p:cNvPicPr>
            <p:nvPr/>
          </p:nvPicPr>
          <p:blipFill>
            <a:blip r:embed="rId4"/>
            <a:srcRect l="19108" t="6835" r="19108" b="6835"/>
            <a:stretch>
              <a:fillRect/>
            </a:stretch>
          </p:blipFill>
          <p:spPr>
            <a:xfrm>
              <a:off x="4206946" y="0"/>
              <a:ext cx="641032" cy="671774"/>
            </a:xfrm>
            <a:prstGeom prst="rect">
              <a:avLst/>
            </a:prstGeom>
            <a:ln w="12700" cap="flat">
              <a:noFill/>
              <a:miter lim="400000"/>
            </a:ln>
            <a:effectLst/>
          </p:spPr>
        </p:pic>
        <p:sp>
          <p:nvSpPr>
            <p:cNvPr id="280" name="dog"/>
            <p:cNvSpPr txBox="1"/>
            <p:nvPr/>
          </p:nvSpPr>
          <p:spPr>
            <a:xfrm>
              <a:off x="4859964" y="128938"/>
              <a:ext cx="597544" cy="4139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dog</a:t>
              </a:r>
            </a:p>
          </p:txBody>
        </p:sp>
        <p:pic>
          <p:nvPicPr>
            <p:cNvPr id="281" name="1600px-Beagle_puppy_6_weeks.JPG" descr="1600px-Beagle_puppy_6_weeks.JPG"/>
            <p:cNvPicPr>
              <a:picLocks noChangeAspect="1"/>
            </p:cNvPicPr>
            <p:nvPr/>
          </p:nvPicPr>
          <p:blipFill>
            <a:blip r:embed="rId4"/>
            <a:srcRect l="19108" t="6835" r="19108" b="6835"/>
            <a:stretch>
              <a:fillRect/>
            </a:stretch>
          </p:blipFill>
          <p:spPr>
            <a:xfrm>
              <a:off x="4206979" y="2929763"/>
              <a:ext cx="641032" cy="671774"/>
            </a:xfrm>
            <a:prstGeom prst="rect">
              <a:avLst/>
            </a:prstGeom>
            <a:ln w="12700" cap="flat">
              <a:noFill/>
              <a:miter lim="400000"/>
            </a:ln>
            <a:effectLst/>
          </p:spPr>
        </p:pic>
        <p:sp>
          <p:nvSpPr>
            <p:cNvPr id="282" name="dog"/>
            <p:cNvSpPr txBox="1"/>
            <p:nvPr/>
          </p:nvSpPr>
          <p:spPr>
            <a:xfrm>
              <a:off x="4859996" y="3072789"/>
              <a:ext cx="597544"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dog</a:t>
              </a:r>
            </a:p>
          </p:txBody>
        </p:sp>
        <p:pic>
          <p:nvPicPr>
            <p:cNvPr id="283" name="1600px-Beagle_puppy_6_weeks.JPG" descr="1600px-Beagle_puppy_6_weeks.JPG"/>
            <p:cNvPicPr>
              <a:picLocks noChangeAspect="1"/>
            </p:cNvPicPr>
            <p:nvPr/>
          </p:nvPicPr>
          <p:blipFill>
            <a:blip r:embed="rId4"/>
            <a:srcRect l="19108" t="6835" r="19108" b="6835"/>
            <a:stretch>
              <a:fillRect/>
            </a:stretch>
          </p:blipFill>
          <p:spPr>
            <a:xfrm>
              <a:off x="4206946" y="3671508"/>
              <a:ext cx="641032" cy="671774"/>
            </a:xfrm>
            <a:prstGeom prst="rect">
              <a:avLst/>
            </a:prstGeom>
            <a:ln w="12700" cap="flat">
              <a:noFill/>
              <a:miter lim="400000"/>
            </a:ln>
            <a:effectLst/>
          </p:spPr>
        </p:pic>
        <p:sp>
          <p:nvSpPr>
            <p:cNvPr id="284" name="dog"/>
            <p:cNvSpPr txBox="1"/>
            <p:nvPr/>
          </p:nvSpPr>
          <p:spPr>
            <a:xfrm>
              <a:off x="4859962" y="3814534"/>
              <a:ext cx="597545" cy="4139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dog</a:t>
              </a:r>
            </a:p>
          </p:txBody>
        </p:sp>
        <p:pic>
          <p:nvPicPr>
            <p:cNvPr id="285" name="1600px-Beagle_puppy_6_weeks.JPG" descr="1600px-Beagle_puppy_6_weeks.JPG"/>
            <p:cNvPicPr>
              <a:picLocks noChangeAspect="1"/>
            </p:cNvPicPr>
            <p:nvPr/>
          </p:nvPicPr>
          <p:blipFill>
            <a:blip r:embed="rId4"/>
            <a:srcRect l="19108" t="6835" r="19108" b="6835"/>
            <a:stretch>
              <a:fillRect/>
            </a:stretch>
          </p:blipFill>
          <p:spPr>
            <a:xfrm>
              <a:off x="6310429" y="14087"/>
              <a:ext cx="641032" cy="671774"/>
            </a:xfrm>
            <a:prstGeom prst="rect">
              <a:avLst/>
            </a:prstGeom>
            <a:ln w="12700" cap="flat">
              <a:noFill/>
              <a:miter lim="400000"/>
            </a:ln>
            <a:effectLst/>
          </p:spPr>
        </p:pic>
        <p:pic>
          <p:nvPicPr>
            <p:cNvPr id="286" name="1600px-Beagle_puppy_6_weeks.JPG" descr="1600px-Beagle_puppy_6_weeks.JPG"/>
            <p:cNvPicPr>
              <a:picLocks noChangeAspect="1"/>
            </p:cNvPicPr>
            <p:nvPr/>
          </p:nvPicPr>
          <p:blipFill>
            <a:blip r:embed="rId4"/>
            <a:srcRect l="19108" t="6835" r="19108" b="6835"/>
            <a:stretch>
              <a:fillRect/>
            </a:stretch>
          </p:blipFill>
          <p:spPr>
            <a:xfrm>
              <a:off x="6310429" y="764137"/>
              <a:ext cx="641032" cy="671774"/>
            </a:xfrm>
            <a:prstGeom prst="rect">
              <a:avLst/>
            </a:prstGeom>
            <a:ln w="12700" cap="flat">
              <a:noFill/>
              <a:miter lim="400000"/>
            </a:ln>
            <a:effectLst/>
          </p:spPr>
        </p:pic>
        <p:sp>
          <p:nvSpPr>
            <p:cNvPr id="287" name="dog"/>
            <p:cNvSpPr txBox="1"/>
            <p:nvPr/>
          </p:nvSpPr>
          <p:spPr>
            <a:xfrm>
              <a:off x="6963447" y="157113"/>
              <a:ext cx="597545"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dog</a:t>
              </a:r>
            </a:p>
          </p:txBody>
        </p:sp>
        <p:sp>
          <p:nvSpPr>
            <p:cNvPr id="288" name="dog"/>
            <p:cNvSpPr txBox="1"/>
            <p:nvPr/>
          </p:nvSpPr>
          <p:spPr>
            <a:xfrm>
              <a:off x="6963447" y="921250"/>
              <a:ext cx="597545"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dog</a:t>
              </a:r>
            </a:p>
          </p:txBody>
        </p:sp>
        <p:sp>
          <p:nvSpPr>
            <p:cNvPr id="289" name="dog"/>
            <p:cNvSpPr txBox="1"/>
            <p:nvPr/>
          </p:nvSpPr>
          <p:spPr>
            <a:xfrm>
              <a:off x="653039" y="4550497"/>
              <a:ext cx="597545"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dog</a:t>
              </a:r>
            </a:p>
          </p:txBody>
        </p:sp>
        <p:sp>
          <p:nvSpPr>
            <p:cNvPr id="290" name="dog"/>
            <p:cNvSpPr txBox="1"/>
            <p:nvPr/>
          </p:nvSpPr>
          <p:spPr>
            <a:xfrm>
              <a:off x="6963490" y="2379088"/>
              <a:ext cx="597544"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dog</a:t>
              </a:r>
            </a:p>
          </p:txBody>
        </p:sp>
        <p:sp>
          <p:nvSpPr>
            <p:cNvPr id="291" name="cat"/>
            <p:cNvSpPr txBox="1"/>
            <p:nvPr/>
          </p:nvSpPr>
          <p:spPr>
            <a:xfrm>
              <a:off x="7017135" y="1620734"/>
              <a:ext cx="490255"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cat</a:t>
              </a:r>
            </a:p>
          </p:txBody>
        </p:sp>
        <p:sp>
          <p:nvSpPr>
            <p:cNvPr id="292" name="cat"/>
            <p:cNvSpPr txBox="1"/>
            <p:nvPr/>
          </p:nvSpPr>
          <p:spPr>
            <a:xfrm>
              <a:off x="2810189" y="1572689"/>
              <a:ext cx="490255"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cat</a:t>
              </a:r>
            </a:p>
          </p:txBody>
        </p:sp>
      </p:grpSp>
      <p:sp>
        <p:nvSpPr>
          <p:cNvPr id="294" name="Once the network has seen enough training examples, it will begin to produce correct outputs"/>
          <p:cNvSpPr txBox="1">
            <a:spLocks noGrp="1"/>
          </p:cNvSpPr>
          <p:nvPr>
            <p:ph type="body" sz="quarter" idx="1"/>
          </p:nvPr>
        </p:nvSpPr>
        <p:spPr>
          <a:xfrm>
            <a:off x="143383" y="2660249"/>
            <a:ext cx="3258292" cy="4401192"/>
          </a:xfrm>
          <a:prstGeom prst="rect">
            <a:avLst/>
          </a:prstGeom>
        </p:spPr>
        <p:txBody>
          <a:bodyPr/>
          <a:lstStyle/>
          <a:p>
            <a:r>
              <a:t>Once the network has seen enough training examples, it will begin to produce correct outputs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p:tmAbs val="0"/>
                                  </p:iterate>
                                  <p:childTnLst>
                                    <p:set>
                                      <p:cBhvr>
                                        <p:cTn id="6" fill="hold"/>
                                        <p:tgtEl>
                                          <p:spTgt spid="293"/>
                                        </p:tgtEl>
                                        <p:attrNameLst>
                                          <p:attrName>style.visibility</p:attrName>
                                        </p:attrNameLst>
                                      </p:cBhvr>
                                      <p:to>
                                        <p:strVal val="visible"/>
                                      </p:to>
                                    </p:set>
                                    <p:animEffect transition="in" filter="wipe(up)">
                                      <p:cBhvr>
                                        <p:cTn id="7" dur="1000"/>
                                        <p:tgtEl>
                                          <p:spTgt spid="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CB878-6A2E-79D7-6BEF-D2A20626700F}"/>
              </a:ext>
            </a:extLst>
          </p:cNvPr>
          <p:cNvSpPr>
            <a:spLocks noGrp="1"/>
          </p:cNvSpPr>
          <p:nvPr>
            <p:ph type="title"/>
          </p:nvPr>
        </p:nvSpPr>
        <p:spPr/>
        <p:txBody>
          <a:bodyPr/>
          <a:lstStyle/>
          <a:p>
            <a:r>
              <a:rPr lang="en-US" dirty="0"/>
              <a:t>Constant Time</a:t>
            </a:r>
          </a:p>
        </p:txBody>
      </p:sp>
      <p:sp>
        <p:nvSpPr>
          <p:cNvPr id="3" name="Content Placeholder 2">
            <a:extLst>
              <a:ext uri="{FF2B5EF4-FFF2-40B4-BE49-F238E27FC236}">
                <a16:creationId xmlns:a16="http://schemas.microsoft.com/office/drawing/2014/main" id="{8EC93E52-147D-9414-5196-4842F038CE20}"/>
              </a:ext>
            </a:extLst>
          </p:cNvPr>
          <p:cNvSpPr>
            <a:spLocks noGrp="1"/>
          </p:cNvSpPr>
          <p:nvPr>
            <p:ph idx="1"/>
          </p:nvPr>
        </p:nvSpPr>
        <p:spPr/>
        <p:txBody>
          <a:bodyPr/>
          <a:lstStyle/>
          <a:p>
            <a:r>
              <a:rPr lang="en-US" dirty="0"/>
              <a:t>An algorithm that takes </a:t>
            </a:r>
            <a:r>
              <a:rPr lang="en-US" b="1" dirty="0"/>
              <a:t>constant time</a:t>
            </a:r>
            <a:r>
              <a:rPr lang="en-US" dirty="0"/>
              <a:t>, always makes a fixed number of operations regardless of the input size. </a:t>
            </a:r>
          </a:p>
        </p:txBody>
      </p:sp>
      <p:graphicFrame>
        <p:nvGraphicFramePr>
          <p:cNvPr id="4" name="Table 5">
            <a:extLst>
              <a:ext uri="{FF2B5EF4-FFF2-40B4-BE49-F238E27FC236}">
                <a16:creationId xmlns:a16="http://schemas.microsoft.com/office/drawing/2014/main" id="{373F4E60-84DE-27F7-F22E-DBE8B6A9DEB0}"/>
              </a:ext>
            </a:extLst>
          </p:cNvPr>
          <p:cNvGraphicFramePr>
            <a:graphicFrameLocks noGrp="1"/>
          </p:cNvGraphicFramePr>
          <p:nvPr/>
        </p:nvGraphicFramePr>
        <p:xfrm>
          <a:off x="976077" y="2754034"/>
          <a:ext cx="3445095" cy="2045970"/>
        </p:xfrm>
        <a:graphic>
          <a:graphicData uri="http://schemas.openxmlformats.org/drawingml/2006/table">
            <a:tbl>
              <a:tblPr firstRow="1" bandRow="1">
                <a:tableStyleId>{2D5ABB26-0587-4C30-8999-92F81FD0307C}</a:tableStyleId>
              </a:tblPr>
              <a:tblGrid>
                <a:gridCol w="1644478">
                  <a:extLst>
                    <a:ext uri="{9D8B030D-6E8A-4147-A177-3AD203B41FA5}">
                      <a16:colId xmlns:a16="http://schemas.microsoft.com/office/drawing/2014/main" val="2534470846"/>
                    </a:ext>
                  </a:extLst>
                </a:gridCol>
                <a:gridCol w="1800617">
                  <a:extLst>
                    <a:ext uri="{9D8B030D-6E8A-4147-A177-3AD203B41FA5}">
                      <a16:colId xmlns:a16="http://schemas.microsoft.com/office/drawing/2014/main" val="1469436695"/>
                    </a:ext>
                  </a:extLst>
                </a:gridCol>
              </a:tblGrid>
              <a:tr h="370840">
                <a:tc>
                  <a:txBody>
                    <a:bodyPr/>
                    <a:lstStyle/>
                    <a:p>
                      <a:r>
                        <a:rPr lang="en-US" sz="2400" b="1" dirty="0"/>
                        <a:t>List Size</a:t>
                      </a:r>
                    </a:p>
                  </a:txBody>
                  <a:tcPr>
                    <a:lnB w="12700" cap="flat" cmpd="sng" algn="ctr">
                      <a:solidFill>
                        <a:schemeClr val="tx1"/>
                      </a:solidFill>
                      <a:prstDash val="solid"/>
                      <a:round/>
                      <a:headEnd type="none" w="med" len="med"/>
                      <a:tailEnd type="none" w="med" len="med"/>
                    </a:lnB>
                  </a:tcPr>
                </a:tc>
                <a:tc>
                  <a:txBody>
                    <a:bodyPr/>
                    <a:lstStyle/>
                    <a:p>
                      <a:r>
                        <a:rPr lang="en-US" sz="2400" b="1" dirty="0"/>
                        <a:t>Operations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9396733"/>
                  </a:ext>
                </a:extLst>
              </a:tr>
              <a:tr h="400050">
                <a:tc>
                  <a:txBody>
                    <a:bodyPr/>
                    <a:lstStyle/>
                    <a:p>
                      <a:r>
                        <a:rPr lang="en-US" sz="2000" dirty="0"/>
                        <a:t>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773035"/>
                  </a:ext>
                </a:extLst>
              </a:tr>
              <a:tr h="370840">
                <a:tc>
                  <a:txBody>
                    <a:bodyPr/>
                    <a:lstStyle/>
                    <a:p>
                      <a:r>
                        <a:rPr lang="en-US" sz="2000" dirty="0"/>
                        <a:t>10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857268"/>
                  </a:ext>
                </a:extLst>
              </a:tr>
              <a:tr h="370840">
                <a:tc>
                  <a:txBody>
                    <a:bodyPr/>
                    <a:lstStyle/>
                    <a:p>
                      <a:r>
                        <a:rPr lang="en-US" sz="2000" dirty="0"/>
                        <a:t>100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5869721"/>
                  </a:ext>
                </a:extLst>
              </a:tr>
              <a:tr h="370840">
                <a:tc>
                  <a:txBody>
                    <a:bodyPr/>
                    <a:lstStyle/>
                    <a:p>
                      <a:r>
                        <a:rPr lang="en-US" sz="2000" dirty="0"/>
                        <a:t>1000</a:t>
                      </a:r>
                    </a:p>
                  </a:txBody>
                  <a:tcPr>
                    <a:lnT w="12700" cap="flat" cmpd="sng" algn="ctr">
                      <a:solidFill>
                        <a:schemeClr val="tx1"/>
                      </a:solidFill>
                      <a:prstDash val="solid"/>
                      <a:round/>
                      <a:headEnd type="none" w="med" len="med"/>
                      <a:tailEnd type="none" w="med" len="med"/>
                    </a:lnT>
                  </a:tcPr>
                </a:tc>
                <a:tc>
                  <a:txBody>
                    <a:bodyPr/>
                    <a:lstStyle/>
                    <a:p>
                      <a:r>
                        <a:rPr lang="en-US" sz="2000" dirty="0"/>
                        <a:t>1</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25089489"/>
                  </a:ext>
                </a:extLst>
              </a:tr>
            </a:tbl>
          </a:graphicData>
        </a:graphic>
      </p:graphicFrame>
      <p:pic>
        <p:nvPicPr>
          <p:cNvPr id="6" name="Picture 5" descr="A graph with numbers and lines&#10;&#10;Description automatically generated">
            <a:extLst>
              <a:ext uri="{FF2B5EF4-FFF2-40B4-BE49-F238E27FC236}">
                <a16:creationId xmlns:a16="http://schemas.microsoft.com/office/drawing/2014/main" id="{4C153F9C-2F0F-7C59-5D8F-62101E2B4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915" y="2754034"/>
            <a:ext cx="5627746" cy="2862312"/>
          </a:xfrm>
          <a:prstGeom prst="rect">
            <a:avLst/>
          </a:prstGeom>
        </p:spPr>
      </p:pic>
    </p:spTree>
    <p:extLst>
      <p:ext uri="{BB962C8B-B14F-4D97-AF65-F5344CB8AC3E}">
        <p14:creationId xmlns:p14="http://schemas.microsoft.com/office/powerpoint/2010/main" val="20819339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 name="Screen Shot 2021-05-01 at 8.50.36 PM.png" descr="Screen Shot 2021-05-01 at 8.50.36 PM.png"/>
          <p:cNvPicPr>
            <a:picLocks noChangeAspect="1"/>
          </p:cNvPicPr>
          <p:nvPr/>
        </p:nvPicPr>
        <p:blipFill>
          <a:blip r:embed="rId2"/>
          <a:stretch>
            <a:fillRect/>
          </a:stretch>
        </p:blipFill>
        <p:spPr>
          <a:xfrm>
            <a:off x="80513" y="313430"/>
            <a:ext cx="3384032" cy="2022436"/>
          </a:xfrm>
          <a:prstGeom prst="rect">
            <a:avLst/>
          </a:prstGeom>
          <a:ln w="12700">
            <a:miter lim="400000"/>
          </a:ln>
        </p:spPr>
      </p:pic>
      <p:grpSp>
        <p:nvGrpSpPr>
          <p:cNvPr id="361" name="Group"/>
          <p:cNvGrpSpPr/>
          <p:nvPr/>
        </p:nvGrpSpPr>
        <p:grpSpPr>
          <a:xfrm>
            <a:off x="4042145" y="602798"/>
            <a:ext cx="7561035" cy="5843383"/>
            <a:chOff x="0" y="0"/>
            <a:chExt cx="7561033" cy="5843381"/>
          </a:xfrm>
        </p:grpSpPr>
        <p:pic>
          <p:nvPicPr>
            <p:cNvPr id="297" name="1194px-Freddie_the_Bengal_Cat.jpg" descr="1194px-Freddie_the_Bengal_Cat.jpg"/>
            <p:cNvPicPr>
              <a:picLocks noChangeAspect="1"/>
            </p:cNvPicPr>
            <p:nvPr/>
          </p:nvPicPr>
          <p:blipFill>
            <a:blip r:embed="rId3"/>
            <a:stretch>
              <a:fillRect/>
            </a:stretch>
          </p:blipFill>
          <p:spPr>
            <a:xfrm>
              <a:off x="0" y="33957"/>
              <a:ext cx="640972" cy="643657"/>
            </a:xfrm>
            <a:prstGeom prst="rect">
              <a:avLst/>
            </a:prstGeom>
            <a:ln w="12700" cap="flat">
              <a:noFill/>
              <a:miter lim="400000"/>
            </a:ln>
            <a:effectLst/>
          </p:spPr>
        </p:pic>
        <p:pic>
          <p:nvPicPr>
            <p:cNvPr id="298" name="1600px-Beagle_puppy_6_weeks.JPG" descr="1600px-Beagle_puppy_6_weeks.JPG"/>
            <p:cNvPicPr>
              <a:picLocks noChangeAspect="1"/>
            </p:cNvPicPr>
            <p:nvPr/>
          </p:nvPicPr>
          <p:blipFill>
            <a:blip r:embed="rId4"/>
            <a:srcRect l="19108" t="6835" r="19108" b="6835"/>
            <a:stretch>
              <a:fillRect/>
            </a:stretch>
          </p:blipFill>
          <p:spPr>
            <a:xfrm>
              <a:off x="22" y="755833"/>
              <a:ext cx="641032" cy="671774"/>
            </a:xfrm>
            <a:prstGeom prst="rect">
              <a:avLst/>
            </a:prstGeom>
            <a:ln w="12700" cap="flat">
              <a:noFill/>
              <a:miter lim="400000"/>
            </a:ln>
            <a:effectLst/>
          </p:spPr>
        </p:pic>
        <p:pic>
          <p:nvPicPr>
            <p:cNvPr id="299" name="1194px-Freddie_the_Bengal_Cat.jpg" descr="1194px-Freddie_the_Bengal_Cat.jpg"/>
            <p:cNvPicPr>
              <a:picLocks noChangeAspect="1"/>
            </p:cNvPicPr>
            <p:nvPr/>
          </p:nvPicPr>
          <p:blipFill>
            <a:blip r:embed="rId3"/>
            <a:stretch>
              <a:fillRect/>
            </a:stretch>
          </p:blipFill>
          <p:spPr>
            <a:xfrm>
              <a:off x="0" y="1505882"/>
              <a:ext cx="640972" cy="643657"/>
            </a:xfrm>
            <a:prstGeom prst="rect">
              <a:avLst/>
            </a:prstGeom>
            <a:ln w="12700" cap="flat">
              <a:noFill/>
              <a:miter lim="400000"/>
            </a:ln>
            <a:effectLst/>
          </p:spPr>
        </p:pic>
        <p:pic>
          <p:nvPicPr>
            <p:cNvPr id="300" name="1194px-Freddie_the_Bengal_Cat.jpg" descr="1194px-Freddie_the_Bengal_Cat.jpg"/>
            <p:cNvPicPr>
              <a:picLocks noChangeAspect="1"/>
            </p:cNvPicPr>
            <p:nvPr/>
          </p:nvPicPr>
          <p:blipFill>
            <a:blip r:embed="rId3"/>
            <a:stretch>
              <a:fillRect/>
            </a:stretch>
          </p:blipFill>
          <p:spPr>
            <a:xfrm>
              <a:off x="0" y="2227758"/>
              <a:ext cx="640972" cy="643656"/>
            </a:xfrm>
            <a:prstGeom prst="rect">
              <a:avLst/>
            </a:prstGeom>
            <a:ln w="12700" cap="flat">
              <a:noFill/>
              <a:miter lim="400000"/>
            </a:ln>
            <a:effectLst/>
          </p:spPr>
        </p:pic>
        <p:pic>
          <p:nvPicPr>
            <p:cNvPr id="301" name="1600px-Beagle_puppy_6_weeks.JPG" descr="1600px-Beagle_puppy_6_weeks.JPG"/>
            <p:cNvPicPr>
              <a:picLocks noChangeAspect="1"/>
            </p:cNvPicPr>
            <p:nvPr/>
          </p:nvPicPr>
          <p:blipFill>
            <a:blip r:embed="rId4"/>
            <a:srcRect l="19108" t="6835" r="19108" b="6835"/>
            <a:stretch>
              <a:fillRect/>
            </a:stretch>
          </p:blipFill>
          <p:spPr>
            <a:xfrm>
              <a:off x="22" y="2949633"/>
              <a:ext cx="641032" cy="671774"/>
            </a:xfrm>
            <a:prstGeom prst="rect">
              <a:avLst/>
            </a:prstGeom>
            <a:ln w="12700" cap="flat">
              <a:noFill/>
              <a:miter lim="400000"/>
            </a:ln>
            <a:effectLst/>
          </p:spPr>
        </p:pic>
        <p:pic>
          <p:nvPicPr>
            <p:cNvPr id="302" name="1600px-Beagle_puppy_6_weeks.JPG" descr="1600px-Beagle_puppy_6_weeks.JPG"/>
            <p:cNvPicPr>
              <a:picLocks noChangeAspect="1"/>
            </p:cNvPicPr>
            <p:nvPr/>
          </p:nvPicPr>
          <p:blipFill>
            <a:blip r:embed="rId4"/>
            <a:srcRect l="19108" t="6835" r="19108" b="6835"/>
            <a:stretch>
              <a:fillRect/>
            </a:stretch>
          </p:blipFill>
          <p:spPr>
            <a:xfrm>
              <a:off x="22" y="4421558"/>
              <a:ext cx="641032" cy="671774"/>
            </a:xfrm>
            <a:prstGeom prst="rect">
              <a:avLst/>
            </a:prstGeom>
            <a:ln w="12700" cap="flat">
              <a:noFill/>
              <a:miter lim="400000"/>
            </a:ln>
            <a:effectLst/>
          </p:spPr>
        </p:pic>
        <p:pic>
          <p:nvPicPr>
            <p:cNvPr id="303" name="1194px-Freddie_the_Bengal_Cat.jpg" descr="1194px-Freddie_the_Bengal_Cat.jpg"/>
            <p:cNvPicPr>
              <a:picLocks noChangeAspect="1"/>
            </p:cNvPicPr>
            <p:nvPr/>
          </p:nvPicPr>
          <p:blipFill>
            <a:blip r:embed="rId3"/>
            <a:stretch>
              <a:fillRect/>
            </a:stretch>
          </p:blipFill>
          <p:spPr>
            <a:xfrm>
              <a:off x="0" y="3699683"/>
              <a:ext cx="640972" cy="643657"/>
            </a:xfrm>
            <a:prstGeom prst="rect">
              <a:avLst/>
            </a:prstGeom>
            <a:ln w="12700" cap="flat">
              <a:noFill/>
              <a:miter lim="400000"/>
            </a:ln>
            <a:effectLst/>
          </p:spPr>
        </p:pic>
        <p:pic>
          <p:nvPicPr>
            <p:cNvPr id="304" name="1600px-Beagle_puppy_6_weeks.JPG" descr="1600px-Beagle_puppy_6_weeks.JPG"/>
            <p:cNvPicPr>
              <a:picLocks noChangeAspect="1"/>
            </p:cNvPicPr>
            <p:nvPr/>
          </p:nvPicPr>
          <p:blipFill>
            <a:blip r:embed="rId4"/>
            <a:srcRect l="19108" t="6835" r="19108" b="6835"/>
            <a:stretch>
              <a:fillRect/>
            </a:stretch>
          </p:blipFill>
          <p:spPr>
            <a:xfrm>
              <a:off x="22" y="5171608"/>
              <a:ext cx="641032" cy="671774"/>
            </a:xfrm>
            <a:prstGeom prst="rect">
              <a:avLst/>
            </a:prstGeom>
            <a:ln w="12700" cap="flat">
              <a:noFill/>
              <a:miter lim="400000"/>
            </a:ln>
            <a:effectLst/>
          </p:spPr>
        </p:pic>
        <p:sp>
          <p:nvSpPr>
            <p:cNvPr id="305" name="cat"/>
            <p:cNvSpPr txBox="1"/>
            <p:nvPr/>
          </p:nvSpPr>
          <p:spPr>
            <a:xfrm>
              <a:off x="706684" y="148809"/>
              <a:ext cx="490255"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cat</a:t>
              </a:r>
            </a:p>
          </p:txBody>
        </p:sp>
        <p:sp>
          <p:nvSpPr>
            <p:cNvPr id="306" name="dog"/>
            <p:cNvSpPr txBox="1"/>
            <p:nvPr/>
          </p:nvSpPr>
          <p:spPr>
            <a:xfrm>
              <a:off x="653039" y="884771"/>
              <a:ext cx="597545" cy="4139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dog</a:t>
              </a:r>
            </a:p>
          </p:txBody>
        </p:sp>
        <p:sp>
          <p:nvSpPr>
            <p:cNvPr id="307" name="cat"/>
            <p:cNvSpPr txBox="1"/>
            <p:nvPr/>
          </p:nvSpPr>
          <p:spPr>
            <a:xfrm>
              <a:off x="706684" y="1620734"/>
              <a:ext cx="490255"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cat</a:t>
              </a:r>
            </a:p>
          </p:txBody>
        </p:sp>
        <p:sp>
          <p:nvSpPr>
            <p:cNvPr id="308" name="dog"/>
            <p:cNvSpPr txBox="1"/>
            <p:nvPr/>
          </p:nvSpPr>
          <p:spPr>
            <a:xfrm>
              <a:off x="653039" y="2342609"/>
              <a:ext cx="597545" cy="4139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FF2600"/>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FF2600"/>
                  </a:solidFill>
                  <a:effectLst/>
                  <a:uLnTx/>
                  <a:uFillTx/>
                  <a:latin typeface="Helvetica Neue"/>
                  <a:sym typeface="Helvetica Neue"/>
                </a:rPr>
                <a:t>dog</a:t>
              </a:r>
            </a:p>
          </p:txBody>
        </p:sp>
        <p:sp>
          <p:nvSpPr>
            <p:cNvPr id="309" name="cat"/>
            <p:cNvSpPr txBox="1"/>
            <p:nvPr/>
          </p:nvSpPr>
          <p:spPr>
            <a:xfrm>
              <a:off x="706684" y="3800447"/>
              <a:ext cx="490255"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cat</a:t>
              </a:r>
            </a:p>
          </p:txBody>
        </p:sp>
        <p:sp>
          <p:nvSpPr>
            <p:cNvPr id="310" name="dog"/>
            <p:cNvSpPr txBox="1"/>
            <p:nvPr/>
          </p:nvSpPr>
          <p:spPr>
            <a:xfrm>
              <a:off x="653039" y="3092659"/>
              <a:ext cx="597545"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dog</a:t>
              </a:r>
            </a:p>
          </p:txBody>
        </p:sp>
        <p:sp>
          <p:nvSpPr>
            <p:cNvPr id="311" name="dog"/>
            <p:cNvSpPr txBox="1"/>
            <p:nvPr/>
          </p:nvSpPr>
          <p:spPr>
            <a:xfrm>
              <a:off x="653039" y="5328721"/>
              <a:ext cx="597545"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dog</a:t>
              </a:r>
            </a:p>
          </p:txBody>
        </p:sp>
        <p:pic>
          <p:nvPicPr>
            <p:cNvPr id="312" name="1194px-Freddie_the_Bengal_Cat.jpg" descr="1194px-Freddie_the_Bengal_Cat.jpg"/>
            <p:cNvPicPr>
              <a:picLocks noChangeAspect="1"/>
            </p:cNvPicPr>
            <p:nvPr/>
          </p:nvPicPr>
          <p:blipFill>
            <a:blip r:embed="rId3"/>
            <a:stretch>
              <a:fillRect/>
            </a:stretch>
          </p:blipFill>
          <p:spPr>
            <a:xfrm>
              <a:off x="2103461" y="14087"/>
              <a:ext cx="640973" cy="643656"/>
            </a:xfrm>
            <a:prstGeom prst="rect">
              <a:avLst/>
            </a:prstGeom>
            <a:ln w="12700" cap="flat">
              <a:noFill/>
              <a:miter lim="400000"/>
            </a:ln>
            <a:effectLst/>
          </p:spPr>
        </p:pic>
        <p:pic>
          <p:nvPicPr>
            <p:cNvPr id="313" name="1600px-Beagle_puppy_6_weeks.JPG" descr="1600px-Beagle_puppy_6_weeks.JPG"/>
            <p:cNvPicPr>
              <a:picLocks noChangeAspect="1"/>
            </p:cNvPicPr>
            <p:nvPr/>
          </p:nvPicPr>
          <p:blipFill>
            <a:blip r:embed="rId4"/>
            <a:srcRect l="19108" t="6835" r="19108" b="6835"/>
            <a:stretch>
              <a:fillRect/>
            </a:stretch>
          </p:blipFill>
          <p:spPr>
            <a:xfrm>
              <a:off x="2103484" y="735962"/>
              <a:ext cx="641032" cy="671774"/>
            </a:xfrm>
            <a:prstGeom prst="rect">
              <a:avLst/>
            </a:prstGeom>
            <a:ln w="12700" cap="flat">
              <a:noFill/>
              <a:miter lim="400000"/>
            </a:ln>
            <a:effectLst/>
          </p:spPr>
        </p:pic>
        <p:pic>
          <p:nvPicPr>
            <p:cNvPr id="314" name="1194px-Freddie_the_Bengal_Cat.jpg" descr="1194px-Freddie_the_Bengal_Cat.jpg"/>
            <p:cNvPicPr>
              <a:picLocks noChangeAspect="1"/>
            </p:cNvPicPr>
            <p:nvPr/>
          </p:nvPicPr>
          <p:blipFill>
            <a:blip r:embed="rId3"/>
            <a:stretch>
              <a:fillRect/>
            </a:stretch>
          </p:blipFill>
          <p:spPr>
            <a:xfrm>
              <a:off x="2103461" y="2207887"/>
              <a:ext cx="640973" cy="643657"/>
            </a:xfrm>
            <a:prstGeom prst="rect">
              <a:avLst/>
            </a:prstGeom>
            <a:ln w="12700" cap="flat">
              <a:noFill/>
              <a:miter lim="400000"/>
            </a:ln>
            <a:effectLst/>
          </p:spPr>
        </p:pic>
        <p:pic>
          <p:nvPicPr>
            <p:cNvPr id="315" name="1600px-Beagle_puppy_6_weeks.JPG" descr="1600px-Beagle_puppy_6_weeks.JPG"/>
            <p:cNvPicPr>
              <a:picLocks noChangeAspect="1"/>
            </p:cNvPicPr>
            <p:nvPr/>
          </p:nvPicPr>
          <p:blipFill>
            <a:blip r:embed="rId4"/>
            <a:srcRect l="19108" t="6835" r="19108" b="6835"/>
            <a:stretch>
              <a:fillRect/>
            </a:stretch>
          </p:blipFill>
          <p:spPr>
            <a:xfrm>
              <a:off x="2103484" y="2929763"/>
              <a:ext cx="641032" cy="671774"/>
            </a:xfrm>
            <a:prstGeom prst="rect">
              <a:avLst/>
            </a:prstGeom>
            <a:ln w="12700" cap="flat">
              <a:noFill/>
              <a:miter lim="400000"/>
            </a:ln>
            <a:effectLst/>
          </p:spPr>
        </p:pic>
        <p:pic>
          <p:nvPicPr>
            <p:cNvPr id="316" name="1600px-Beagle_puppy_6_weeks.JPG" descr="1600px-Beagle_puppy_6_weeks.JPG"/>
            <p:cNvPicPr>
              <a:picLocks noChangeAspect="1"/>
            </p:cNvPicPr>
            <p:nvPr/>
          </p:nvPicPr>
          <p:blipFill>
            <a:blip r:embed="rId4"/>
            <a:srcRect l="19108" t="6835" r="19108" b="6835"/>
            <a:stretch>
              <a:fillRect/>
            </a:stretch>
          </p:blipFill>
          <p:spPr>
            <a:xfrm>
              <a:off x="2103484" y="4401688"/>
              <a:ext cx="641032" cy="671774"/>
            </a:xfrm>
            <a:prstGeom prst="rect">
              <a:avLst/>
            </a:prstGeom>
            <a:ln w="12700" cap="flat">
              <a:noFill/>
              <a:miter lim="400000"/>
            </a:ln>
            <a:effectLst/>
          </p:spPr>
        </p:pic>
        <p:pic>
          <p:nvPicPr>
            <p:cNvPr id="317" name="1194px-Freddie_the_Bengal_Cat.jpg" descr="1194px-Freddie_the_Bengal_Cat.jpg"/>
            <p:cNvPicPr>
              <a:picLocks noChangeAspect="1"/>
            </p:cNvPicPr>
            <p:nvPr/>
          </p:nvPicPr>
          <p:blipFill>
            <a:blip r:embed="rId3"/>
            <a:stretch>
              <a:fillRect/>
            </a:stretch>
          </p:blipFill>
          <p:spPr>
            <a:xfrm>
              <a:off x="2103461" y="3679813"/>
              <a:ext cx="640973" cy="643656"/>
            </a:xfrm>
            <a:prstGeom prst="rect">
              <a:avLst/>
            </a:prstGeom>
            <a:ln w="12700" cap="flat">
              <a:noFill/>
              <a:miter lim="400000"/>
            </a:ln>
            <a:effectLst/>
          </p:spPr>
        </p:pic>
        <p:sp>
          <p:nvSpPr>
            <p:cNvPr id="318" name="cat"/>
            <p:cNvSpPr txBox="1"/>
            <p:nvPr/>
          </p:nvSpPr>
          <p:spPr>
            <a:xfrm>
              <a:off x="2810146" y="128938"/>
              <a:ext cx="490255" cy="4139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cat</a:t>
              </a:r>
            </a:p>
          </p:txBody>
        </p:sp>
        <p:sp>
          <p:nvSpPr>
            <p:cNvPr id="319" name="cat"/>
            <p:cNvSpPr txBox="1"/>
            <p:nvPr/>
          </p:nvSpPr>
          <p:spPr>
            <a:xfrm>
              <a:off x="2810146" y="864901"/>
              <a:ext cx="490255"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FF2600"/>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FF2600"/>
                  </a:solidFill>
                  <a:effectLst/>
                  <a:uLnTx/>
                  <a:uFillTx/>
                  <a:latin typeface="Helvetica Neue"/>
                  <a:sym typeface="Helvetica Neue"/>
                </a:rPr>
                <a:t>cat</a:t>
              </a:r>
            </a:p>
          </p:txBody>
        </p:sp>
        <p:sp>
          <p:nvSpPr>
            <p:cNvPr id="320" name="cat"/>
            <p:cNvSpPr txBox="1"/>
            <p:nvPr/>
          </p:nvSpPr>
          <p:spPr>
            <a:xfrm>
              <a:off x="2810146" y="2322739"/>
              <a:ext cx="490255"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cat</a:t>
              </a:r>
            </a:p>
          </p:txBody>
        </p:sp>
        <p:sp>
          <p:nvSpPr>
            <p:cNvPr id="321" name="cat"/>
            <p:cNvSpPr txBox="1"/>
            <p:nvPr/>
          </p:nvSpPr>
          <p:spPr>
            <a:xfrm>
              <a:off x="2810146" y="3780577"/>
              <a:ext cx="490255"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cat</a:t>
              </a:r>
            </a:p>
          </p:txBody>
        </p:sp>
        <p:sp>
          <p:nvSpPr>
            <p:cNvPr id="322" name="dog"/>
            <p:cNvSpPr txBox="1"/>
            <p:nvPr/>
          </p:nvSpPr>
          <p:spPr>
            <a:xfrm>
              <a:off x="2756501" y="3072789"/>
              <a:ext cx="597545"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dog</a:t>
              </a:r>
            </a:p>
          </p:txBody>
        </p:sp>
        <p:sp>
          <p:nvSpPr>
            <p:cNvPr id="323" name="dog"/>
            <p:cNvSpPr txBox="1"/>
            <p:nvPr/>
          </p:nvSpPr>
          <p:spPr>
            <a:xfrm>
              <a:off x="2756501" y="4544714"/>
              <a:ext cx="597545" cy="4139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dog</a:t>
              </a:r>
            </a:p>
          </p:txBody>
        </p:sp>
        <p:pic>
          <p:nvPicPr>
            <p:cNvPr id="324" name="1194px-Freddie_the_Bengal_Cat.jpg" descr="1194px-Freddie_the_Bengal_Cat.jpg"/>
            <p:cNvPicPr>
              <a:picLocks noChangeAspect="1"/>
            </p:cNvPicPr>
            <p:nvPr/>
          </p:nvPicPr>
          <p:blipFill>
            <a:blip r:embed="rId3"/>
            <a:stretch>
              <a:fillRect/>
            </a:stretch>
          </p:blipFill>
          <p:spPr>
            <a:xfrm>
              <a:off x="4206945" y="750049"/>
              <a:ext cx="640973" cy="643657"/>
            </a:xfrm>
            <a:prstGeom prst="rect">
              <a:avLst/>
            </a:prstGeom>
            <a:ln w="12700" cap="flat">
              <a:noFill/>
              <a:miter lim="400000"/>
            </a:ln>
            <a:effectLst/>
          </p:spPr>
        </p:pic>
        <p:pic>
          <p:nvPicPr>
            <p:cNvPr id="325" name="1194px-Freddie_the_Bengal_Cat.jpg" descr="1194px-Freddie_the_Bengal_Cat.jpg"/>
            <p:cNvPicPr>
              <a:picLocks noChangeAspect="1"/>
            </p:cNvPicPr>
            <p:nvPr/>
          </p:nvPicPr>
          <p:blipFill>
            <a:blip r:embed="rId3"/>
            <a:stretch>
              <a:fillRect/>
            </a:stretch>
          </p:blipFill>
          <p:spPr>
            <a:xfrm>
              <a:off x="4206945" y="1486012"/>
              <a:ext cx="640973" cy="643656"/>
            </a:xfrm>
            <a:prstGeom prst="rect">
              <a:avLst/>
            </a:prstGeom>
            <a:ln w="12700" cap="flat">
              <a:noFill/>
              <a:miter lim="400000"/>
            </a:ln>
            <a:effectLst/>
          </p:spPr>
        </p:pic>
        <p:pic>
          <p:nvPicPr>
            <p:cNvPr id="326" name="1600px-Beagle_puppy_6_weeks.JPG" descr="1600px-Beagle_puppy_6_weeks.JPG"/>
            <p:cNvPicPr>
              <a:picLocks noChangeAspect="1"/>
            </p:cNvPicPr>
            <p:nvPr/>
          </p:nvPicPr>
          <p:blipFill>
            <a:blip r:embed="rId4"/>
            <a:srcRect l="19108" t="6835" r="19108" b="6835"/>
            <a:stretch>
              <a:fillRect/>
            </a:stretch>
          </p:blipFill>
          <p:spPr>
            <a:xfrm>
              <a:off x="4206946" y="2207887"/>
              <a:ext cx="641032" cy="671774"/>
            </a:xfrm>
            <a:prstGeom prst="rect">
              <a:avLst/>
            </a:prstGeom>
            <a:ln w="12700" cap="flat">
              <a:noFill/>
              <a:miter lim="400000"/>
            </a:ln>
            <a:effectLst/>
          </p:spPr>
        </p:pic>
        <p:pic>
          <p:nvPicPr>
            <p:cNvPr id="327" name="1194px-Freddie_the_Bengal_Cat.jpg" descr="1194px-Freddie_the_Bengal_Cat.jpg"/>
            <p:cNvPicPr>
              <a:picLocks noChangeAspect="1"/>
            </p:cNvPicPr>
            <p:nvPr/>
          </p:nvPicPr>
          <p:blipFill>
            <a:blip r:embed="rId3"/>
            <a:stretch>
              <a:fillRect/>
            </a:stretch>
          </p:blipFill>
          <p:spPr>
            <a:xfrm>
              <a:off x="4206945" y="4417666"/>
              <a:ext cx="640973" cy="643657"/>
            </a:xfrm>
            <a:prstGeom prst="rect">
              <a:avLst/>
            </a:prstGeom>
            <a:ln w="12700" cap="flat">
              <a:noFill/>
              <a:miter lim="400000"/>
            </a:ln>
            <a:effectLst/>
          </p:spPr>
        </p:pic>
        <p:pic>
          <p:nvPicPr>
            <p:cNvPr id="328" name="1600px-Beagle_puppy_6_weeks.JPG" descr="1600px-Beagle_puppy_6_weeks.JPG"/>
            <p:cNvPicPr>
              <a:picLocks noChangeAspect="1"/>
            </p:cNvPicPr>
            <p:nvPr/>
          </p:nvPicPr>
          <p:blipFill>
            <a:blip r:embed="rId4"/>
            <a:srcRect l="19108" t="6835" r="19108" b="6835"/>
            <a:stretch>
              <a:fillRect/>
            </a:stretch>
          </p:blipFill>
          <p:spPr>
            <a:xfrm>
              <a:off x="4206967" y="5151738"/>
              <a:ext cx="641032" cy="671774"/>
            </a:xfrm>
            <a:prstGeom prst="rect">
              <a:avLst/>
            </a:prstGeom>
            <a:ln w="12700" cap="flat">
              <a:noFill/>
              <a:miter lim="400000"/>
            </a:ln>
            <a:effectLst/>
          </p:spPr>
        </p:pic>
        <p:sp>
          <p:nvSpPr>
            <p:cNvPr id="329" name="cat"/>
            <p:cNvSpPr txBox="1"/>
            <p:nvPr/>
          </p:nvSpPr>
          <p:spPr>
            <a:xfrm>
              <a:off x="4913630" y="864901"/>
              <a:ext cx="490255"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cat</a:t>
              </a:r>
            </a:p>
          </p:txBody>
        </p:sp>
        <p:sp>
          <p:nvSpPr>
            <p:cNvPr id="330" name="cat"/>
            <p:cNvSpPr txBox="1"/>
            <p:nvPr/>
          </p:nvSpPr>
          <p:spPr>
            <a:xfrm>
              <a:off x="4913630" y="1600863"/>
              <a:ext cx="490255" cy="4139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cat</a:t>
              </a:r>
            </a:p>
          </p:txBody>
        </p:sp>
        <p:sp>
          <p:nvSpPr>
            <p:cNvPr id="331" name="dog"/>
            <p:cNvSpPr txBox="1"/>
            <p:nvPr/>
          </p:nvSpPr>
          <p:spPr>
            <a:xfrm>
              <a:off x="4859985" y="4518430"/>
              <a:ext cx="597544" cy="4139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FF2600"/>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FF2600"/>
                  </a:solidFill>
                  <a:effectLst/>
                  <a:uLnTx/>
                  <a:uFillTx/>
                  <a:latin typeface="Helvetica Neue"/>
                  <a:sym typeface="Helvetica Neue"/>
                </a:rPr>
                <a:t>dog</a:t>
              </a:r>
            </a:p>
          </p:txBody>
        </p:sp>
        <p:sp>
          <p:nvSpPr>
            <p:cNvPr id="332" name="dog"/>
            <p:cNvSpPr txBox="1"/>
            <p:nvPr/>
          </p:nvSpPr>
          <p:spPr>
            <a:xfrm>
              <a:off x="4859962" y="2350914"/>
              <a:ext cx="597545"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dog</a:t>
              </a:r>
            </a:p>
          </p:txBody>
        </p:sp>
        <p:sp>
          <p:nvSpPr>
            <p:cNvPr id="333" name="dog"/>
            <p:cNvSpPr txBox="1"/>
            <p:nvPr/>
          </p:nvSpPr>
          <p:spPr>
            <a:xfrm>
              <a:off x="4859985" y="5308851"/>
              <a:ext cx="597544"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dog</a:t>
              </a:r>
            </a:p>
          </p:txBody>
        </p:sp>
        <p:pic>
          <p:nvPicPr>
            <p:cNvPr id="334" name="1194px-Freddie_the_Bengal_Cat.jpg" descr="1194px-Freddie_the_Bengal_Cat.jpg"/>
            <p:cNvPicPr>
              <a:picLocks noChangeAspect="1"/>
            </p:cNvPicPr>
            <p:nvPr/>
          </p:nvPicPr>
          <p:blipFill>
            <a:blip r:embed="rId3"/>
            <a:stretch>
              <a:fillRect/>
            </a:stretch>
          </p:blipFill>
          <p:spPr>
            <a:xfrm>
              <a:off x="6310451" y="1514187"/>
              <a:ext cx="640972" cy="643656"/>
            </a:xfrm>
            <a:prstGeom prst="rect">
              <a:avLst/>
            </a:prstGeom>
            <a:ln w="12700" cap="flat">
              <a:noFill/>
              <a:miter lim="400000"/>
            </a:ln>
            <a:effectLst/>
          </p:spPr>
        </p:pic>
        <p:pic>
          <p:nvPicPr>
            <p:cNvPr id="335" name="1600px-Beagle_puppy_6_weeks.JPG" descr="1600px-Beagle_puppy_6_weeks.JPG"/>
            <p:cNvPicPr>
              <a:picLocks noChangeAspect="1"/>
            </p:cNvPicPr>
            <p:nvPr/>
          </p:nvPicPr>
          <p:blipFill>
            <a:blip r:embed="rId4"/>
            <a:srcRect l="19108" t="6835" r="19108" b="6835"/>
            <a:stretch>
              <a:fillRect/>
            </a:stretch>
          </p:blipFill>
          <p:spPr>
            <a:xfrm>
              <a:off x="6310473" y="2236062"/>
              <a:ext cx="641032" cy="671774"/>
            </a:xfrm>
            <a:prstGeom prst="rect">
              <a:avLst/>
            </a:prstGeom>
            <a:ln w="12700" cap="flat">
              <a:noFill/>
              <a:miter lim="400000"/>
            </a:ln>
            <a:effectLst/>
          </p:spPr>
        </p:pic>
        <p:pic>
          <p:nvPicPr>
            <p:cNvPr id="336" name="1194px-Freddie_the_Bengal_Cat.jpg" descr="1194px-Freddie_the_Bengal_Cat.jpg"/>
            <p:cNvPicPr>
              <a:picLocks noChangeAspect="1"/>
            </p:cNvPicPr>
            <p:nvPr/>
          </p:nvPicPr>
          <p:blipFill>
            <a:blip r:embed="rId3"/>
            <a:stretch>
              <a:fillRect/>
            </a:stretch>
          </p:blipFill>
          <p:spPr>
            <a:xfrm>
              <a:off x="6310451" y="2986112"/>
              <a:ext cx="640972" cy="643656"/>
            </a:xfrm>
            <a:prstGeom prst="rect">
              <a:avLst/>
            </a:prstGeom>
            <a:ln w="12700" cap="flat">
              <a:noFill/>
              <a:miter lim="400000"/>
            </a:ln>
            <a:effectLst/>
          </p:spPr>
        </p:pic>
        <p:pic>
          <p:nvPicPr>
            <p:cNvPr id="337" name="1194px-Freddie_the_Bengal_Cat.jpg" descr="1194px-Freddie_the_Bengal_Cat.jpg"/>
            <p:cNvPicPr>
              <a:picLocks noChangeAspect="1"/>
            </p:cNvPicPr>
            <p:nvPr/>
          </p:nvPicPr>
          <p:blipFill>
            <a:blip r:embed="rId3"/>
            <a:stretch>
              <a:fillRect/>
            </a:stretch>
          </p:blipFill>
          <p:spPr>
            <a:xfrm>
              <a:off x="6310451" y="3707987"/>
              <a:ext cx="640972" cy="643657"/>
            </a:xfrm>
            <a:prstGeom prst="rect">
              <a:avLst/>
            </a:prstGeom>
            <a:ln w="12700" cap="flat">
              <a:noFill/>
              <a:miter lim="400000"/>
            </a:ln>
            <a:effectLst/>
          </p:spPr>
        </p:pic>
        <p:pic>
          <p:nvPicPr>
            <p:cNvPr id="338" name="1600px-Beagle_puppy_6_weeks.JPG" descr="1600px-Beagle_puppy_6_weeks.JPG"/>
            <p:cNvPicPr>
              <a:picLocks noChangeAspect="1"/>
            </p:cNvPicPr>
            <p:nvPr/>
          </p:nvPicPr>
          <p:blipFill>
            <a:blip r:embed="rId4"/>
            <a:srcRect l="19108" t="6835" r="19108" b="6835"/>
            <a:stretch>
              <a:fillRect/>
            </a:stretch>
          </p:blipFill>
          <p:spPr>
            <a:xfrm>
              <a:off x="6310473" y="4429862"/>
              <a:ext cx="641032" cy="671774"/>
            </a:xfrm>
            <a:prstGeom prst="rect">
              <a:avLst/>
            </a:prstGeom>
            <a:ln w="12700" cap="flat">
              <a:noFill/>
              <a:miter lim="400000"/>
            </a:ln>
            <a:effectLst/>
          </p:spPr>
        </p:pic>
        <p:pic>
          <p:nvPicPr>
            <p:cNvPr id="339" name="1194px-Freddie_the_Bengal_Cat.jpg" descr="1194px-Freddie_the_Bengal_Cat.jpg"/>
            <p:cNvPicPr>
              <a:picLocks noChangeAspect="1"/>
            </p:cNvPicPr>
            <p:nvPr/>
          </p:nvPicPr>
          <p:blipFill>
            <a:blip r:embed="rId3"/>
            <a:stretch>
              <a:fillRect/>
            </a:stretch>
          </p:blipFill>
          <p:spPr>
            <a:xfrm>
              <a:off x="6310451" y="5179912"/>
              <a:ext cx="640972" cy="643657"/>
            </a:xfrm>
            <a:prstGeom prst="rect">
              <a:avLst/>
            </a:prstGeom>
            <a:ln w="12700" cap="flat">
              <a:noFill/>
              <a:miter lim="400000"/>
            </a:ln>
            <a:effectLst/>
          </p:spPr>
        </p:pic>
        <p:sp>
          <p:nvSpPr>
            <p:cNvPr id="340" name="cat"/>
            <p:cNvSpPr txBox="1"/>
            <p:nvPr/>
          </p:nvSpPr>
          <p:spPr>
            <a:xfrm>
              <a:off x="7017135" y="3100963"/>
              <a:ext cx="490255" cy="4139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cat</a:t>
              </a:r>
            </a:p>
          </p:txBody>
        </p:sp>
        <p:sp>
          <p:nvSpPr>
            <p:cNvPr id="341" name="cat"/>
            <p:cNvSpPr txBox="1"/>
            <p:nvPr/>
          </p:nvSpPr>
          <p:spPr>
            <a:xfrm>
              <a:off x="7017135" y="3822839"/>
              <a:ext cx="490255"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cat</a:t>
              </a:r>
            </a:p>
          </p:txBody>
        </p:sp>
        <p:sp>
          <p:nvSpPr>
            <p:cNvPr id="342" name="cat"/>
            <p:cNvSpPr txBox="1"/>
            <p:nvPr/>
          </p:nvSpPr>
          <p:spPr>
            <a:xfrm>
              <a:off x="7017135" y="5280676"/>
              <a:ext cx="490255" cy="4139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cat</a:t>
              </a:r>
            </a:p>
          </p:txBody>
        </p:sp>
        <p:sp>
          <p:nvSpPr>
            <p:cNvPr id="343" name="dog"/>
            <p:cNvSpPr txBox="1"/>
            <p:nvPr/>
          </p:nvSpPr>
          <p:spPr>
            <a:xfrm>
              <a:off x="6963490" y="4572889"/>
              <a:ext cx="597544"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dog</a:t>
              </a:r>
            </a:p>
          </p:txBody>
        </p:sp>
        <p:pic>
          <p:nvPicPr>
            <p:cNvPr id="344" name="1194px-Freddie_the_Bengal_Cat.jpg" descr="1194px-Freddie_the_Bengal_Cat.jpg"/>
            <p:cNvPicPr>
              <a:picLocks noChangeAspect="1"/>
            </p:cNvPicPr>
            <p:nvPr/>
          </p:nvPicPr>
          <p:blipFill>
            <a:blip r:embed="rId3"/>
            <a:stretch>
              <a:fillRect/>
            </a:stretch>
          </p:blipFill>
          <p:spPr>
            <a:xfrm>
              <a:off x="2103506" y="1486012"/>
              <a:ext cx="640973" cy="643656"/>
            </a:xfrm>
            <a:prstGeom prst="rect">
              <a:avLst/>
            </a:prstGeom>
            <a:ln w="12700" cap="flat">
              <a:noFill/>
              <a:miter lim="400000"/>
            </a:ln>
            <a:effectLst/>
          </p:spPr>
        </p:pic>
        <p:pic>
          <p:nvPicPr>
            <p:cNvPr id="345" name="1194px-Freddie_the_Bengal_Cat.jpg" descr="1194px-Freddie_the_Bengal_Cat.jpg"/>
            <p:cNvPicPr>
              <a:picLocks noChangeAspect="1"/>
            </p:cNvPicPr>
            <p:nvPr/>
          </p:nvPicPr>
          <p:blipFill>
            <a:blip r:embed="rId3"/>
            <a:stretch>
              <a:fillRect/>
            </a:stretch>
          </p:blipFill>
          <p:spPr>
            <a:xfrm>
              <a:off x="2124942" y="5165825"/>
              <a:ext cx="640972" cy="643656"/>
            </a:xfrm>
            <a:prstGeom prst="rect">
              <a:avLst/>
            </a:prstGeom>
            <a:ln w="12700" cap="flat">
              <a:noFill/>
              <a:miter lim="400000"/>
            </a:ln>
            <a:effectLst/>
          </p:spPr>
        </p:pic>
        <p:sp>
          <p:nvSpPr>
            <p:cNvPr id="346" name="cat"/>
            <p:cNvSpPr txBox="1"/>
            <p:nvPr/>
          </p:nvSpPr>
          <p:spPr>
            <a:xfrm>
              <a:off x="2831626" y="5280677"/>
              <a:ext cx="490255"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cat</a:t>
              </a:r>
            </a:p>
          </p:txBody>
        </p:sp>
        <p:pic>
          <p:nvPicPr>
            <p:cNvPr id="347" name="1600px-Beagle_puppy_6_weeks.JPG" descr="1600px-Beagle_puppy_6_weeks.JPG"/>
            <p:cNvPicPr>
              <a:picLocks noChangeAspect="1"/>
            </p:cNvPicPr>
            <p:nvPr/>
          </p:nvPicPr>
          <p:blipFill>
            <a:blip r:embed="rId4"/>
            <a:srcRect l="19108" t="6835" r="19108" b="6835"/>
            <a:stretch>
              <a:fillRect/>
            </a:stretch>
          </p:blipFill>
          <p:spPr>
            <a:xfrm>
              <a:off x="4206946" y="0"/>
              <a:ext cx="641032" cy="671774"/>
            </a:xfrm>
            <a:prstGeom prst="rect">
              <a:avLst/>
            </a:prstGeom>
            <a:ln w="12700" cap="flat">
              <a:noFill/>
              <a:miter lim="400000"/>
            </a:ln>
            <a:effectLst/>
          </p:spPr>
        </p:pic>
        <p:sp>
          <p:nvSpPr>
            <p:cNvPr id="348" name="dog"/>
            <p:cNvSpPr txBox="1"/>
            <p:nvPr/>
          </p:nvSpPr>
          <p:spPr>
            <a:xfrm>
              <a:off x="4859964" y="128938"/>
              <a:ext cx="597544" cy="4139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dog</a:t>
              </a:r>
            </a:p>
          </p:txBody>
        </p:sp>
        <p:pic>
          <p:nvPicPr>
            <p:cNvPr id="349" name="1600px-Beagle_puppy_6_weeks.JPG" descr="1600px-Beagle_puppy_6_weeks.JPG"/>
            <p:cNvPicPr>
              <a:picLocks noChangeAspect="1"/>
            </p:cNvPicPr>
            <p:nvPr/>
          </p:nvPicPr>
          <p:blipFill>
            <a:blip r:embed="rId4"/>
            <a:srcRect l="19108" t="6835" r="19108" b="6835"/>
            <a:stretch>
              <a:fillRect/>
            </a:stretch>
          </p:blipFill>
          <p:spPr>
            <a:xfrm>
              <a:off x="4206979" y="2929763"/>
              <a:ext cx="641032" cy="671774"/>
            </a:xfrm>
            <a:prstGeom prst="rect">
              <a:avLst/>
            </a:prstGeom>
            <a:ln w="12700" cap="flat">
              <a:noFill/>
              <a:miter lim="400000"/>
            </a:ln>
            <a:effectLst/>
          </p:spPr>
        </p:pic>
        <p:sp>
          <p:nvSpPr>
            <p:cNvPr id="350" name="dog"/>
            <p:cNvSpPr txBox="1"/>
            <p:nvPr/>
          </p:nvSpPr>
          <p:spPr>
            <a:xfrm>
              <a:off x="4859996" y="3072789"/>
              <a:ext cx="597544"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dog</a:t>
              </a:r>
            </a:p>
          </p:txBody>
        </p:sp>
        <p:pic>
          <p:nvPicPr>
            <p:cNvPr id="351" name="1600px-Beagle_puppy_6_weeks.JPG" descr="1600px-Beagle_puppy_6_weeks.JPG"/>
            <p:cNvPicPr>
              <a:picLocks noChangeAspect="1"/>
            </p:cNvPicPr>
            <p:nvPr/>
          </p:nvPicPr>
          <p:blipFill>
            <a:blip r:embed="rId4"/>
            <a:srcRect l="19108" t="6835" r="19108" b="6835"/>
            <a:stretch>
              <a:fillRect/>
            </a:stretch>
          </p:blipFill>
          <p:spPr>
            <a:xfrm>
              <a:off x="4206946" y="3671508"/>
              <a:ext cx="641032" cy="671774"/>
            </a:xfrm>
            <a:prstGeom prst="rect">
              <a:avLst/>
            </a:prstGeom>
            <a:ln w="12700" cap="flat">
              <a:noFill/>
              <a:miter lim="400000"/>
            </a:ln>
            <a:effectLst/>
          </p:spPr>
        </p:pic>
        <p:sp>
          <p:nvSpPr>
            <p:cNvPr id="352" name="cat"/>
            <p:cNvSpPr txBox="1"/>
            <p:nvPr/>
          </p:nvSpPr>
          <p:spPr>
            <a:xfrm>
              <a:off x="4913607" y="3814534"/>
              <a:ext cx="490255" cy="4139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FF2600"/>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FF2600"/>
                  </a:solidFill>
                  <a:effectLst/>
                  <a:uLnTx/>
                  <a:uFillTx/>
                  <a:latin typeface="Helvetica Neue"/>
                  <a:sym typeface="Helvetica Neue"/>
                </a:rPr>
                <a:t>cat</a:t>
              </a:r>
            </a:p>
          </p:txBody>
        </p:sp>
        <p:pic>
          <p:nvPicPr>
            <p:cNvPr id="353" name="1600px-Beagle_puppy_6_weeks.JPG" descr="1600px-Beagle_puppy_6_weeks.JPG"/>
            <p:cNvPicPr>
              <a:picLocks noChangeAspect="1"/>
            </p:cNvPicPr>
            <p:nvPr/>
          </p:nvPicPr>
          <p:blipFill>
            <a:blip r:embed="rId4"/>
            <a:srcRect l="19108" t="6835" r="19108" b="6835"/>
            <a:stretch>
              <a:fillRect/>
            </a:stretch>
          </p:blipFill>
          <p:spPr>
            <a:xfrm>
              <a:off x="6310429" y="14087"/>
              <a:ext cx="641032" cy="671774"/>
            </a:xfrm>
            <a:prstGeom prst="rect">
              <a:avLst/>
            </a:prstGeom>
            <a:ln w="12700" cap="flat">
              <a:noFill/>
              <a:miter lim="400000"/>
            </a:ln>
            <a:effectLst/>
          </p:spPr>
        </p:pic>
        <p:pic>
          <p:nvPicPr>
            <p:cNvPr id="354" name="1600px-Beagle_puppy_6_weeks.JPG" descr="1600px-Beagle_puppy_6_weeks.JPG"/>
            <p:cNvPicPr>
              <a:picLocks noChangeAspect="1"/>
            </p:cNvPicPr>
            <p:nvPr/>
          </p:nvPicPr>
          <p:blipFill>
            <a:blip r:embed="rId4"/>
            <a:srcRect l="19108" t="6835" r="19108" b="6835"/>
            <a:stretch>
              <a:fillRect/>
            </a:stretch>
          </p:blipFill>
          <p:spPr>
            <a:xfrm>
              <a:off x="6310429" y="764137"/>
              <a:ext cx="641032" cy="671774"/>
            </a:xfrm>
            <a:prstGeom prst="rect">
              <a:avLst/>
            </a:prstGeom>
            <a:ln w="12700" cap="flat">
              <a:noFill/>
              <a:miter lim="400000"/>
            </a:ln>
            <a:effectLst/>
          </p:spPr>
        </p:pic>
        <p:sp>
          <p:nvSpPr>
            <p:cNvPr id="355" name="dog"/>
            <p:cNvSpPr txBox="1"/>
            <p:nvPr/>
          </p:nvSpPr>
          <p:spPr>
            <a:xfrm>
              <a:off x="6963447" y="157113"/>
              <a:ext cx="597545"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dog</a:t>
              </a:r>
            </a:p>
          </p:txBody>
        </p:sp>
        <p:sp>
          <p:nvSpPr>
            <p:cNvPr id="356" name="cat"/>
            <p:cNvSpPr txBox="1"/>
            <p:nvPr/>
          </p:nvSpPr>
          <p:spPr>
            <a:xfrm>
              <a:off x="7017092" y="921250"/>
              <a:ext cx="490255"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FF2600"/>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FF2600"/>
                  </a:solidFill>
                  <a:effectLst/>
                  <a:uLnTx/>
                  <a:uFillTx/>
                  <a:latin typeface="Helvetica Neue"/>
                  <a:sym typeface="Helvetica Neue"/>
                </a:rPr>
                <a:t>cat</a:t>
              </a:r>
            </a:p>
          </p:txBody>
        </p:sp>
        <p:sp>
          <p:nvSpPr>
            <p:cNvPr id="357" name="dog"/>
            <p:cNvSpPr txBox="1"/>
            <p:nvPr/>
          </p:nvSpPr>
          <p:spPr>
            <a:xfrm>
              <a:off x="653039" y="4550497"/>
              <a:ext cx="597545"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dog</a:t>
              </a:r>
            </a:p>
          </p:txBody>
        </p:sp>
        <p:sp>
          <p:nvSpPr>
            <p:cNvPr id="358" name="dog"/>
            <p:cNvSpPr txBox="1"/>
            <p:nvPr/>
          </p:nvSpPr>
          <p:spPr>
            <a:xfrm>
              <a:off x="6963490" y="2379088"/>
              <a:ext cx="597544"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dog</a:t>
              </a:r>
            </a:p>
          </p:txBody>
        </p:sp>
        <p:sp>
          <p:nvSpPr>
            <p:cNvPr id="359" name="cat"/>
            <p:cNvSpPr txBox="1"/>
            <p:nvPr/>
          </p:nvSpPr>
          <p:spPr>
            <a:xfrm>
              <a:off x="7017135" y="1620734"/>
              <a:ext cx="490255"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cat</a:t>
              </a:r>
            </a:p>
          </p:txBody>
        </p:sp>
        <p:sp>
          <p:nvSpPr>
            <p:cNvPr id="360" name="cat"/>
            <p:cNvSpPr txBox="1"/>
            <p:nvPr/>
          </p:nvSpPr>
          <p:spPr>
            <a:xfrm>
              <a:off x="2810189" y="1572689"/>
              <a:ext cx="490255"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cat</a:t>
              </a:r>
            </a:p>
          </p:txBody>
        </p:sp>
      </p:grpSp>
      <p:sp>
        <p:nvSpPr>
          <p:cNvPr id="362" name="Some of the data might be incorrectly labeled. Neural network algorithms are robust to this as long as most of the information is correct"/>
          <p:cNvSpPr txBox="1">
            <a:spLocks noGrp="1"/>
          </p:cNvSpPr>
          <p:nvPr>
            <p:ph type="body" sz="quarter" idx="1"/>
          </p:nvPr>
        </p:nvSpPr>
        <p:spPr>
          <a:xfrm>
            <a:off x="143383" y="2660249"/>
            <a:ext cx="3258292" cy="4401192"/>
          </a:xfrm>
          <a:prstGeom prst="rect">
            <a:avLst/>
          </a:prstGeom>
        </p:spPr>
        <p:txBody>
          <a:bodyPr/>
          <a:lstStyle/>
          <a:p>
            <a:r>
              <a:t>Some of the data might be incorrectly labeled. Neural network algorithms are robust to this as long as most of the information is correct</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4" name="Screen Shot 2021-05-01 at 8.50.36 PM.png" descr="Screen Shot 2021-05-01 at 8.50.36 PM.png"/>
          <p:cNvPicPr>
            <a:picLocks noChangeAspect="1"/>
          </p:cNvPicPr>
          <p:nvPr/>
        </p:nvPicPr>
        <p:blipFill>
          <a:blip r:embed="rId2"/>
          <a:stretch>
            <a:fillRect/>
          </a:stretch>
        </p:blipFill>
        <p:spPr>
          <a:xfrm>
            <a:off x="80513" y="313430"/>
            <a:ext cx="3384032" cy="2022436"/>
          </a:xfrm>
          <a:prstGeom prst="rect">
            <a:avLst/>
          </a:prstGeom>
          <a:ln w="12700">
            <a:miter lim="400000"/>
          </a:ln>
        </p:spPr>
      </p:pic>
      <p:grpSp>
        <p:nvGrpSpPr>
          <p:cNvPr id="429" name="Group"/>
          <p:cNvGrpSpPr/>
          <p:nvPr/>
        </p:nvGrpSpPr>
        <p:grpSpPr>
          <a:xfrm>
            <a:off x="4042145" y="602798"/>
            <a:ext cx="7561035" cy="5843383"/>
            <a:chOff x="0" y="0"/>
            <a:chExt cx="7561033" cy="5843381"/>
          </a:xfrm>
        </p:grpSpPr>
        <p:pic>
          <p:nvPicPr>
            <p:cNvPr id="365" name="1194px-Freddie_the_Bengal_Cat.jpg" descr="1194px-Freddie_the_Bengal_Cat.jpg"/>
            <p:cNvPicPr>
              <a:picLocks noChangeAspect="1"/>
            </p:cNvPicPr>
            <p:nvPr/>
          </p:nvPicPr>
          <p:blipFill>
            <a:blip r:embed="rId3"/>
            <a:stretch>
              <a:fillRect/>
            </a:stretch>
          </p:blipFill>
          <p:spPr>
            <a:xfrm>
              <a:off x="0" y="33957"/>
              <a:ext cx="640972" cy="643657"/>
            </a:xfrm>
            <a:prstGeom prst="rect">
              <a:avLst/>
            </a:prstGeom>
            <a:ln w="12700" cap="flat">
              <a:noFill/>
              <a:miter lim="400000"/>
            </a:ln>
            <a:effectLst/>
          </p:spPr>
        </p:pic>
        <p:pic>
          <p:nvPicPr>
            <p:cNvPr id="366" name="1600px-Beagle_puppy_6_weeks.JPG" descr="1600px-Beagle_puppy_6_weeks.JPG"/>
            <p:cNvPicPr>
              <a:picLocks noChangeAspect="1"/>
            </p:cNvPicPr>
            <p:nvPr/>
          </p:nvPicPr>
          <p:blipFill>
            <a:blip r:embed="rId4"/>
            <a:srcRect l="19108" t="6835" r="19108" b="6835"/>
            <a:stretch>
              <a:fillRect/>
            </a:stretch>
          </p:blipFill>
          <p:spPr>
            <a:xfrm>
              <a:off x="22" y="755833"/>
              <a:ext cx="641032" cy="671774"/>
            </a:xfrm>
            <a:prstGeom prst="rect">
              <a:avLst/>
            </a:prstGeom>
            <a:ln w="12700" cap="flat">
              <a:noFill/>
              <a:miter lim="400000"/>
            </a:ln>
            <a:effectLst/>
          </p:spPr>
        </p:pic>
        <p:pic>
          <p:nvPicPr>
            <p:cNvPr id="367" name="1194px-Freddie_the_Bengal_Cat.jpg" descr="1194px-Freddie_the_Bengal_Cat.jpg"/>
            <p:cNvPicPr>
              <a:picLocks noChangeAspect="1"/>
            </p:cNvPicPr>
            <p:nvPr/>
          </p:nvPicPr>
          <p:blipFill>
            <a:blip r:embed="rId3"/>
            <a:stretch>
              <a:fillRect/>
            </a:stretch>
          </p:blipFill>
          <p:spPr>
            <a:xfrm>
              <a:off x="0" y="1505882"/>
              <a:ext cx="640972" cy="643657"/>
            </a:xfrm>
            <a:prstGeom prst="rect">
              <a:avLst/>
            </a:prstGeom>
            <a:ln w="12700" cap="flat">
              <a:noFill/>
              <a:miter lim="400000"/>
            </a:ln>
            <a:effectLst/>
          </p:spPr>
        </p:pic>
        <p:pic>
          <p:nvPicPr>
            <p:cNvPr id="368" name="1194px-Freddie_the_Bengal_Cat.jpg" descr="1194px-Freddie_the_Bengal_Cat.jpg"/>
            <p:cNvPicPr>
              <a:picLocks noChangeAspect="1"/>
            </p:cNvPicPr>
            <p:nvPr/>
          </p:nvPicPr>
          <p:blipFill>
            <a:blip r:embed="rId3"/>
            <a:stretch>
              <a:fillRect/>
            </a:stretch>
          </p:blipFill>
          <p:spPr>
            <a:xfrm>
              <a:off x="0" y="2227758"/>
              <a:ext cx="640972" cy="643656"/>
            </a:xfrm>
            <a:prstGeom prst="rect">
              <a:avLst/>
            </a:prstGeom>
            <a:ln w="12700" cap="flat">
              <a:noFill/>
              <a:miter lim="400000"/>
            </a:ln>
            <a:effectLst/>
          </p:spPr>
        </p:pic>
        <p:pic>
          <p:nvPicPr>
            <p:cNvPr id="369" name="1600px-Beagle_puppy_6_weeks.JPG" descr="1600px-Beagle_puppy_6_weeks.JPG"/>
            <p:cNvPicPr>
              <a:picLocks noChangeAspect="1"/>
            </p:cNvPicPr>
            <p:nvPr/>
          </p:nvPicPr>
          <p:blipFill>
            <a:blip r:embed="rId4"/>
            <a:srcRect l="19108" t="6835" r="19108" b="6835"/>
            <a:stretch>
              <a:fillRect/>
            </a:stretch>
          </p:blipFill>
          <p:spPr>
            <a:xfrm>
              <a:off x="22" y="2949633"/>
              <a:ext cx="641032" cy="671774"/>
            </a:xfrm>
            <a:prstGeom prst="rect">
              <a:avLst/>
            </a:prstGeom>
            <a:ln w="12700" cap="flat">
              <a:noFill/>
              <a:miter lim="400000"/>
            </a:ln>
            <a:effectLst/>
          </p:spPr>
        </p:pic>
        <p:pic>
          <p:nvPicPr>
            <p:cNvPr id="370" name="1600px-Beagle_puppy_6_weeks.JPG" descr="1600px-Beagle_puppy_6_weeks.JPG"/>
            <p:cNvPicPr>
              <a:picLocks noChangeAspect="1"/>
            </p:cNvPicPr>
            <p:nvPr/>
          </p:nvPicPr>
          <p:blipFill>
            <a:blip r:embed="rId4"/>
            <a:srcRect l="19108" t="6835" r="19108" b="6835"/>
            <a:stretch>
              <a:fillRect/>
            </a:stretch>
          </p:blipFill>
          <p:spPr>
            <a:xfrm>
              <a:off x="22" y="4421558"/>
              <a:ext cx="641032" cy="671774"/>
            </a:xfrm>
            <a:prstGeom prst="rect">
              <a:avLst/>
            </a:prstGeom>
            <a:ln w="12700" cap="flat">
              <a:noFill/>
              <a:miter lim="400000"/>
            </a:ln>
            <a:effectLst/>
          </p:spPr>
        </p:pic>
        <p:pic>
          <p:nvPicPr>
            <p:cNvPr id="371" name="1194px-Freddie_the_Bengal_Cat.jpg" descr="1194px-Freddie_the_Bengal_Cat.jpg"/>
            <p:cNvPicPr>
              <a:picLocks noChangeAspect="1"/>
            </p:cNvPicPr>
            <p:nvPr/>
          </p:nvPicPr>
          <p:blipFill>
            <a:blip r:embed="rId3"/>
            <a:stretch>
              <a:fillRect/>
            </a:stretch>
          </p:blipFill>
          <p:spPr>
            <a:xfrm>
              <a:off x="0" y="3699683"/>
              <a:ext cx="640972" cy="643657"/>
            </a:xfrm>
            <a:prstGeom prst="rect">
              <a:avLst/>
            </a:prstGeom>
            <a:ln w="12700" cap="flat">
              <a:noFill/>
              <a:miter lim="400000"/>
            </a:ln>
            <a:effectLst/>
          </p:spPr>
        </p:pic>
        <p:pic>
          <p:nvPicPr>
            <p:cNvPr id="372" name="1600px-Beagle_puppy_6_weeks.JPG" descr="1600px-Beagle_puppy_6_weeks.JPG"/>
            <p:cNvPicPr>
              <a:picLocks noChangeAspect="1"/>
            </p:cNvPicPr>
            <p:nvPr/>
          </p:nvPicPr>
          <p:blipFill>
            <a:blip r:embed="rId4"/>
            <a:srcRect l="19108" t="6835" r="19108" b="6835"/>
            <a:stretch>
              <a:fillRect/>
            </a:stretch>
          </p:blipFill>
          <p:spPr>
            <a:xfrm>
              <a:off x="22" y="5171608"/>
              <a:ext cx="641032" cy="671774"/>
            </a:xfrm>
            <a:prstGeom prst="rect">
              <a:avLst/>
            </a:prstGeom>
            <a:ln w="12700" cap="flat">
              <a:noFill/>
              <a:miter lim="400000"/>
            </a:ln>
            <a:effectLst/>
          </p:spPr>
        </p:pic>
        <p:sp>
          <p:nvSpPr>
            <p:cNvPr id="373" name="cat"/>
            <p:cNvSpPr txBox="1"/>
            <p:nvPr/>
          </p:nvSpPr>
          <p:spPr>
            <a:xfrm>
              <a:off x="706684" y="148809"/>
              <a:ext cx="490255"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cat</a:t>
              </a:r>
            </a:p>
          </p:txBody>
        </p:sp>
        <p:sp>
          <p:nvSpPr>
            <p:cNvPr id="374" name="dog"/>
            <p:cNvSpPr txBox="1"/>
            <p:nvPr/>
          </p:nvSpPr>
          <p:spPr>
            <a:xfrm>
              <a:off x="653039" y="884771"/>
              <a:ext cx="597545" cy="4139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dog</a:t>
              </a:r>
            </a:p>
          </p:txBody>
        </p:sp>
        <p:sp>
          <p:nvSpPr>
            <p:cNvPr id="375" name="cat"/>
            <p:cNvSpPr txBox="1"/>
            <p:nvPr/>
          </p:nvSpPr>
          <p:spPr>
            <a:xfrm>
              <a:off x="706684" y="1620734"/>
              <a:ext cx="490255"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cat</a:t>
              </a:r>
            </a:p>
          </p:txBody>
        </p:sp>
        <p:sp>
          <p:nvSpPr>
            <p:cNvPr id="376" name="dog"/>
            <p:cNvSpPr txBox="1"/>
            <p:nvPr/>
          </p:nvSpPr>
          <p:spPr>
            <a:xfrm>
              <a:off x="653039" y="2342609"/>
              <a:ext cx="597545" cy="4139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FF2600"/>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FF2600"/>
                  </a:solidFill>
                  <a:effectLst/>
                  <a:uLnTx/>
                  <a:uFillTx/>
                  <a:latin typeface="Helvetica Neue"/>
                  <a:sym typeface="Helvetica Neue"/>
                </a:rPr>
                <a:t>dog</a:t>
              </a:r>
            </a:p>
          </p:txBody>
        </p:sp>
        <p:sp>
          <p:nvSpPr>
            <p:cNvPr id="377" name="cat"/>
            <p:cNvSpPr txBox="1"/>
            <p:nvPr/>
          </p:nvSpPr>
          <p:spPr>
            <a:xfrm>
              <a:off x="706684" y="3800447"/>
              <a:ext cx="490255"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cat</a:t>
              </a:r>
            </a:p>
          </p:txBody>
        </p:sp>
        <p:sp>
          <p:nvSpPr>
            <p:cNvPr id="378" name="dog"/>
            <p:cNvSpPr txBox="1"/>
            <p:nvPr/>
          </p:nvSpPr>
          <p:spPr>
            <a:xfrm>
              <a:off x="653039" y="3092659"/>
              <a:ext cx="597545"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dog</a:t>
              </a:r>
            </a:p>
          </p:txBody>
        </p:sp>
        <p:sp>
          <p:nvSpPr>
            <p:cNvPr id="379" name="dog"/>
            <p:cNvSpPr txBox="1"/>
            <p:nvPr/>
          </p:nvSpPr>
          <p:spPr>
            <a:xfrm>
              <a:off x="653039" y="5328721"/>
              <a:ext cx="597545"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dog</a:t>
              </a:r>
            </a:p>
          </p:txBody>
        </p:sp>
        <p:pic>
          <p:nvPicPr>
            <p:cNvPr id="380" name="1194px-Freddie_the_Bengal_Cat.jpg" descr="1194px-Freddie_the_Bengal_Cat.jpg"/>
            <p:cNvPicPr>
              <a:picLocks noChangeAspect="1"/>
            </p:cNvPicPr>
            <p:nvPr/>
          </p:nvPicPr>
          <p:blipFill>
            <a:blip r:embed="rId3"/>
            <a:stretch>
              <a:fillRect/>
            </a:stretch>
          </p:blipFill>
          <p:spPr>
            <a:xfrm>
              <a:off x="2103461" y="14087"/>
              <a:ext cx="640973" cy="643656"/>
            </a:xfrm>
            <a:prstGeom prst="rect">
              <a:avLst/>
            </a:prstGeom>
            <a:ln w="12700" cap="flat">
              <a:noFill/>
              <a:miter lim="400000"/>
            </a:ln>
            <a:effectLst/>
          </p:spPr>
        </p:pic>
        <p:pic>
          <p:nvPicPr>
            <p:cNvPr id="381" name="1600px-Beagle_puppy_6_weeks.JPG" descr="1600px-Beagle_puppy_6_weeks.JPG"/>
            <p:cNvPicPr>
              <a:picLocks noChangeAspect="1"/>
            </p:cNvPicPr>
            <p:nvPr/>
          </p:nvPicPr>
          <p:blipFill>
            <a:blip r:embed="rId4"/>
            <a:srcRect l="19108" t="6835" r="19108" b="6835"/>
            <a:stretch>
              <a:fillRect/>
            </a:stretch>
          </p:blipFill>
          <p:spPr>
            <a:xfrm>
              <a:off x="2103484" y="735962"/>
              <a:ext cx="641032" cy="671774"/>
            </a:xfrm>
            <a:prstGeom prst="rect">
              <a:avLst/>
            </a:prstGeom>
            <a:ln w="12700" cap="flat">
              <a:noFill/>
              <a:miter lim="400000"/>
            </a:ln>
            <a:effectLst/>
          </p:spPr>
        </p:pic>
        <p:pic>
          <p:nvPicPr>
            <p:cNvPr id="382" name="1194px-Freddie_the_Bengal_Cat.jpg" descr="1194px-Freddie_the_Bengal_Cat.jpg"/>
            <p:cNvPicPr>
              <a:picLocks noChangeAspect="1"/>
            </p:cNvPicPr>
            <p:nvPr/>
          </p:nvPicPr>
          <p:blipFill>
            <a:blip r:embed="rId3"/>
            <a:stretch>
              <a:fillRect/>
            </a:stretch>
          </p:blipFill>
          <p:spPr>
            <a:xfrm>
              <a:off x="2103461" y="2207887"/>
              <a:ext cx="640973" cy="643657"/>
            </a:xfrm>
            <a:prstGeom prst="rect">
              <a:avLst/>
            </a:prstGeom>
            <a:ln w="12700" cap="flat">
              <a:noFill/>
              <a:miter lim="400000"/>
            </a:ln>
            <a:effectLst/>
          </p:spPr>
        </p:pic>
        <p:pic>
          <p:nvPicPr>
            <p:cNvPr id="383" name="1600px-Beagle_puppy_6_weeks.JPG" descr="1600px-Beagle_puppy_6_weeks.JPG"/>
            <p:cNvPicPr>
              <a:picLocks noChangeAspect="1"/>
            </p:cNvPicPr>
            <p:nvPr/>
          </p:nvPicPr>
          <p:blipFill>
            <a:blip r:embed="rId4"/>
            <a:srcRect l="19108" t="6835" r="19108" b="6835"/>
            <a:stretch>
              <a:fillRect/>
            </a:stretch>
          </p:blipFill>
          <p:spPr>
            <a:xfrm>
              <a:off x="2103484" y="2929763"/>
              <a:ext cx="641032" cy="671774"/>
            </a:xfrm>
            <a:prstGeom prst="rect">
              <a:avLst/>
            </a:prstGeom>
            <a:ln w="12700" cap="flat">
              <a:noFill/>
              <a:miter lim="400000"/>
            </a:ln>
            <a:effectLst/>
          </p:spPr>
        </p:pic>
        <p:pic>
          <p:nvPicPr>
            <p:cNvPr id="384" name="1600px-Beagle_puppy_6_weeks.JPG" descr="1600px-Beagle_puppy_6_weeks.JPG"/>
            <p:cNvPicPr>
              <a:picLocks noChangeAspect="1"/>
            </p:cNvPicPr>
            <p:nvPr/>
          </p:nvPicPr>
          <p:blipFill>
            <a:blip r:embed="rId4"/>
            <a:srcRect l="19108" t="6835" r="19108" b="6835"/>
            <a:stretch>
              <a:fillRect/>
            </a:stretch>
          </p:blipFill>
          <p:spPr>
            <a:xfrm>
              <a:off x="2103484" y="4401688"/>
              <a:ext cx="641032" cy="671774"/>
            </a:xfrm>
            <a:prstGeom prst="rect">
              <a:avLst/>
            </a:prstGeom>
            <a:ln w="12700" cap="flat">
              <a:noFill/>
              <a:miter lim="400000"/>
            </a:ln>
            <a:effectLst/>
          </p:spPr>
        </p:pic>
        <p:pic>
          <p:nvPicPr>
            <p:cNvPr id="385" name="1194px-Freddie_the_Bengal_Cat.jpg" descr="1194px-Freddie_the_Bengal_Cat.jpg"/>
            <p:cNvPicPr>
              <a:picLocks noChangeAspect="1"/>
            </p:cNvPicPr>
            <p:nvPr/>
          </p:nvPicPr>
          <p:blipFill>
            <a:blip r:embed="rId3"/>
            <a:stretch>
              <a:fillRect/>
            </a:stretch>
          </p:blipFill>
          <p:spPr>
            <a:xfrm>
              <a:off x="2103461" y="3679813"/>
              <a:ext cx="640973" cy="643656"/>
            </a:xfrm>
            <a:prstGeom prst="rect">
              <a:avLst/>
            </a:prstGeom>
            <a:ln w="12700" cap="flat">
              <a:noFill/>
              <a:miter lim="400000"/>
            </a:ln>
            <a:effectLst/>
          </p:spPr>
        </p:pic>
        <p:sp>
          <p:nvSpPr>
            <p:cNvPr id="386" name="cat"/>
            <p:cNvSpPr txBox="1"/>
            <p:nvPr/>
          </p:nvSpPr>
          <p:spPr>
            <a:xfrm>
              <a:off x="2810146" y="128938"/>
              <a:ext cx="490255" cy="4139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cat</a:t>
              </a:r>
            </a:p>
          </p:txBody>
        </p:sp>
        <p:sp>
          <p:nvSpPr>
            <p:cNvPr id="387" name="cat"/>
            <p:cNvSpPr txBox="1"/>
            <p:nvPr/>
          </p:nvSpPr>
          <p:spPr>
            <a:xfrm>
              <a:off x="2810146" y="864901"/>
              <a:ext cx="490255"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FF2600"/>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FF2600"/>
                  </a:solidFill>
                  <a:effectLst/>
                  <a:uLnTx/>
                  <a:uFillTx/>
                  <a:latin typeface="Helvetica Neue"/>
                  <a:sym typeface="Helvetica Neue"/>
                </a:rPr>
                <a:t>cat</a:t>
              </a:r>
            </a:p>
          </p:txBody>
        </p:sp>
        <p:sp>
          <p:nvSpPr>
            <p:cNvPr id="388" name="cat"/>
            <p:cNvSpPr txBox="1"/>
            <p:nvPr/>
          </p:nvSpPr>
          <p:spPr>
            <a:xfrm>
              <a:off x="2810146" y="2322739"/>
              <a:ext cx="490255"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cat</a:t>
              </a:r>
            </a:p>
          </p:txBody>
        </p:sp>
        <p:sp>
          <p:nvSpPr>
            <p:cNvPr id="389" name="cat"/>
            <p:cNvSpPr txBox="1"/>
            <p:nvPr/>
          </p:nvSpPr>
          <p:spPr>
            <a:xfrm>
              <a:off x="2810146" y="3780577"/>
              <a:ext cx="490255"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cat</a:t>
              </a:r>
            </a:p>
          </p:txBody>
        </p:sp>
        <p:sp>
          <p:nvSpPr>
            <p:cNvPr id="390" name="dog"/>
            <p:cNvSpPr txBox="1"/>
            <p:nvPr/>
          </p:nvSpPr>
          <p:spPr>
            <a:xfrm>
              <a:off x="2756501" y="3072789"/>
              <a:ext cx="597545"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dog</a:t>
              </a:r>
            </a:p>
          </p:txBody>
        </p:sp>
        <p:sp>
          <p:nvSpPr>
            <p:cNvPr id="391" name="dog"/>
            <p:cNvSpPr txBox="1"/>
            <p:nvPr/>
          </p:nvSpPr>
          <p:spPr>
            <a:xfrm>
              <a:off x="2756501" y="4544714"/>
              <a:ext cx="597545" cy="4139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dog</a:t>
              </a:r>
            </a:p>
          </p:txBody>
        </p:sp>
        <p:pic>
          <p:nvPicPr>
            <p:cNvPr id="392" name="1194px-Freddie_the_Bengal_Cat.jpg" descr="1194px-Freddie_the_Bengal_Cat.jpg"/>
            <p:cNvPicPr>
              <a:picLocks noChangeAspect="1"/>
            </p:cNvPicPr>
            <p:nvPr/>
          </p:nvPicPr>
          <p:blipFill>
            <a:blip r:embed="rId3"/>
            <a:stretch>
              <a:fillRect/>
            </a:stretch>
          </p:blipFill>
          <p:spPr>
            <a:xfrm>
              <a:off x="4206945" y="750049"/>
              <a:ext cx="640973" cy="643657"/>
            </a:xfrm>
            <a:prstGeom prst="rect">
              <a:avLst/>
            </a:prstGeom>
            <a:ln w="12700" cap="flat">
              <a:noFill/>
              <a:miter lim="400000"/>
            </a:ln>
            <a:effectLst/>
          </p:spPr>
        </p:pic>
        <p:pic>
          <p:nvPicPr>
            <p:cNvPr id="393" name="1194px-Freddie_the_Bengal_Cat.jpg" descr="1194px-Freddie_the_Bengal_Cat.jpg"/>
            <p:cNvPicPr>
              <a:picLocks noChangeAspect="1"/>
            </p:cNvPicPr>
            <p:nvPr/>
          </p:nvPicPr>
          <p:blipFill>
            <a:blip r:embed="rId3"/>
            <a:stretch>
              <a:fillRect/>
            </a:stretch>
          </p:blipFill>
          <p:spPr>
            <a:xfrm>
              <a:off x="4206945" y="1486012"/>
              <a:ext cx="640973" cy="643656"/>
            </a:xfrm>
            <a:prstGeom prst="rect">
              <a:avLst/>
            </a:prstGeom>
            <a:ln w="12700" cap="flat">
              <a:noFill/>
              <a:miter lim="400000"/>
            </a:ln>
            <a:effectLst/>
          </p:spPr>
        </p:pic>
        <p:pic>
          <p:nvPicPr>
            <p:cNvPr id="394" name="1600px-Beagle_puppy_6_weeks.JPG" descr="1600px-Beagle_puppy_6_weeks.JPG"/>
            <p:cNvPicPr>
              <a:picLocks noChangeAspect="1"/>
            </p:cNvPicPr>
            <p:nvPr/>
          </p:nvPicPr>
          <p:blipFill>
            <a:blip r:embed="rId4"/>
            <a:srcRect l="19108" t="6835" r="19108" b="6835"/>
            <a:stretch>
              <a:fillRect/>
            </a:stretch>
          </p:blipFill>
          <p:spPr>
            <a:xfrm>
              <a:off x="4206946" y="2207887"/>
              <a:ext cx="641032" cy="671774"/>
            </a:xfrm>
            <a:prstGeom prst="rect">
              <a:avLst/>
            </a:prstGeom>
            <a:ln w="12700" cap="flat">
              <a:noFill/>
              <a:miter lim="400000"/>
            </a:ln>
            <a:effectLst/>
          </p:spPr>
        </p:pic>
        <p:pic>
          <p:nvPicPr>
            <p:cNvPr id="395" name="1194px-Freddie_the_Bengal_Cat.jpg" descr="1194px-Freddie_the_Bengal_Cat.jpg"/>
            <p:cNvPicPr>
              <a:picLocks noChangeAspect="1"/>
            </p:cNvPicPr>
            <p:nvPr/>
          </p:nvPicPr>
          <p:blipFill>
            <a:blip r:embed="rId3"/>
            <a:stretch>
              <a:fillRect/>
            </a:stretch>
          </p:blipFill>
          <p:spPr>
            <a:xfrm>
              <a:off x="4206945" y="4417666"/>
              <a:ext cx="640973" cy="643657"/>
            </a:xfrm>
            <a:prstGeom prst="rect">
              <a:avLst/>
            </a:prstGeom>
            <a:ln w="12700" cap="flat">
              <a:noFill/>
              <a:miter lim="400000"/>
            </a:ln>
            <a:effectLst/>
          </p:spPr>
        </p:pic>
        <p:pic>
          <p:nvPicPr>
            <p:cNvPr id="396" name="1600px-Beagle_puppy_6_weeks.JPG" descr="1600px-Beagle_puppy_6_weeks.JPG"/>
            <p:cNvPicPr>
              <a:picLocks noChangeAspect="1"/>
            </p:cNvPicPr>
            <p:nvPr/>
          </p:nvPicPr>
          <p:blipFill>
            <a:blip r:embed="rId4"/>
            <a:srcRect l="19108" t="6835" r="19108" b="6835"/>
            <a:stretch>
              <a:fillRect/>
            </a:stretch>
          </p:blipFill>
          <p:spPr>
            <a:xfrm>
              <a:off x="4206967" y="5151738"/>
              <a:ext cx="641032" cy="671774"/>
            </a:xfrm>
            <a:prstGeom prst="rect">
              <a:avLst/>
            </a:prstGeom>
            <a:ln w="12700" cap="flat">
              <a:noFill/>
              <a:miter lim="400000"/>
            </a:ln>
            <a:effectLst/>
          </p:spPr>
        </p:pic>
        <p:sp>
          <p:nvSpPr>
            <p:cNvPr id="397" name="cat"/>
            <p:cNvSpPr txBox="1"/>
            <p:nvPr/>
          </p:nvSpPr>
          <p:spPr>
            <a:xfrm>
              <a:off x="4913630" y="864901"/>
              <a:ext cx="490255"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cat</a:t>
              </a:r>
            </a:p>
          </p:txBody>
        </p:sp>
        <p:sp>
          <p:nvSpPr>
            <p:cNvPr id="398" name="cat"/>
            <p:cNvSpPr txBox="1"/>
            <p:nvPr/>
          </p:nvSpPr>
          <p:spPr>
            <a:xfrm>
              <a:off x="4913630" y="1600863"/>
              <a:ext cx="490255" cy="4139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cat</a:t>
              </a:r>
            </a:p>
          </p:txBody>
        </p:sp>
        <p:sp>
          <p:nvSpPr>
            <p:cNvPr id="399" name="dog"/>
            <p:cNvSpPr txBox="1"/>
            <p:nvPr/>
          </p:nvSpPr>
          <p:spPr>
            <a:xfrm>
              <a:off x="4859985" y="4518430"/>
              <a:ext cx="597544" cy="4139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FF2600"/>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FF2600"/>
                  </a:solidFill>
                  <a:effectLst/>
                  <a:uLnTx/>
                  <a:uFillTx/>
                  <a:latin typeface="Helvetica Neue"/>
                  <a:sym typeface="Helvetica Neue"/>
                </a:rPr>
                <a:t>dog</a:t>
              </a:r>
            </a:p>
          </p:txBody>
        </p:sp>
        <p:sp>
          <p:nvSpPr>
            <p:cNvPr id="400" name="dog"/>
            <p:cNvSpPr txBox="1"/>
            <p:nvPr/>
          </p:nvSpPr>
          <p:spPr>
            <a:xfrm>
              <a:off x="4859962" y="2350914"/>
              <a:ext cx="597545"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dog</a:t>
              </a:r>
            </a:p>
          </p:txBody>
        </p:sp>
        <p:sp>
          <p:nvSpPr>
            <p:cNvPr id="401" name="dog"/>
            <p:cNvSpPr txBox="1"/>
            <p:nvPr/>
          </p:nvSpPr>
          <p:spPr>
            <a:xfrm>
              <a:off x="4859985" y="5308851"/>
              <a:ext cx="597544"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dog</a:t>
              </a:r>
            </a:p>
          </p:txBody>
        </p:sp>
        <p:pic>
          <p:nvPicPr>
            <p:cNvPr id="402" name="1194px-Freddie_the_Bengal_Cat.jpg" descr="1194px-Freddie_the_Bengal_Cat.jpg"/>
            <p:cNvPicPr>
              <a:picLocks noChangeAspect="1"/>
            </p:cNvPicPr>
            <p:nvPr/>
          </p:nvPicPr>
          <p:blipFill>
            <a:blip r:embed="rId3"/>
            <a:stretch>
              <a:fillRect/>
            </a:stretch>
          </p:blipFill>
          <p:spPr>
            <a:xfrm>
              <a:off x="6310451" y="1514187"/>
              <a:ext cx="640972" cy="643656"/>
            </a:xfrm>
            <a:prstGeom prst="rect">
              <a:avLst/>
            </a:prstGeom>
            <a:ln w="12700" cap="flat">
              <a:noFill/>
              <a:miter lim="400000"/>
            </a:ln>
            <a:effectLst/>
          </p:spPr>
        </p:pic>
        <p:pic>
          <p:nvPicPr>
            <p:cNvPr id="403" name="1600px-Beagle_puppy_6_weeks.JPG" descr="1600px-Beagle_puppy_6_weeks.JPG"/>
            <p:cNvPicPr>
              <a:picLocks noChangeAspect="1"/>
            </p:cNvPicPr>
            <p:nvPr/>
          </p:nvPicPr>
          <p:blipFill>
            <a:blip r:embed="rId4"/>
            <a:srcRect l="19108" t="6835" r="19108" b="6835"/>
            <a:stretch>
              <a:fillRect/>
            </a:stretch>
          </p:blipFill>
          <p:spPr>
            <a:xfrm>
              <a:off x="6310473" y="2236062"/>
              <a:ext cx="641032" cy="671774"/>
            </a:xfrm>
            <a:prstGeom prst="rect">
              <a:avLst/>
            </a:prstGeom>
            <a:ln w="12700" cap="flat">
              <a:noFill/>
              <a:miter lim="400000"/>
            </a:ln>
            <a:effectLst/>
          </p:spPr>
        </p:pic>
        <p:pic>
          <p:nvPicPr>
            <p:cNvPr id="404" name="1194px-Freddie_the_Bengal_Cat.jpg" descr="1194px-Freddie_the_Bengal_Cat.jpg"/>
            <p:cNvPicPr>
              <a:picLocks noChangeAspect="1"/>
            </p:cNvPicPr>
            <p:nvPr/>
          </p:nvPicPr>
          <p:blipFill>
            <a:blip r:embed="rId3"/>
            <a:stretch>
              <a:fillRect/>
            </a:stretch>
          </p:blipFill>
          <p:spPr>
            <a:xfrm>
              <a:off x="6310451" y="2986112"/>
              <a:ext cx="640972" cy="643656"/>
            </a:xfrm>
            <a:prstGeom prst="rect">
              <a:avLst/>
            </a:prstGeom>
            <a:ln w="12700" cap="flat">
              <a:noFill/>
              <a:miter lim="400000"/>
            </a:ln>
            <a:effectLst/>
          </p:spPr>
        </p:pic>
        <p:pic>
          <p:nvPicPr>
            <p:cNvPr id="405" name="1194px-Freddie_the_Bengal_Cat.jpg" descr="1194px-Freddie_the_Bengal_Cat.jpg"/>
            <p:cNvPicPr>
              <a:picLocks noChangeAspect="1"/>
            </p:cNvPicPr>
            <p:nvPr/>
          </p:nvPicPr>
          <p:blipFill>
            <a:blip r:embed="rId3"/>
            <a:stretch>
              <a:fillRect/>
            </a:stretch>
          </p:blipFill>
          <p:spPr>
            <a:xfrm>
              <a:off x="6310451" y="3707987"/>
              <a:ext cx="640972" cy="643657"/>
            </a:xfrm>
            <a:prstGeom prst="rect">
              <a:avLst/>
            </a:prstGeom>
            <a:ln w="12700" cap="flat">
              <a:noFill/>
              <a:miter lim="400000"/>
            </a:ln>
            <a:effectLst/>
          </p:spPr>
        </p:pic>
        <p:pic>
          <p:nvPicPr>
            <p:cNvPr id="406" name="1600px-Beagle_puppy_6_weeks.JPG" descr="1600px-Beagle_puppy_6_weeks.JPG"/>
            <p:cNvPicPr>
              <a:picLocks noChangeAspect="1"/>
            </p:cNvPicPr>
            <p:nvPr/>
          </p:nvPicPr>
          <p:blipFill>
            <a:blip r:embed="rId4"/>
            <a:srcRect l="19108" t="6835" r="19108" b="6835"/>
            <a:stretch>
              <a:fillRect/>
            </a:stretch>
          </p:blipFill>
          <p:spPr>
            <a:xfrm>
              <a:off x="6310473" y="4429862"/>
              <a:ext cx="641032" cy="671774"/>
            </a:xfrm>
            <a:prstGeom prst="rect">
              <a:avLst/>
            </a:prstGeom>
            <a:ln w="12700" cap="flat">
              <a:noFill/>
              <a:miter lim="400000"/>
            </a:ln>
            <a:effectLst/>
          </p:spPr>
        </p:pic>
        <p:pic>
          <p:nvPicPr>
            <p:cNvPr id="407" name="1194px-Freddie_the_Bengal_Cat.jpg" descr="1194px-Freddie_the_Bengal_Cat.jpg"/>
            <p:cNvPicPr>
              <a:picLocks noChangeAspect="1"/>
            </p:cNvPicPr>
            <p:nvPr/>
          </p:nvPicPr>
          <p:blipFill>
            <a:blip r:embed="rId3"/>
            <a:stretch>
              <a:fillRect/>
            </a:stretch>
          </p:blipFill>
          <p:spPr>
            <a:xfrm>
              <a:off x="6310451" y="5179912"/>
              <a:ext cx="640972" cy="643657"/>
            </a:xfrm>
            <a:prstGeom prst="rect">
              <a:avLst/>
            </a:prstGeom>
            <a:ln w="12700" cap="flat">
              <a:noFill/>
              <a:miter lim="400000"/>
            </a:ln>
            <a:effectLst/>
          </p:spPr>
        </p:pic>
        <p:sp>
          <p:nvSpPr>
            <p:cNvPr id="408" name="cat"/>
            <p:cNvSpPr txBox="1"/>
            <p:nvPr/>
          </p:nvSpPr>
          <p:spPr>
            <a:xfrm>
              <a:off x="7017135" y="3100963"/>
              <a:ext cx="490255" cy="4139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cat</a:t>
              </a:r>
            </a:p>
          </p:txBody>
        </p:sp>
        <p:sp>
          <p:nvSpPr>
            <p:cNvPr id="409" name="cat"/>
            <p:cNvSpPr txBox="1"/>
            <p:nvPr/>
          </p:nvSpPr>
          <p:spPr>
            <a:xfrm>
              <a:off x="7017135" y="3822839"/>
              <a:ext cx="490255"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cat</a:t>
              </a:r>
            </a:p>
          </p:txBody>
        </p:sp>
        <p:sp>
          <p:nvSpPr>
            <p:cNvPr id="410" name="cat"/>
            <p:cNvSpPr txBox="1"/>
            <p:nvPr/>
          </p:nvSpPr>
          <p:spPr>
            <a:xfrm>
              <a:off x="7017135" y="5280676"/>
              <a:ext cx="490255" cy="4139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cat</a:t>
              </a:r>
            </a:p>
          </p:txBody>
        </p:sp>
        <p:sp>
          <p:nvSpPr>
            <p:cNvPr id="411" name="dog"/>
            <p:cNvSpPr txBox="1"/>
            <p:nvPr/>
          </p:nvSpPr>
          <p:spPr>
            <a:xfrm>
              <a:off x="6963490" y="4572889"/>
              <a:ext cx="597544"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dog</a:t>
              </a:r>
            </a:p>
          </p:txBody>
        </p:sp>
        <p:pic>
          <p:nvPicPr>
            <p:cNvPr id="412" name="1194px-Freddie_the_Bengal_Cat.jpg" descr="1194px-Freddie_the_Bengal_Cat.jpg"/>
            <p:cNvPicPr>
              <a:picLocks noChangeAspect="1"/>
            </p:cNvPicPr>
            <p:nvPr/>
          </p:nvPicPr>
          <p:blipFill>
            <a:blip r:embed="rId3"/>
            <a:stretch>
              <a:fillRect/>
            </a:stretch>
          </p:blipFill>
          <p:spPr>
            <a:xfrm>
              <a:off x="2103506" y="1486012"/>
              <a:ext cx="640973" cy="643656"/>
            </a:xfrm>
            <a:prstGeom prst="rect">
              <a:avLst/>
            </a:prstGeom>
            <a:ln w="12700" cap="flat">
              <a:noFill/>
              <a:miter lim="400000"/>
            </a:ln>
            <a:effectLst/>
          </p:spPr>
        </p:pic>
        <p:pic>
          <p:nvPicPr>
            <p:cNvPr id="413" name="1194px-Freddie_the_Bengal_Cat.jpg" descr="1194px-Freddie_the_Bengal_Cat.jpg"/>
            <p:cNvPicPr>
              <a:picLocks noChangeAspect="1"/>
            </p:cNvPicPr>
            <p:nvPr/>
          </p:nvPicPr>
          <p:blipFill>
            <a:blip r:embed="rId3"/>
            <a:stretch>
              <a:fillRect/>
            </a:stretch>
          </p:blipFill>
          <p:spPr>
            <a:xfrm>
              <a:off x="2124942" y="5165825"/>
              <a:ext cx="640972" cy="643656"/>
            </a:xfrm>
            <a:prstGeom prst="rect">
              <a:avLst/>
            </a:prstGeom>
            <a:ln w="12700" cap="flat">
              <a:noFill/>
              <a:miter lim="400000"/>
            </a:ln>
            <a:effectLst/>
          </p:spPr>
        </p:pic>
        <p:sp>
          <p:nvSpPr>
            <p:cNvPr id="414" name="cat"/>
            <p:cNvSpPr txBox="1"/>
            <p:nvPr/>
          </p:nvSpPr>
          <p:spPr>
            <a:xfrm>
              <a:off x="2831626" y="5280677"/>
              <a:ext cx="490255"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cat</a:t>
              </a:r>
            </a:p>
          </p:txBody>
        </p:sp>
        <p:pic>
          <p:nvPicPr>
            <p:cNvPr id="415" name="1600px-Beagle_puppy_6_weeks.JPG" descr="1600px-Beagle_puppy_6_weeks.JPG"/>
            <p:cNvPicPr>
              <a:picLocks noChangeAspect="1"/>
            </p:cNvPicPr>
            <p:nvPr/>
          </p:nvPicPr>
          <p:blipFill>
            <a:blip r:embed="rId4"/>
            <a:srcRect l="19108" t="6835" r="19108" b="6835"/>
            <a:stretch>
              <a:fillRect/>
            </a:stretch>
          </p:blipFill>
          <p:spPr>
            <a:xfrm>
              <a:off x="4206946" y="0"/>
              <a:ext cx="641032" cy="671774"/>
            </a:xfrm>
            <a:prstGeom prst="rect">
              <a:avLst/>
            </a:prstGeom>
            <a:ln w="12700" cap="flat">
              <a:noFill/>
              <a:miter lim="400000"/>
            </a:ln>
            <a:effectLst/>
          </p:spPr>
        </p:pic>
        <p:sp>
          <p:nvSpPr>
            <p:cNvPr id="416" name="dog"/>
            <p:cNvSpPr txBox="1"/>
            <p:nvPr/>
          </p:nvSpPr>
          <p:spPr>
            <a:xfrm>
              <a:off x="4859964" y="128938"/>
              <a:ext cx="597544" cy="4139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dog</a:t>
              </a:r>
            </a:p>
          </p:txBody>
        </p:sp>
        <p:pic>
          <p:nvPicPr>
            <p:cNvPr id="417" name="1600px-Beagle_puppy_6_weeks.JPG" descr="1600px-Beagle_puppy_6_weeks.JPG"/>
            <p:cNvPicPr>
              <a:picLocks noChangeAspect="1"/>
            </p:cNvPicPr>
            <p:nvPr/>
          </p:nvPicPr>
          <p:blipFill>
            <a:blip r:embed="rId4"/>
            <a:srcRect l="19108" t="6835" r="19108" b="6835"/>
            <a:stretch>
              <a:fillRect/>
            </a:stretch>
          </p:blipFill>
          <p:spPr>
            <a:xfrm>
              <a:off x="4206979" y="2929763"/>
              <a:ext cx="641032" cy="671774"/>
            </a:xfrm>
            <a:prstGeom prst="rect">
              <a:avLst/>
            </a:prstGeom>
            <a:ln w="12700" cap="flat">
              <a:noFill/>
              <a:miter lim="400000"/>
            </a:ln>
            <a:effectLst/>
          </p:spPr>
        </p:pic>
        <p:sp>
          <p:nvSpPr>
            <p:cNvPr id="418" name="dog"/>
            <p:cNvSpPr txBox="1"/>
            <p:nvPr/>
          </p:nvSpPr>
          <p:spPr>
            <a:xfrm>
              <a:off x="4859996" y="3072789"/>
              <a:ext cx="597544"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dog</a:t>
              </a:r>
            </a:p>
          </p:txBody>
        </p:sp>
        <p:pic>
          <p:nvPicPr>
            <p:cNvPr id="419" name="1600px-Beagle_puppy_6_weeks.JPG" descr="1600px-Beagle_puppy_6_weeks.JPG"/>
            <p:cNvPicPr>
              <a:picLocks noChangeAspect="1"/>
            </p:cNvPicPr>
            <p:nvPr/>
          </p:nvPicPr>
          <p:blipFill>
            <a:blip r:embed="rId4"/>
            <a:srcRect l="19108" t="6835" r="19108" b="6835"/>
            <a:stretch>
              <a:fillRect/>
            </a:stretch>
          </p:blipFill>
          <p:spPr>
            <a:xfrm>
              <a:off x="4206946" y="3671508"/>
              <a:ext cx="641032" cy="671774"/>
            </a:xfrm>
            <a:prstGeom prst="rect">
              <a:avLst/>
            </a:prstGeom>
            <a:ln w="12700" cap="flat">
              <a:noFill/>
              <a:miter lim="400000"/>
            </a:ln>
            <a:effectLst/>
          </p:spPr>
        </p:pic>
        <p:sp>
          <p:nvSpPr>
            <p:cNvPr id="420" name="cat"/>
            <p:cNvSpPr txBox="1"/>
            <p:nvPr/>
          </p:nvSpPr>
          <p:spPr>
            <a:xfrm>
              <a:off x="4913607" y="3814534"/>
              <a:ext cx="490255" cy="4139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FF2600"/>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FF2600"/>
                  </a:solidFill>
                  <a:effectLst/>
                  <a:uLnTx/>
                  <a:uFillTx/>
                  <a:latin typeface="Helvetica Neue"/>
                  <a:sym typeface="Helvetica Neue"/>
                </a:rPr>
                <a:t>cat</a:t>
              </a:r>
            </a:p>
          </p:txBody>
        </p:sp>
        <p:pic>
          <p:nvPicPr>
            <p:cNvPr id="421" name="1600px-Beagle_puppy_6_weeks.JPG" descr="1600px-Beagle_puppy_6_weeks.JPG"/>
            <p:cNvPicPr>
              <a:picLocks noChangeAspect="1"/>
            </p:cNvPicPr>
            <p:nvPr/>
          </p:nvPicPr>
          <p:blipFill>
            <a:blip r:embed="rId4"/>
            <a:srcRect l="19108" t="6835" r="19108" b="6835"/>
            <a:stretch>
              <a:fillRect/>
            </a:stretch>
          </p:blipFill>
          <p:spPr>
            <a:xfrm>
              <a:off x="6310429" y="14087"/>
              <a:ext cx="641032" cy="671774"/>
            </a:xfrm>
            <a:prstGeom prst="rect">
              <a:avLst/>
            </a:prstGeom>
            <a:ln w="12700" cap="flat">
              <a:noFill/>
              <a:miter lim="400000"/>
            </a:ln>
            <a:effectLst/>
          </p:spPr>
        </p:pic>
        <p:pic>
          <p:nvPicPr>
            <p:cNvPr id="422" name="1600px-Beagle_puppy_6_weeks.JPG" descr="1600px-Beagle_puppy_6_weeks.JPG"/>
            <p:cNvPicPr>
              <a:picLocks noChangeAspect="1"/>
            </p:cNvPicPr>
            <p:nvPr/>
          </p:nvPicPr>
          <p:blipFill>
            <a:blip r:embed="rId4"/>
            <a:srcRect l="19108" t="6835" r="19108" b="6835"/>
            <a:stretch>
              <a:fillRect/>
            </a:stretch>
          </p:blipFill>
          <p:spPr>
            <a:xfrm>
              <a:off x="6310429" y="764137"/>
              <a:ext cx="641032" cy="671774"/>
            </a:xfrm>
            <a:prstGeom prst="rect">
              <a:avLst/>
            </a:prstGeom>
            <a:ln w="12700" cap="flat">
              <a:noFill/>
              <a:miter lim="400000"/>
            </a:ln>
            <a:effectLst/>
          </p:spPr>
        </p:pic>
        <p:sp>
          <p:nvSpPr>
            <p:cNvPr id="423" name="dog"/>
            <p:cNvSpPr txBox="1"/>
            <p:nvPr/>
          </p:nvSpPr>
          <p:spPr>
            <a:xfrm>
              <a:off x="6963447" y="157113"/>
              <a:ext cx="597545"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dog</a:t>
              </a:r>
            </a:p>
          </p:txBody>
        </p:sp>
        <p:sp>
          <p:nvSpPr>
            <p:cNvPr id="424" name="cat"/>
            <p:cNvSpPr txBox="1"/>
            <p:nvPr/>
          </p:nvSpPr>
          <p:spPr>
            <a:xfrm>
              <a:off x="7017092" y="921250"/>
              <a:ext cx="490255"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FF2600"/>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FF2600"/>
                  </a:solidFill>
                  <a:effectLst/>
                  <a:uLnTx/>
                  <a:uFillTx/>
                  <a:latin typeface="Helvetica Neue"/>
                  <a:sym typeface="Helvetica Neue"/>
                </a:rPr>
                <a:t>cat</a:t>
              </a:r>
            </a:p>
          </p:txBody>
        </p:sp>
        <p:sp>
          <p:nvSpPr>
            <p:cNvPr id="425" name="dog"/>
            <p:cNvSpPr txBox="1"/>
            <p:nvPr/>
          </p:nvSpPr>
          <p:spPr>
            <a:xfrm>
              <a:off x="653039" y="4550497"/>
              <a:ext cx="597545"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dog</a:t>
              </a:r>
            </a:p>
          </p:txBody>
        </p:sp>
        <p:sp>
          <p:nvSpPr>
            <p:cNvPr id="426" name="dog"/>
            <p:cNvSpPr txBox="1"/>
            <p:nvPr/>
          </p:nvSpPr>
          <p:spPr>
            <a:xfrm>
              <a:off x="6963490" y="2379088"/>
              <a:ext cx="597544"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dog</a:t>
              </a:r>
            </a:p>
          </p:txBody>
        </p:sp>
        <p:sp>
          <p:nvSpPr>
            <p:cNvPr id="427" name="cat"/>
            <p:cNvSpPr txBox="1"/>
            <p:nvPr/>
          </p:nvSpPr>
          <p:spPr>
            <a:xfrm>
              <a:off x="7017135" y="1620734"/>
              <a:ext cx="490255"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cat</a:t>
              </a:r>
            </a:p>
          </p:txBody>
        </p:sp>
        <p:sp>
          <p:nvSpPr>
            <p:cNvPr id="428" name="cat"/>
            <p:cNvSpPr txBox="1"/>
            <p:nvPr/>
          </p:nvSpPr>
          <p:spPr>
            <a:xfrm>
              <a:off x="2810189" y="1572689"/>
              <a:ext cx="490255" cy="413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lgn="ctr" defTabSz="1733930">
                <a:defRPr sz="2400">
                  <a:solidFill>
                    <a:srgbClr val="535353"/>
                  </a:solidFill>
                  <a:latin typeface="Helvetica Neue"/>
                  <a:ea typeface="Helvetica Neue"/>
                  <a:cs typeface="Helvetica Neue"/>
                  <a:sym typeface="Helvetica Neue"/>
                </a:defRPr>
              </a:lvl1pPr>
            </a:lstStyle>
            <a:p>
              <a:pPr marL="0" marR="0" lvl="0" indent="0" algn="ctr" defTabSz="173393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535353"/>
                  </a:solidFill>
                  <a:effectLst/>
                  <a:uLnTx/>
                  <a:uFillTx/>
                  <a:latin typeface="Helvetica Neue"/>
                  <a:sym typeface="Helvetica Neue"/>
                </a:rPr>
                <a:t>cat</a:t>
              </a:r>
            </a:p>
          </p:txBody>
        </p:sp>
      </p:grpSp>
      <p:sp>
        <p:nvSpPr>
          <p:cNvPr id="430" name="HOWEVER: Neural networks are notoriously finicky. They don’t always learn, or don’t always learn correctly, and as the complexity of the task increases they get harder and harder to design and train."/>
          <p:cNvSpPr txBox="1">
            <a:spLocks noGrp="1"/>
          </p:cNvSpPr>
          <p:nvPr>
            <p:ph type="body" sz="quarter" idx="1"/>
          </p:nvPr>
        </p:nvSpPr>
        <p:spPr>
          <a:xfrm>
            <a:off x="143383" y="2660249"/>
            <a:ext cx="3258292" cy="4401192"/>
          </a:xfrm>
          <a:prstGeom prst="rect">
            <a:avLst/>
          </a:prstGeom>
        </p:spPr>
        <p:txBody>
          <a:bodyPr/>
          <a:lstStyle/>
          <a:p>
            <a:r>
              <a:rPr b="1" dirty="0"/>
              <a:t>HOWEVER:</a:t>
            </a:r>
            <a:r>
              <a:rPr dirty="0"/>
              <a:t> Neural networks are </a:t>
            </a:r>
            <a:r>
              <a:rPr dirty="0">
                <a:solidFill>
                  <a:srgbClr val="FF9300"/>
                </a:solidFill>
              </a:rPr>
              <a:t>notoriously finicky</a:t>
            </a:r>
            <a:r>
              <a:rPr dirty="0"/>
              <a:t>. They don’t always learn, or don’t always learn correctly, and as the complexity of the task increases</a:t>
            </a:r>
            <a:r>
              <a:rPr lang="en-US" dirty="0"/>
              <a:t>,</a:t>
            </a:r>
            <a:r>
              <a:rPr dirty="0"/>
              <a:t> they get harder and harder to design and train.</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B9C1-DB1D-F7FA-9833-15C3AD042FCC}"/>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DA39D6B6-CF4B-A061-E9D9-2E11019C90D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1918008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36C34-7D22-E57C-1969-6B36D04F1F8C}"/>
              </a:ext>
            </a:extLst>
          </p:cNvPr>
          <p:cNvSpPr>
            <a:spLocks noGrp="1"/>
          </p:cNvSpPr>
          <p:nvPr>
            <p:ph type="title"/>
          </p:nvPr>
        </p:nvSpPr>
        <p:spPr/>
        <p:txBody>
          <a:bodyPr/>
          <a:lstStyle/>
          <a:p>
            <a:r>
              <a:rPr lang="en-US" dirty="0"/>
              <a:t>Fast Exponentiation</a:t>
            </a:r>
          </a:p>
        </p:txBody>
      </p:sp>
      <p:sp>
        <p:nvSpPr>
          <p:cNvPr id="3" name="Content Placeholder 2">
            <a:extLst>
              <a:ext uri="{FF2B5EF4-FFF2-40B4-BE49-F238E27FC236}">
                <a16:creationId xmlns:a16="http://schemas.microsoft.com/office/drawing/2014/main" id="{106A3398-37D6-0904-85C5-DBEA2CAF6ACA}"/>
              </a:ext>
            </a:extLst>
          </p:cNvPr>
          <p:cNvSpPr>
            <a:spLocks noGrp="1"/>
          </p:cNvSpPr>
          <p:nvPr>
            <p:ph idx="1"/>
          </p:nvPr>
        </p:nvSpPr>
        <p:spPr>
          <a:xfrm>
            <a:off x="677334" y="3961725"/>
            <a:ext cx="8596668" cy="676263"/>
          </a:xfrm>
        </p:spPr>
        <p:txBody>
          <a:bodyPr>
            <a:normAutofit/>
          </a:bodyPr>
          <a:lstStyle/>
          <a:p>
            <a:r>
              <a:rPr lang="en-US" dirty="0"/>
              <a:t>How many operations will this require for increasing values of n?</a:t>
            </a:r>
          </a:p>
        </p:txBody>
      </p:sp>
      <p:sp>
        <p:nvSpPr>
          <p:cNvPr id="4" name="TextBox 3">
            <a:extLst>
              <a:ext uri="{FF2B5EF4-FFF2-40B4-BE49-F238E27FC236}">
                <a16:creationId xmlns:a16="http://schemas.microsoft.com/office/drawing/2014/main" id="{E661F91A-E789-066D-F1B3-B5692EC3C904}"/>
              </a:ext>
            </a:extLst>
          </p:cNvPr>
          <p:cNvSpPr txBox="1"/>
          <p:nvPr/>
        </p:nvSpPr>
        <p:spPr>
          <a:xfrm>
            <a:off x="1000541" y="1930400"/>
            <a:ext cx="8273461" cy="2062103"/>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square = lambda x: x * x</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exp_fast</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(b, 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 n ==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elif</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n % 2 ==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square(</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exp_fast</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(b, n//2))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else: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b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exp_fast</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(b, n-1) </a:t>
            </a:r>
          </a:p>
        </p:txBody>
      </p:sp>
      <p:graphicFrame>
        <p:nvGraphicFramePr>
          <p:cNvPr id="5" name="Table 5">
            <a:extLst>
              <a:ext uri="{FF2B5EF4-FFF2-40B4-BE49-F238E27FC236}">
                <a16:creationId xmlns:a16="http://schemas.microsoft.com/office/drawing/2014/main" id="{3DCECB58-EA16-6E9D-6291-D5FDA9A9F081}"/>
              </a:ext>
            </a:extLst>
          </p:cNvPr>
          <p:cNvGraphicFramePr>
            <a:graphicFrameLocks noGrp="1"/>
          </p:cNvGraphicFramePr>
          <p:nvPr/>
        </p:nvGraphicFramePr>
        <p:xfrm>
          <a:off x="2917998" y="4480658"/>
          <a:ext cx="3445095" cy="2045970"/>
        </p:xfrm>
        <a:graphic>
          <a:graphicData uri="http://schemas.openxmlformats.org/drawingml/2006/table">
            <a:tbl>
              <a:tblPr firstRow="1" bandRow="1">
                <a:tableStyleId>{2D5ABB26-0587-4C30-8999-92F81FD0307C}</a:tableStyleId>
              </a:tblPr>
              <a:tblGrid>
                <a:gridCol w="1644478">
                  <a:extLst>
                    <a:ext uri="{9D8B030D-6E8A-4147-A177-3AD203B41FA5}">
                      <a16:colId xmlns:a16="http://schemas.microsoft.com/office/drawing/2014/main" val="2534470846"/>
                    </a:ext>
                  </a:extLst>
                </a:gridCol>
                <a:gridCol w="1800617">
                  <a:extLst>
                    <a:ext uri="{9D8B030D-6E8A-4147-A177-3AD203B41FA5}">
                      <a16:colId xmlns:a16="http://schemas.microsoft.com/office/drawing/2014/main" val="1469436695"/>
                    </a:ext>
                  </a:extLst>
                </a:gridCol>
              </a:tblGrid>
              <a:tr h="370840">
                <a:tc>
                  <a:txBody>
                    <a:bodyPr/>
                    <a:lstStyle/>
                    <a:p>
                      <a:r>
                        <a:rPr lang="en-US" sz="2400" b="1" dirty="0"/>
                        <a:t>N</a:t>
                      </a:r>
                    </a:p>
                  </a:txBody>
                  <a:tcPr>
                    <a:lnB w="12700" cap="flat" cmpd="sng" algn="ctr">
                      <a:solidFill>
                        <a:schemeClr val="tx1"/>
                      </a:solidFill>
                      <a:prstDash val="solid"/>
                      <a:round/>
                      <a:headEnd type="none" w="med" len="med"/>
                      <a:tailEnd type="none" w="med" len="med"/>
                    </a:lnB>
                  </a:tcPr>
                </a:tc>
                <a:tc>
                  <a:txBody>
                    <a:bodyPr/>
                    <a:lstStyle/>
                    <a:p>
                      <a:r>
                        <a:rPr lang="en-US" sz="2400" b="1" dirty="0"/>
                        <a:t>Operations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9396733"/>
                  </a:ext>
                </a:extLst>
              </a:tr>
              <a:tr h="400050">
                <a:tc>
                  <a:txBody>
                    <a:bodyPr/>
                    <a:lstStyle/>
                    <a:p>
                      <a:r>
                        <a:rPr lang="en-US" sz="2000" dirty="0"/>
                        <a:t>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773035"/>
                  </a:ext>
                </a:extLst>
              </a:tr>
              <a:tr h="370840">
                <a:tc>
                  <a:txBody>
                    <a:bodyPr/>
                    <a:lstStyle/>
                    <a:p>
                      <a:r>
                        <a:rPr lang="en-US" sz="2000" dirty="0"/>
                        <a:t>8</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857268"/>
                  </a:ext>
                </a:extLst>
              </a:tr>
              <a:tr h="370840">
                <a:tc>
                  <a:txBody>
                    <a:bodyPr/>
                    <a:lstStyle/>
                    <a:p>
                      <a:r>
                        <a:rPr lang="en-US" sz="2000" dirty="0"/>
                        <a:t>16</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5869721"/>
                  </a:ext>
                </a:extLst>
              </a:tr>
              <a:tr h="370840">
                <a:tc>
                  <a:txBody>
                    <a:bodyPr/>
                    <a:lstStyle/>
                    <a:p>
                      <a:r>
                        <a:rPr lang="en-US" sz="2000" dirty="0"/>
                        <a:t>1024</a:t>
                      </a:r>
                    </a:p>
                  </a:txBody>
                  <a:tcPr>
                    <a:lnT w="12700" cap="flat" cmpd="sng" algn="ctr">
                      <a:solidFill>
                        <a:schemeClr val="tx1"/>
                      </a:solidFill>
                      <a:prstDash val="solid"/>
                      <a:round/>
                      <a:headEnd type="none" w="med" len="med"/>
                      <a:tailEnd type="none" w="med" len="med"/>
                    </a:lnT>
                  </a:tcPr>
                </a:tc>
                <a:tc>
                  <a:txBody>
                    <a:bodyPr/>
                    <a:lstStyle/>
                    <a:p>
                      <a:endParaRPr lang="en-US" sz="20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25089489"/>
                  </a:ext>
                </a:extLst>
              </a:tr>
            </a:tbl>
          </a:graphicData>
        </a:graphic>
      </p:graphicFrame>
      <p:sp>
        <p:nvSpPr>
          <p:cNvPr id="6" name="TextBox 5">
            <a:extLst>
              <a:ext uri="{FF2B5EF4-FFF2-40B4-BE49-F238E27FC236}">
                <a16:creationId xmlns:a16="http://schemas.microsoft.com/office/drawing/2014/main" id="{F8ED1E7A-84DC-0819-B2A7-685623B6BD4C}"/>
              </a:ext>
            </a:extLst>
          </p:cNvPr>
          <p:cNvSpPr txBox="1"/>
          <p:nvPr/>
        </p:nvSpPr>
        <p:spPr>
          <a:xfrm>
            <a:off x="4594668" y="4924864"/>
            <a:ext cx="31931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1</a:t>
            </a:r>
          </a:p>
        </p:txBody>
      </p:sp>
      <p:sp>
        <p:nvSpPr>
          <p:cNvPr id="10" name="TextBox 9">
            <a:extLst>
              <a:ext uri="{FF2B5EF4-FFF2-40B4-BE49-F238E27FC236}">
                <a16:creationId xmlns:a16="http://schemas.microsoft.com/office/drawing/2014/main" id="{479EBB53-914F-C843-2039-23CD71B3B5E6}"/>
              </a:ext>
            </a:extLst>
          </p:cNvPr>
          <p:cNvSpPr txBox="1"/>
          <p:nvPr/>
        </p:nvSpPr>
        <p:spPr>
          <a:xfrm>
            <a:off x="4594668" y="5334842"/>
            <a:ext cx="31931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5</a:t>
            </a:r>
          </a:p>
        </p:txBody>
      </p:sp>
      <p:sp>
        <p:nvSpPr>
          <p:cNvPr id="11" name="TextBox 10">
            <a:extLst>
              <a:ext uri="{FF2B5EF4-FFF2-40B4-BE49-F238E27FC236}">
                <a16:creationId xmlns:a16="http://schemas.microsoft.com/office/drawing/2014/main" id="{7BB8F573-3E7D-80AF-FF2E-C0D42842FBE5}"/>
              </a:ext>
            </a:extLst>
          </p:cNvPr>
          <p:cNvSpPr txBox="1"/>
          <p:nvPr/>
        </p:nvSpPr>
        <p:spPr>
          <a:xfrm>
            <a:off x="4594668" y="5725966"/>
            <a:ext cx="31931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6</a:t>
            </a:r>
          </a:p>
        </p:txBody>
      </p:sp>
      <p:sp>
        <p:nvSpPr>
          <p:cNvPr id="12" name="TextBox 11">
            <a:extLst>
              <a:ext uri="{FF2B5EF4-FFF2-40B4-BE49-F238E27FC236}">
                <a16:creationId xmlns:a16="http://schemas.microsoft.com/office/drawing/2014/main" id="{C14E2E97-25D4-627C-49A2-23381997C64B}"/>
              </a:ext>
            </a:extLst>
          </p:cNvPr>
          <p:cNvSpPr txBox="1"/>
          <p:nvPr/>
        </p:nvSpPr>
        <p:spPr>
          <a:xfrm>
            <a:off x="4594668" y="6126518"/>
            <a:ext cx="453970"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12</a:t>
            </a:r>
          </a:p>
        </p:txBody>
      </p:sp>
    </p:spTree>
    <p:extLst>
      <p:ext uri="{BB962C8B-B14F-4D97-AF65-F5344CB8AC3E}">
        <p14:creationId xmlns:p14="http://schemas.microsoft.com/office/powerpoint/2010/main" val="300368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CB878-6A2E-79D7-6BEF-D2A20626700F}"/>
              </a:ext>
            </a:extLst>
          </p:cNvPr>
          <p:cNvSpPr>
            <a:spLocks noGrp="1"/>
          </p:cNvSpPr>
          <p:nvPr>
            <p:ph type="title"/>
          </p:nvPr>
        </p:nvSpPr>
        <p:spPr/>
        <p:txBody>
          <a:bodyPr/>
          <a:lstStyle/>
          <a:p>
            <a:r>
              <a:rPr lang="en-US" dirty="0"/>
              <a:t>Logarithmic Time</a:t>
            </a:r>
          </a:p>
        </p:txBody>
      </p:sp>
      <p:sp>
        <p:nvSpPr>
          <p:cNvPr id="3" name="Content Placeholder 2">
            <a:extLst>
              <a:ext uri="{FF2B5EF4-FFF2-40B4-BE49-F238E27FC236}">
                <a16:creationId xmlns:a16="http://schemas.microsoft.com/office/drawing/2014/main" id="{8EC93E52-147D-9414-5196-4842F038CE20}"/>
              </a:ext>
            </a:extLst>
          </p:cNvPr>
          <p:cNvSpPr>
            <a:spLocks noGrp="1"/>
          </p:cNvSpPr>
          <p:nvPr>
            <p:ph idx="1"/>
          </p:nvPr>
        </p:nvSpPr>
        <p:spPr/>
        <p:txBody>
          <a:bodyPr/>
          <a:lstStyle/>
          <a:p>
            <a:r>
              <a:rPr lang="en-US" dirty="0"/>
              <a:t>When an algorithm takes </a:t>
            </a:r>
            <a:r>
              <a:rPr lang="en-US" b="1" dirty="0"/>
              <a:t>logarithmic time</a:t>
            </a:r>
            <a:r>
              <a:rPr lang="en-US" dirty="0"/>
              <a:t>, the time that it takes increases proportionally to the logarithm of the input size.</a:t>
            </a:r>
          </a:p>
        </p:txBody>
      </p:sp>
      <p:graphicFrame>
        <p:nvGraphicFramePr>
          <p:cNvPr id="4" name="Table 5">
            <a:extLst>
              <a:ext uri="{FF2B5EF4-FFF2-40B4-BE49-F238E27FC236}">
                <a16:creationId xmlns:a16="http://schemas.microsoft.com/office/drawing/2014/main" id="{373F4E60-84DE-27F7-F22E-DBE8B6A9DEB0}"/>
              </a:ext>
            </a:extLst>
          </p:cNvPr>
          <p:cNvGraphicFramePr>
            <a:graphicFrameLocks noGrp="1"/>
          </p:cNvGraphicFramePr>
          <p:nvPr/>
        </p:nvGraphicFramePr>
        <p:xfrm>
          <a:off x="976077" y="2754034"/>
          <a:ext cx="3445095" cy="2045970"/>
        </p:xfrm>
        <a:graphic>
          <a:graphicData uri="http://schemas.openxmlformats.org/drawingml/2006/table">
            <a:tbl>
              <a:tblPr firstRow="1" bandRow="1">
                <a:tableStyleId>{2D5ABB26-0587-4C30-8999-92F81FD0307C}</a:tableStyleId>
              </a:tblPr>
              <a:tblGrid>
                <a:gridCol w="1644478">
                  <a:extLst>
                    <a:ext uri="{9D8B030D-6E8A-4147-A177-3AD203B41FA5}">
                      <a16:colId xmlns:a16="http://schemas.microsoft.com/office/drawing/2014/main" val="2534470846"/>
                    </a:ext>
                  </a:extLst>
                </a:gridCol>
                <a:gridCol w="1800617">
                  <a:extLst>
                    <a:ext uri="{9D8B030D-6E8A-4147-A177-3AD203B41FA5}">
                      <a16:colId xmlns:a16="http://schemas.microsoft.com/office/drawing/2014/main" val="1469436695"/>
                    </a:ext>
                  </a:extLst>
                </a:gridCol>
              </a:tblGrid>
              <a:tr h="370840">
                <a:tc>
                  <a:txBody>
                    <a:bodyPr/>
                    <a:lstStyle/>
                    <a:p>
                      <a:r>
                        <a:rPr lang="en-US" sz="2400" b="1" dirty="0"/>
                        <a:t>N</a:t>
                      </a:r>
                    </a:p>
                  </a:txBody>
                  <a:tcPr>
                    <a:lnB w="12700" cap="flat" cmpd="sng" algn="ctr">
                      <a:solidFill>
                        <a:schemeClr val="tx1"/>
                      </a:solidFill>
                      <a:prstDash val="solid"/>
                      <a:round/>
                      <a:headEnd type="none" w="med" len="med"/>
                      <a:tailEnd type="none" w="med" len="med"/>
                    </a:lnB>
                  </a:tcPr>
                </a:tc>
                <a:tc>
                  <a:txBody>
                    <a:bodyPr/>
                    <a:lstStyle/>
                    <a:p>
                      <a:r>
                        <a:rPr lang="en-US" sz="2400" b="1" dirty="0"/>
                        <a:t>Operations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9396733"/>
                  </a:ext>
                </a:extLst>
              </a:tr>
              <a:tr h="400050">
                <a:tc>
                  <a:txBody>
                    <a:bodyPr/>
                    <a:lstStyle/>
                    <a:p>
                      <a:r>
                        <a:rPr lang="en-US" sz="2000" dirty="0"/>
                        <a:t>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773035"/>
                  </a:ext>
                </a:extLst>
              </a:tr>
              <a:tr h="370840">
                <a:tc>
                  <a:txBody>
                    <a:bodyPr/>
                    <a:lstStyle/>
                    <a:p>
                      <a:r>
                        <a:rPr lang="en-US" sz="2000" dirty="0"/>
                        <a:t>8</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5</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857268"/>
                  </a:ext>
                </a:extLst>
              </a:tr>
              <a:tr h="370840">
                <a:tc>
                  <a:txBody>
                    <a:bodyPr/>
                    <a:lstStyle/>
                    <a:p>
                      <a:r>
                        <a:rPr lang="en-US" sz="2000" dirty="0"/>
                        <a:t>16</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6</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5869721"/>
                  </a:ext>
                </a:extLst>
              </a:tr>
              <a:tr h="370840">
                <a:tc>
                  <a:txBody>
                    <a:bodyPr/>
                    <a:lstStyle/>
                    <a:p>
                      <a:r>
                        <a:rPr lang="en-US" sz="2000" dirty="0"/>
                        <a:t>1024</a:t>
                      </a:r>
                    </a:p>
                  </a:txBody>
                  <a:tcPr>
                    <a:lnT w="12700" cap="flat" cmpd="sng" algn="ctr">
                      <a:solidFill>
                        <a:schemeClr val="tx1"/>
                      </a:solidFill>
                      <a:prstDash val="solid"/>
                      <a:round/>
                      <a:headEnd type="none" w="med" len="med"/>
                      <a:tailEnd type="none" w="med" len="med"/>
                    </a:lnT>
                  </a:tcPr>
                </a:tc>
                <a:tc>
                  <a:txBody>
                    <a:bodyPr/>
                    <a:lstStyle/>
                    <a:p>
                      <a:r>
                        <a:rPr lang="en-US" sz="2000" dirty="0"/>
                        <a:t>12</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25089489"/>
                  </a:ext>
                </a:extLst>
              </a:tr>
            </a:tbl>
          </a:graphicData>
        </a:graphic>
      </p:graphicFrame>
      <p:pic>
        <p:nvPicPr>
          <p:cNvPr id="7" name="Picture 6" descr="A graph with a line going up&#10;&#10;Description automatically generated">
            <a:extLst>
              <a:ext uri="{FF2B5EF4-FFF2-40B4-BE49-F238E27FC236}">
                <a16:creationId xmlns:a16="http://schemas.microsoft.com/office/drawing/2014/main" id="{CC06E68A-0609-25C0-BF9F-F15C87664B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915" y="2754034"/>
            <a:ext cx="5627746" cy="2897803"/>
          </a:xfrm>
          <a:prstGeom prst="rect">
            <a:avLst/>
          </a:prstGeom>
        </p:spPr>
      </p:pic>
    </p:spTree>
    <p:extLst>
      <p:ext uri="{BB962C8B-B14F-4D97-AF65-F5344CB8AC3E}">
        <p14:creationId xmlns:p14="http://schemas.microsoft.com/office/powerpoint/2010/main" val="4221907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36C34-7D22-E57C-1969-6B36D04F1F8C}"/>
              </a:ext>
            </a:extLst>
          </p:cNvPr>
          <p:cNvSpPr>
            <a:spLocks noGrp="1"/>
          </p:cNvSpPr>
          <p:nvPr>
            <p:ph type="title"/>
          </p:nvPr>
        </p:nvSpPr>
        <p:spPr/>
        <p:txBody>
          <a:bodyPr/>
          <a:lstStyle/>
          <a:p>
            <a:r>
              <a:rPr lang="en-US" dirty="0"/>
              <a:t>Finding values in a linked list</a:t>
            </a:r>
          </a:p>
        </p:txBody>
      </p:sp>
      <p:sp>
        <p:nvSpPr>
          <p:cNvPr id="3" name="Content Placeholder 2">
            <a:extLst>
              <a:ext uri="{FF2B5EF4-FFF2-40B4-BE49-F238E27FC236}">
                <a16:creationId xmlns:a16="http://schemas.microsoft.com/office/drawing/2014/main" id="{106A3398-37D6-0904-85C5-DBEA2CAF6ACA}"/>
              </a:ext>
            </a:extLst>
          </p:cNvPr>
          <p:cNvSpPr>
            <a:spLocks noGrp="1"/>
          </p:cNvSpPr>
          <p:nvPr>
            <p:ph idx="1"/>
          </p:nvPr>
        </p:nvSpPr>
        <p:spPr>
          <a:xfrm>
            <a:off x="677334" y="3961725"/>
            <a:ext cx="8596668" cy="787475"/>
          </a:xfrm>
        </p:spPr>
        <p:txBody>
          <a:bodyPr>
            <a:normAutofit/>
          </a:bodyPr>
          <a:lstStyle/>
          <a:p>
            <a:r>
              <a:rPr lang="en-US" dirty="0"/>
              <a:t>How many operations will this require for finding a value in the list? Consider both the </a:t>
            </a:r>
            <a:r>
              <a:rPr lang="en-US" b="1" dirty="0"/>
              <a:t>best case</a:t>
            </a:r>
            <a:r>
              <a:rPr lang="en-US" dirty="0"/>
              <a:t> and </a:t>
            </a:r>
            <a:r>
              <a:rPr lang="en-US" b="1" dirty="0"/>
              <a:t>worst case</a:t>
            </a:r>
            <a:r>
              <a:rPr lang="en-US" dirty="0"/>
              <a:t>.</a:t>
            </a:r>
          </a:p>
        </p:txBody>
      </p:sp>
      <p:sp>
        <p:nvSpPr>
          <p:cNvPr id="4" name="TextBox 3">
            <a:extLst>
              <a:ext uri="{FF2B5EF4-FFF2-40B4-BE49-F238E27FC236}">
                <a16:creationId xmlns:a16="http://schemas.microsoft.com/office/drawing/2014/main" id="{E661F91A-E789-066D-F1B3-B5692EC3C904}"/>
              </a:ext>
            </a:extLst>
          </p:cNvPr>
          <p:cNvSpPr txBox="1"/>
          <p:nvPr/>
        </p:nvSpPr>
        <p:spPr>
          <a:xfrm>
            <a:off x="1075955" y="1270000"/>
            <a:ext cx="8273461" cy="2677656"/>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find_in_link</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ll</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value):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true if linked list LL contains VALUE.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&gt;&gt;&gt;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find_in_link</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(Link(3, Link(4, Link(5))), 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True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&gt;&gt;&gt;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find_in_link</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(Link(3, Link(4, Link(5))), 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False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ll</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is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Link.empty</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False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elif</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ll.first</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value: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True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find_in_link</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ll.rest</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value)</a:t>
            </a:r>
            <a:endPar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graphicFrame>
        <p:nvGraphicFramePr>
          <p:cNvPr id="5" name="Table 5">
            <a:extLst>
              <a:ext uri="{FF2B5EF4-FFF2-40B4-BE49-F238E27FC236}">
                <a16:creationId xmlns:a16="http://schemas.microsoft.com/office/drawing/2014/main" id="{3DCECB58-EA16-6E9D-6291-D5FDA9A9F081}"/>
              </a:ext>
            </a:extLst>
          </p:cNvPr>
          <p:cNvGraphicFramePr>
            <a:graphicFrameLocks noGrp="1"/>
          </p:cNvGraphicFramePr>
          <p:nvPr/>
        </p:nvGraphicFramePr>
        <p:xfrm>
          <a:off x="1075955" y="4678139"/>
          <a:ext cx="8520531" cy="2045970"/>
        </p:xfrm>
        <a:graphic>
          <a:graphicData uri="http://schemas.openxmlformats.org/drawingml/2006/table">
            <a:tbl>
              <a:tblPr firstRow="1" bandRow="1">
                <a:tableStyleId>{2D5ABB26-0587-4C30-8999-92F81FD0307C}</a:tableStyleId>
              </a:tblPr>
              <a:tblGrid>
                <a:gridCol w="1503449">
                  <a:extLst>
                    <a:ext uri="{9D8B030D-6E8A-4147-A177-3AD203B41FA5}">
                      <a16:colId xmlns:a16="http://schemas.microsoft.com/office/drawing/2014/main" val="2534470846"/>
                    </a:ext>
                  </a:extLst>
                </a:gridCol>
                <a:gridCol w="3456161">
                  <a:extLst>
                    <a:ext uri="{9D8B030D-6E8A-4147-A177-3AD203B41FA5}">
                      <a16:colId xmlns:a16="http://schemas.microsoft.com/office/drawing/2014/main" val="1469436695"/>
                    </a:ext>
                  </a:extLst>
                </a:gridCol>
                <a:gridCol w="3560921">
                  <a:extLst>
                    <a:ext uri="{9D8B030D-6E8A-4147-A177-3AD203B41FA5}">
                      <a16:colId xmlns:a16="http://schemas.microsoft.com/office/drawing/2014/main" val="2684373373"/>
                    </a:ext>
                  </a:extLst>
                </a:gridCol>
              </a:tblGrid>
              <a:tr h="370840">
                <a:tc>
                  <a:txBody>
                    <a:bodyPr/>
                    <a:lstStyle/>
                    <a:p>
                      <a:r>
                        <a:rPr lang="en-US" sz="2400" b="1" dirty="0"/>
                        <a:t>List Size</a:t>
                      </a:r>
                    </a:p>
                  </a:txBody>
                  <a:tcPr>
                    <a:lnB w="12700" cap="flat" cmpd="sng" algn="ctr">
                      <a:solidFill>
                        <a:schemeClr val="tx1"/>
                      </a:solidFill>
                      <a:prstDash val="solid"/>
                      <a:round/>
                      <a:headEnd type="none" w="med" len="med"/>
                      <a:tailEnd type="none" w="med" len="med"/>
                    </a:lnB>
                  </a:tcPr>
                </a:tc>
                <a:tc>
                  <a:txBody>
                    <a:bodyPr/>
                    <a:lstStyle/>
                    <a:p>
                      <a:r>
                        <a:rPr lang="en-US" sz="2400" b="1" dirty="0"/>
                        <a:t>Best case: Operations</a:t>
                      </a:r>
                    </a:p>
                  </a:txBody>
                  <a:tcPr>
                    <a:lnB w="12700" cap="flat" cmpd="sng" algn="ctr">
                      <a:solidFill>
                        <a:schemeClr val="tx1"/>
                      </a:solidFill>
                      <a:prstDash val="solid"/>
                      <a:round/>
                      <a:headEnd type="none" w="med" len="med"/>
                      <a:tailEnd type="none" w="med" len="med"/>
                    </a:lnB>
                  </a:tcPr>
                </a:tc>
                <a:tc>
                  <a:txBody>
                    <a:bodyPr/>
                    <a:lstStyle/>
                    <a:p>
                      <a:r>
                        <a:rPr lang="en-US" sz="2400" b="1" dirty="0"/>
                        <a:t>Worst Case: Operations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9396733"/>
                  </a:ext>
                </a:extLst>
              </a:tr>
              <a:tr h="400050">
                <a:tc>
                  <a:txBody>
                    <a:bodyPr/>
                    <a:lstStyle/>
                    <a:p>
                      <a:r>
                        <a:rPr lang="en-US" sz="2000" dirty="0"/>
                        <a:t>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773035"/>
                  </a:ext>
                </a:extLst>
              </a:tr>
              <a:tr h="370840">
                <a:tc>
                  <a:txBody>
                    <a:bodyPr/>
                    <a:lstStyle/>
                    <a:p>
                      <a:r>
                        <a:rPr lang="en-US" sz="2000" dirty="0"/>
                        <a:t>10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857268"/>
                  </a:ext>
                </a:extLst>
              </a:tr>
              <a:tr h="370840">
                <a:tc>
                  <a:txBody>
                    <a:bodyPr/>
                    <a:lstStyle/>
                    <a:p>
                      <a:r>
                        <a:rPr lang="en-US" sz="2000" dirty="0"/>
                        <a:t>100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5869721"/>
                  </a:ext>
                </a:extLst>
              </a:tr>
              <a:tr h="370840">
                <a:tc>
                  <a:txBody>
                    <a:bodyPr/>
                    <a:lstStyle/>
                    <a:p>
                      <a:r>
                        <a:rPr lang="en-US" sz="2000" dirty="0"/>
                        <a:t>1000</a:t>
                      </a:r>
                    </a:p>
                  </a:txBody>
                  <a:tcPr>
                    <a:lnT w="12700" cap="flat" cmpd="sng" algn="ctr">
                      <a:solidFill>
                        <a:schemeClr val="tx1"/>
                      </a:solidFill>
                      <a:prstDash val="solid"/>
                      <a:round/>
                      <a:headEnd type="none" w="med" len="med"/>
                      <a:tailEnd type="none" w="med" len="med"/>
                    </a:lnT>
                  </a:tcPr>
                </a:tc>
                <a:tc>
                  <a:txBody>
                    <a:bodyPr/>
                    <a:lstStyle/>
                    <a:p>
                      <a:endParaRPr lang="en-US" sz="2000" dirty="0"/>
                    </a:p>
                  </a:txBody>
                  <a:tcPr>
                    <a:lnT w="12700" cap="flat" cmpd="sng" algn="ctr">
                      <a:solidFill>
                        <a:schemeClr val="tx1"/>
                      </a:solidFill>
                      <a:prstDash val="solid"/>
                      <a:round/>
                      <a:headEnd type="none" w="med" len="med"/>
                      <a:tailEnd type="none" w="med" len="med"/>
                    </a:lnT>
                  </a:tcPr>
                </a:tc>
                <a:tc>
                  <a:txBody>
                    <a:bodyPr/>
                    <a:lstStyle/>
                    <a:p>
                      <a:endParaRPr lang="en-US" sz="20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25089489"/>
                  </a:ext>
                </a:extLst>
              </a:tr>
            </a:tbl>
          </a:graphicData>
        </a:graphic>
      </p:graphicFrame>
      <p:sp>
        <p:nvSpPr>
          <p:cNvPr id="6" name="TextBox 5">
            <a:extLst>
              <a:ext uri="{FF2B5EF4-FFF2-40B4-BE49-F238E27FC236}">
                <a16:creationId xmlns:a16="http://schemas.microsoft.com/office/drawing/2014/main" id="{F8ED1E7A-84DC-0819-B2A7-685623B6BD4C}"/>
              </a:ext>
            </a:extLst>
          </p:cNvPr>
          <p:cNvSpPr txBox="1"/>
          <p:nvPr/>
        </p:nvSpPr>
        <p:spPr>
          <a:xfrm>
            <a:off x="3133513" y="5122345"/>
            <a:ext cx="31931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1</a:t>
            </a:r>
          </a:p>
        </p:txBody>
      </p:sp>
      <p:sp>
        <p:nvSpPr>
          <p:cNvPr id="10" name="TextBox 9">
            <a:extLst>
              <a:ext uri="{FF2B5EF4-FFF2-40B4-BE49-F238E27FC236}">
                <a16:creationId xmlns:a16="http://schemas.microsoft.com/office/drawing/2014/main" id="{479EBB53-914F-C843-2039-23CD71B3B5E6}"/>
              </a:ext>
            </a:extLst>
          </p:cNvPr>
          <p:cNvSpPr txBox="1"/>
          <p:nvPr/>
        </p:nvSpPr>
        <p:spPr>
          <a:xfrm>
            <a:off x="3133513" y="5532323"/>
            <a:ext cx="31931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1</a:t>
            </a:r>
          </a:p>
        </p:txBody>
      </p:sp>
      <p:sp>
        <p:nvSpPr>
          <p:cNvPr id="11" name="TextBox 10">
            <a:extLst>
              <a:ext uri="{FF2B5EF4-FFF2-40B4-BE49-F238E27FC236}">
                <a16:creationId xmlns:a16="http://schemas.microsoft.com/office/drawing/2014/main" id="{7BB8F573-3E7D-80AF-FF2E-C0D42842FBE5}"/>
              </a:ext>
            </a:extLst>
          </p:cNvPr>
          <p:cNvSpPr txBox="1"/>
          <p:nvPr/>
        </p:nvSpPr>
        <p:spPr>
          <a:xfrm>
            <a:off x="3133513" y="5923447"/>
            <a:ext cx="31931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1</a:t>
            </a:r>
          </a:p>
        </p:txBody>
      </p:sp>
      <p:sp>
        <p:nvSpPr>
          <p:cNvPr id="12" name="TextBox 11">
            <a:extLst>
              <a:ext uri="{FF2B5EF4-FFF2-40B4-BE49-F238E27FC236}">
                <a16:creationId xmlns:a16="http://schemas.microsoft.com/office/drawing/2014/main" id="{C14E2E97-25D4-627C-49A2-23381997C64B}"/>
              </a:ext>
            </a:extLst>
          </p:cNvPr>
          <p:cNvSpPr txBox="1"/>
          <p:nvPr/>
        </p:nvSpPr>
        <p:spPr>
          <a:xfrm>
            <a:off x="3133513" y="6323999"/>
            <a:ext cx="31931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1</a:t>
            </a:r>
          </a:p>
        </p:txBody>
      </p:sp>
      <p:sp>
        <p:nvSpPr>
          <p:cNvPr id="7" name="TextBox 6">
            <a:extLst>
              <a:ext uri="{FF2B5EF4-FFF2-40B4-BE49-F238E27FC236}">
                <a16:creationId xmlns:a16="http://schemas.microsoft.com/office/drawing/2014/main" id="{A9771E62-AF28-7C51-0E63-ED5622697AD8}"/>
              </a:ext>
            </a:extLst>
          </p:cNvPr>
          <p:cNvSpPr txBox="1"/>
          <p:nvPr/>
        </p:nvSpPr>
        <p:spPr>
          <a:xfrm>
            <a:off x="6820965" y="5121903"/>
            <a:ext cx="31931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1</a:t>
            </a:r>
          </a:p>
        </p:txBody>
      </p:sp>
      <p:sp>
        <p:nvSpPr>
          <p:cNvPr id="8" name="TextBox 7">
            <a:extLst>
              <a:ext uri="{FF2B5EF4-FFF2-40B4-BE49-F238E27FC236}">
                <a16:creationId xmlns:a16="http://schemas.microsoft.com/office/drawing/2014/main" id="{B3203842-B5FC-4B50-6BBD-2BD0518A2C59}"/>
              </a:ext>
            </a:extLst>
          </p:cNvPr>
          <p:cNvSpPr txBox="1"/>
          <p:nvPr/>
        </p:nvSpPr>
        <p:spPr>
          <a:xfrm>
            <a:off x="6820965" y="5531881"/>
            <a:ext cx="453970"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10</a:t>
            </a:r>
          </a:p>
        </p:txBody>
      </p:sp>
      <p:sp>
        <p:nvSpPr>
          <p:cNvPr id="9" name="TextBox 8">
            <a:extLst>
              <a:ext uri="{FF2B5EF4-FFF2-40B4-BE49-F238E27FC236}">
                <a16:creationId xmlns:a16="http://schemas.microsoft.com/office/drawing/2014/main" id="{FB1E2FD1-883B-5B06-B803-06F5B73A251B}"/>
              </a:ext>
            </a:extLst>
          </p:cNvPr>
          <p:cNvSpPr txBox="1"/>
          <p:nvPr/>
        </p:nvSpPr>
        <p:spPr>
          <a:xfrm>
            <a:off x="6820965" y="5923005"/>
            <a:ext cx="588623"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100</a:t>
            </a:r>
          </a:p>
        </p:txBody>
      </p:sp>
      <p:sp>
        <p:nvSpPr>
          <p:cNvPr id="13" name="TextBox 12">
            <a:extLst>
              <a:ext uri="{FF2B5EF4-FFF2-40B4-BE49-F238E27FC236}">
                <a16:creationId xmlns:a16="http://schemas.microsoft.com/office/drawing/2014/main" id="{E3614D58-716A-1626-357E-44FB568ED140}"/>
              </a:ext>
            </a:extLst>
          </p:cNvPr>
          <p:cNvSpPr txBox="1"/>
          <p:nvPr/>
        </p:nvSpPr>
        <p:spPr>
          <a:xfrm>
            <a:off x="6820965" y="6323557"/>
            <a:ext cx="723275"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1000</a:t>
            </a:r>
          </a:p>
        </p:txBody>
      </p:sp>
    </p:spTree>
    <p:extLst>
      <p:ext uri="{BB962C8B-B14F-4D97-AF65-F5344CB8AC3E}">
        <p14:creationId xmlns:p14="http://schemas.microsoft.com/office/powerpoint/2010/main" val="210694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7" grpId="0"/>
      <p:bldP spid="8" grpId="0"/>
      <p:bldP spid="9"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CB878-6A2E-79D7-6BEF-D2A20626700F}"/>
              </a:ext>
            </a:extLst>
          </p:cNvPr>
          <p:cNvSpPr>
            <a:spLocks noGrp="1"/>
          </p:cNvSpPr>
          <p:nvPr>
            <p:ph type="title"/>
          </p:nvPr>
        </p:nvSpPr>
        <p:spPr/>
        <p:txBody>
          <a:bodyPr/>
          <a:lstStyle/>
          <a:p>
            <a:r>
              <a:rPr lang="en-US" dirty="0"/>
              <a:t>Linear Time</a:t>
            </a:r>
          </a:p>
        </p:txBody>
      </p:sp>
      <p:sp>
        <p:nvSpPr>
          <p:cNvPr id="3" name="Content Placeholder 2">
            <a:extLst>
              <a:ext uri="{FF2B5EF4-FFF2-40B4-BE49-F238E27FC236}">
                <a16:creationId xmlns:a16="http://schemas.microsoft.com/office/drawing/2014/main" id="{8EC93E52-147D-9414-5196-4842F038CE20}"/>
              </a:ext>
            </a:extLst>
          </p:cNvPr>
          <p:cNvSpPr>
            <a:spLocks noGrp="1"/>
          </p:cNvSpPr>
          <p:nvPr>
            <p:ph idx="1"/>
          </p:nvPr>
        </p:nvSpPr>
        <p:spPr/>
        <p:txBody>
          <a:bodyPr/>
          <a:lstStyle/>
          <a:p>
            <a:r>
              <a:rPr lang="en-US" dirty="0"/>
              <a:t>When an algorithm takes </a:t>
            </a:r>
            <a:r>
              <a:rPr lang="en-US" b="1" dirty="0"/>
              <a:t>linear time</a:t>
            </a:r>
            <a:r>
              <a:rPr lang="en-US" dirty="0"/>
              <a:t>, its number of operations increases in direct proportion to the input size.</a:t>
            </a:r>
          </a:p>
        </p:txBody>
      </p:sp>
      <p:graphicFrame>
        <p:nvGraphicFramePr>
          <p:cNvPr id="4" name="Table 5">
            <a:extLst>
              <a:ext uri="{FF2B5EF4-FFF2-40B4-BE49-F238E27FC236}">
                <a16:creationId xmlns:a16="http://schemas.microsoft.com/office/drawing/2014/main" id="{373F4E60-84DE-27F7-F22E-DBE8B6A9DEB0}"/>
              </a:ext>
            </a:extLst>
          </p:cNvPr>
          <p:cNvGraphicFramePr>
            <a:graphicFrameLocks noGrp="1"/>
          </p:cNvGraphicFramePr>
          <p:nvPr/>
        </p:nvGraphicFramePr>
        <p:xfrm>
          <a:off x="976077" y="2754034"/>
          <a:ext cx="3445095" cy="2411730"/>
        </p:xfrm>
        <a:graphic>
          <a:graphicData uri="http://schemas.openxmlformats.org/drawingml/2006/table">
            <a:tbl>
              <a:tblPr firstRow="1" bandRow="1">
                <a:tableStyleId>{2D5ABB26-0587-4C30-8999-92F81FD0307C}</a:tableStyleId>
              </a:tblPr>
              <a:tblGrid>
                <a:gridCol w="1446612">
                  <a:extLst>
                    <a:ext uri="{9D8B030D-6E8A-4147-A177-3AD203B41FA5}">
                      <a16:colId xmlns:a16="http://schemas.microsoft.com/office/drawing/2014/main" val="2534470846"/>
                    </a:ext>
                  </a:extLst>
                </a:gridCol>
                <a:gridCol w="1998483">
                  <a:extLst>
                    <a:ext uri="{9D8B030D-6E8A-4147-A177-3AD203B41FA5}">
                      <a16:colId xmlns:a16="http://schemas.microsoft.com/office/drawing/2014/main" val="1469436695"/>
                    </a:ext>
                  </a:extLst>
                </a:gridCol>
              </a:tblGrid>
              <a:tr h="370840">
                <a:tc>
                  <a:txBody>
                    <a:bodyPr/>
                    <a:lstStyle/>
                    <a:p>
                      <a:r>
                        <a:rPr lang="en-US" sz="2400" b="1" dirty="0"/>
                        <a:t>List Size</a:t>
                      </a:r>
                    </a:p>
                  </a:txBody>
                  <a:tcPr>
                    <a:lnB w="12700" cap="flat" cmpd="sng" algn="ctr">
                      <a:solidFill>
                        <a:schemeClr val="tx1"/>
                      </a:solidFill>
                      <a:prstDash val="solid"/>
                      <a:round/>
                      <a:headEnd type="none" w="med" len="med"/>
                      <a:tailEnd type="none" w="med" len="med"/>
                    </a:lnB>
                  </a:tcPr>
                </a:tc>
                <a:tc>
                  <a:txBody>
                    <a:bodyPr/>
                    <a:lstStyle/>
                    <a:p>
                      <a:r>
                        <a:rPr lang="en-US" sz="2400" b="1" dirty="0"/>
                        <a:t>Worst Case: Operations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9396733"/>
                  </a:ext>
                </a:extLst>
              </a:tr>
              <a:tr h="400050">
                <a:tc>
                  <a:txBody>
                    <a:bodyPr/>
                    <a:lstStyle/>
                    <a:p>
                      <a:r>
                        <a:rPr lang="en-US" sz="2000" dirty="0"/>
                        <a:t>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773035"/>
                  </a:ext>
                </a:extLst>
              </a:tr>
              <a:tr h="370840">
                <a:tc>
                  <a:txBody>
                    <a:bodyPr/>
                    <a:lstStyle/>
                    <a:p>
                      <a:r>
                        <a:rPr lang="en-US" sz="2000" dirty="0"/>
                        <a:t>10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10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857268"/>
                  </a:ext>
                </a:extLst>
              </a:tr>
              <a:tr h="370840">
                <a:tc>
                  <a:txBody>
                    <a:bodyPr/>
                    <a:lstStyle/>
                    <a:p>
                      <a:r>
                        <a:rPr lang="en-US" sz="2000" dirty="0"/>
                        <a:t>100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100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5869721"/>
                  </a:ext>
                </a:extLst>
              </a:tr>
              <a:tr h="370840">
                <a:tc>
                  <a:txBody>
                    <a:bodyPr/>
                    <a:lstStyle/>
                    <a:p>
                      <a:r>
                        <a:rPr lang="en-US" sz="2000" dirty="0"/>
                        <a:t>1000</a:t>
                      </a:r>
                    </a:p>
                  </a:txBody>
                  <a:tcPr>
                    <a:lnT w="12700" cap="flat" cmpd="sng" algn="ctr">
                      <a:solidFill>
                        <a:schemeClr val="tx1"/>
                      </a:solidFill>
                      <a:prstDash val="solid"/>
                      <a:round/>
                      <a:headEnd type="none" w="med" len="med"/>
                      <a:tailEnd type="none" w="med" len="med"/>
                    </a:lnT>
                  </a:tcPr>
                </a:tc>
                <a:tc>
                  <a:txBody>
                    <a:bodyPr/>
                    <a:lstStyle/>
                    <a:p>
                      <a:r>
                        <a:rPr lang="en-US" sz="2000" dirty="0"/>
                        <a:t>1000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25089489"/>
                  </a:ext>
                </a:extLst>
              </a:tr>
            </a:tbl>
          </a:graphicData>
        </a:graphic>
      </p:graphicFrame>
      <p:pic>
        <p:nvPicPr>
          <p:cNvPr id="6" name="Picture 5">
            <a:extLst>
              <a:ext uri="{FF2B5EF4-FFF2-40B4-BE49-F238E27FC236}">
                <a16:creationId xmlns:a16="http://schemas.microsoft.com/office/drawing/2014/main" id="{4C153F9C-2F0F-7C59-5D8F-62101E2B4E4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737327" y="2754034"/>
            <a:ext cx="5592922" cy="2862312"/>
          </a:xfrm>
          <a:prstGeom prst="rect">
            <a:avLst/>
          </a:prstGeom>
        </p:spPr>
      </p:pic>
    </p:spTree>
    <p:extLst>
      <p:ext uri="{BB962C8B-B14F-4D97-AF65-F5344CB8AC3E}">
        <p14:creationId xmlns:p14="http://schemas.microsoft.com/office/powerpoint/2010/main" val="3424958171"/>
      </p:ext>
    </p:extLst>
  </p:cSld>
  <p:clrMapOvr>
    <a:masterClrMapping/>
  </p:clrMapOvr>
</p:sld>
</file>

<file path=ppt/theme/theme1.xml><?xml version="1.0" encoding="utf-8"?>
<a:theme xmlns:a="http://schemas.openxmlformats.org/drawingml/2006/main" name="3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CS111-Template.potx" id="{1E66F11C-A0E4-44E4-A623-DB2458591B38}" vid="{4951662D-0F24-4DA5-9818-8BA1C4EF1815}"/>
    </a:ext>
  </a:extLst>
</a:theme>
</file>

<file path=ppt/theme/theme2.xml><?xml version="1.0" encoding="utf-8"?>
<a:theme xmlns:a="http://schemas.openxmlformats.org/drawingml/2006/main" name="4_Facet">
  <a:themeElements>
    <a:clrScheme name="Facet">
      <a:dk1>
        <a:srgbClr val="000000"/>
      </a:dk1>
      <a:lt1>
        <a:srgbClr val="FFFFFF"/>
      </a:lt1>
      <a:dk2>
        <a:srgbClr val="A7A7A7"/>
      </a:dk2>
      <a:lt2>
        <a:srgbClr val="535353"/>
      </a:lt2>
      <a:accent1>
        <a:srgbClr val="5FCBEF"/>
      </a:accent1>
      <a:accent2>
        <a:srgbClr val="2E83C3"/>
      </a:accent2>
      <a:accent3>
        <a:srgbClr val="42D0A2"/>
      </a:accent3>
      <a:accent4>
        <a:srgbClr val="2E946B"/>
      </a:accent4>
      <a:accent5>
        <a:srgbClr val="42B051"/>
      </a:accent5>
      <a:accent6>
        <a:srgbClr val="96D141"/>
      </a:accent6>
      <a:hlink>
        <a:srgbClr val="0000FF"/>
      </a:hlink>
      <a:folHlink>
        <a:srgbClr val="FF00FF"/>
      </a:folHlink>
    </a:clrScheme>
    <a:fontScheme name="Facet">
      <a:majorFont>
        <a:latin typeface="Trebuchet MS"/>
        <a:ea typeface="Trebuchet MS"/>
        <a:cs typeface="Trebuchet MS"/>
      </a:majorFont>
      <a:minorFont>
        <a:latin typeface="Helvetica"/>
        <a:ea typeface="Helvetica"/>
        <a:cs typeface="Helvetica"/>
      </a:minorFont>
    </a:fontScheme>
    <a:fmtScheme name="Fac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35000"/>
              </a:srgbClr>
            </a:outerShdw>
          </a:effectLst>
        </a:effectStyle>
        <a:effectStyle>
          <a:effectLst>
            <a:outerShdw blurRad="38100" dist="25400" dir="5400000" rotWithShape="0">
              <a:srgbClr val="000000">
                <a:alpha val="3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rnd">
          <a:solidFill>
            <a:schemeClr val="accent1"/>
          </a:solidFill>
          <a:prstDash val="solid"/>
          <a:round/>
        </a:ln>
        <a:effectLst>
          <a:outerShdw blurRad="38100" dist="254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rnd">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CS111-Template</Template>
  <TotalTime>102</TotalTime>
  <Words>2962</Words>
  <Application>Microsoft Office PowerPoint</Application>
  <PresentationFormat>Widescreen</PresentationFormat>
  <Paragraphs>512</Paragraphs>
  <Slides>52</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52</vt:i4>
      </vt:variant>
    </vt:vector>
  </HeadingPairs>
  <TitlesOfParts>
    <vt:vector size="63" baseType="lpstr">
      <vt:lpstr>Aptos</vt:lpstr>
      <vt:lpstr>Arial</vt:lpstr>
      <vt:lpstr>Courier New</vt:lpstr>
      <vt:lpstr>Helvetica</vt:lpstr>
      <vt:lpstr>Helvetica Neue</vt:lpstr>
      <vt:lpstr>Helvetica Neue Medium</vt:lpstr>
      <vt:lpstr>Times New Roman</vt:lpstr>
      <vt:lpstr>Trebuchet MS</vt:lpstr>
      <vt:lpstr>Wingdings 3</vt:lpstr>
      <vt:lpstr>3_Facet</vt:lpstr>
      <vt:lpstr>4_Facet</vt:lpstr>
      <vt:lpstr>Orders of Growth &amp; Intro to Machine Learning</vt:lpstr>
      <vt:lpstr> Orders of Growth</vt:lpstr>
      <vt:lpstr>Common orders of growth</vt:lpstr>
      <vt:lpstr>Adding to the front of linked list</vt:lpstr>
      <vt:lpstr>Constant Time</vt:lpstr>
      <vt:lpstr>Fast Exponentiation</vt:lpstr>
      <vt:lpstr>Logarithmic Time</vt:lpstr>
      <vt:lpstr>Finding values in a linked list</vt:lpstr>
      <vt:lpstr>Linear Time</vt:lpstr>
      <vt:lpstr>Counting overlapping items in lists</vt:lpstr>
      <vt:lpstr>Quadratic Time</vt:lpstr>
      <vt:lpstr>Recursive Virahanka-Fibonacci</vt:lpstr>
      <vt:lpstr>Exponential  Time</vt:lpstr>
      <vt:lpstr>Comparing orders of growth</vt:lpstr>
      <vt:lpstr>Big O Notation</vt:lpstr>
      <vt:lpstr>PowerPoint Presentation</vt:lpstr>
      <vt:lpstr>Space</vt:lpstr>
      <vt:lpstr>Space and environments</vt:lpstr>
      <vt:lpstr>Active environments in PythonTutor</vt:lpstr>
      <vt:lpstr>Visualization of space consumption</vt:lpstr>
      <vt:lpstr>PowerPoint Presentation</vt:lpstr>
      <vt:lpstr>Memoization</vt:lpstr>
      <vt:lpstr>Memoization</vt:lpstr>
      <vt:lpstr>A memoization HOF</vt:lpstr>
      <vt:lpstr>Memoizing Virahanka-Fibonacci</vt:lpstr>
      <vt:lpstr>PowerPoint Presentation</vt:lpstr>
      <vt:lpstr>Machine Learning</vt:lpstr>
      <vt:lpstr>What is Machine Learning?</vt:lpstr>
      <vt:lpstr>What is Machine Learning?</vt:lpstr>
      <vt:lpstr>PowerPoint Presentation</vt:lpstr>
      <vt:lpstr>PowerPoint Presentation</vt:lpstr>
      <vt:lpstr>PowerPoint Presentation</vt:lpstr>
      <vt:lpstr>PowerPoint Presentation</vt:lpstr>
      <vt:lpstr>How does Machine Learning Work?</vt:lpstr>
      <vt:lpstr>A Simple Example – Text Prediction</vt:lpstr>
      <vt:lpstr>Text Prediction</vt:lpstr>
      <vt:lpstr>Predicted Text</vt:lpstr>
      <vt:lpstr>Text Prediction II</vt:lpstr>
      <vt:lpstr>Predicted Text II</vt:lpstr>
      <vt:lpstr>Text Prediction III</vt:lpstr>
      <vt:lpstr>Predicted Text III</vt:lpstr>
      <vt:lpstr>Another Corpus</vt:lpstr>
      <vt:lpstr>PowerPoint Presentation</vt:lpstr>
      <vt:lpstr>Another example: Neural networks</vt:lpstr>
      <vt:lpstr>Neural networks</vt:lpstr>
      <vt:lpstr>Neural networks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Tom Stephens</dc:creator>
  <cp:lastModifiedBy>Tom Stephens</cp:lastModifiedBy>
  <cp:revision>21</cp:revision>
  <dcterms:created xsi:type="dcterms:W3CDTF">2024-12-10T20:52:29Z</dcterms:created>
  <dcterms:modified xsi:type="dcterms:W3CDTF">2024-12-10T22:35:01Z</dcterms:modified>
</cp:coreProperties>
</file>