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  <p:sldMasterId id="2147483795" r:id="rId2"/>
  </p:sldMasterIdLst>
  <p:notesMasterIdLst>
    <p:notesMasterId r:id="rId46"/>
  </p:notesMasterIdLst>
  <p:sldIdLst>
    <p:sldId id="3870" r:id="rId3"/>
    <p:sldId id="3871" r:id="rId4"/>
    <p:sldId id="3872" r:id="rId5"/>
    <p:sldId id="3873" r:id="rId6"/>
    <p:sldId id="3874" r:id="rId7"/>
    <p:sldId id="3875" r:id="rId8"/>
    <p:sldId id="3876" r:id="rId9"/>
    <p:sldId id="3877" r:id="rId10"/>
    <p:sldId id="3878" r:id="rId11"/>
    <p:sldId id="3879" r:id="rId12"/>
    <p:sldId id="3880" r:id="rId13"/>
    <p:sldId id="3881" r:id="rId14"/>
    <p:sldId id="3882" r:id="rId15"/>
    <p:sldId id="3883" r:id="rId16"/>
    <p:sldId id="3884" r:id="rId17"/>
    <p:sldId id="3885" r:id="rId18"/>
    <p:sldId id="3886" r:id="rId19"/>
    <p:sldId id="3887" r:id="rId20"/>
    <p:sldId id="3888" r:id="rId21"/>
    <p:sldId id="3889" r:id="rId22"/>
    <p:sldId id="3890" r:id="rId23"/>
    <p:sldId id="3891" r:id="rId24"/>
    <p:sldId id="3892" r:id="rId25"/>
    <p:sldId id="3893" r:id="rId26"/>
    <p:sldId id="3894" r:id="rId27"/>
    <p:sldId id="3895" r:id="rId28"/>
    <p:sldId id="3896" r:id="rId29"/>
    <p:sldId id="3897" r:id="rId30"/>
    <p:sldId id="3900" r:id="rId31"/>
    <p:sldId id="3901" r:id="rId32"/>
    <p:sldId id="3902" r:id="rId33"/>
    <p:sldId id="3903" r:id="rId34"/>
    <p:sldId id="3904" r:id="rId35"/>
    <p:sldId id="3905" r:id="rId36"/>
    <p:sldId id="3906" r:id="rId37"/>
    <p:sldId id="3907" r:id="rId38"/>
    <p:sldId id="3908" r:id="rId39"/>
    <p:sldId id="3909" r:id="rId40"/>
    <p:sldId id="3910" r:id="rId41"/>
    <p:sldId id="3911" r:id="rId42"/>
    <p:sldId id="3912" r:id="rId43"/>
    <p:sldId id="3913" r:id="rId44"/>
    <p:sldId id="3914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2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2BA05-2227-48BF-B622-AD7FC8DB5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A6A8F-32DA-43A9-AE3A-4975371795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1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584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048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178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0839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5819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053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824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38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4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16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681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488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77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4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5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1118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365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1244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2690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15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261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3855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560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737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000000-1234-1234-1234-123412341234}" type="slidenum">
              <a:rPr kumimoji="0" lang="en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979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05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2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780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1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70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21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  <p:sldLayoutId id="2147483791" r:id="rId13"/>
    <p:sldLayoutId id="2147483792" r:id="rId14"/>
    <p:sldLayoutId id="2147483793" r:id="rId15"/>
    <p:sldLayoutId id="21474837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930401"/>
            <a:ext cx="8596668" cy="4110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101E-AF47-432D-AFD7-8E25F071F894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7F1683-A07E-4CF5-8767-C0311F34A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7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  <p:sldLayoutId id="214748381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ageRank" TargetMode="Externa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CB0C-B1F0-84C2-69C4-5E14111E35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Hyperlinks, Robots, &amp; Data Scraping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FD59BC-C82B-9350-7716-F96F9C6993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16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4F819-3E14-CB05-C51E-CFD287630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Relative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08AC9-4D3D-D002-5FF3-C02A49E508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Domain relative links do not contain a protocol or domain and start with a leading forward slash (/) </a:t>
            </a:r>
          </a:p>
          <a:p>
            <a:r>
              <a:rPr lang="en-US" dirty="0"/>
              <a:t>These are relative to the domain of the website.</a:t>
            </a:r>
          </a:p>
          <a:p>
            <a:r>
              <a:rPr lang="en-US" dirty="0"/>
              <a:t>To get the full URL to the resource you append the link body to the domain.</a:t>
            </a:r>
          </a:p>
          <a:p>
            <a:r>
              <a:rPr lang="en-US" dirty="0"/>
              <a:t>For example, if we are on the https://cs111.byu.edu domain and see the following link:</a:t>
            </a:r>
          </a:p>
          <a:p>
            <a:endParaRPr lang="en-US" dirty="0"/>
          </a:p>
          <a:p>
            <a:r>
              <a:rPr lang="en-US" dirty="0"/>
              <a:t>the full URL that we should load is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B31A4A-C05F-4143-C863-2DE9CB2CA0EA}"/>
              </a:ext>
            </a:extLst>
          </p:cNvPr>
          <p:cNvSpPr txBox="1"/>
          <p:nvPr/>
        </p:nvSpPr>
        <p:spPr>
          <a:xfrm>
            <a:off x="1016699" y="4573494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/hw02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"&gt;Homework 2&lt;/a&gt;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200E02-A07C-622A-2184-AE8C14CA3A1D}"/>
              </a:ext>
            </a:extLst>
          </p:cNvPr>
          <p:cNvSpPr txBox="1"/>
          <p:nvPr/>
        </p:nvSpPr>
        <p:spPr>
          <a:xfrm>
            <a:off x="1016699" y="5458257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https://cs111.byu.edu/hw/hw02</a:t>
            </a:r>
          </a:p>
        </p:txBody>
      </p:sp>
    </p:spTree>
    <p:extLst>
      <p:ext uri="{BB962C8B-B14F-4D97-AF65-F5344CB8AC3E}">
        <p14:creationId xmlns:p14="http://schemas.microsoft.com/office/powerpoint/2010/main" val="116645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2985-9B1D-F980-A8F4-A5280C4E5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 Relative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59CC5-0E3F-CBAB-9E83-1CB8BB150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Domain relative links, page relative links do not begin with a protocol and domain.</a:t>
            </a:r>
          </a:p>
          <a:p>
            <a:r>
              <a:rPr lang="en-US" dirty="0"/>
              <a:t>Additionally, they do not have a leading forward slash (/).</a:t>
            </a:r>
          </a:p>
          <a:p>
            <a:r>
              <a:rPr lang="en-US" dirty="0"/>
              <a:t>These links are relative to the current page's directory, not the domain.</a:t>
            </a:r>
          </a:p>
          <a:p>
            <a:r>
              <a:rPr lang="en-US" dirty="0"/>
              <a:t>To generate the full URL</a:t>
            </a:r>
          </a:p>
          <a:p>
            <a:pPr lvl="1"/>
            <a:r>
              <a:rPr lang="en-US" dirty="0"/>
              <a:t>Start with the current page's URL</a:t>
            </a:r>
          </a:p>
          <a:p>
            <a:pPr lvl="1"/>
            <a:r>
              <a:rPr lang="en-US" dirty="0"/>
              <a:t>If it has a page name (i.e. &lt;something&gt;.</a:t>
            </a:r>
            <a:r>
              <a:rPr lang="en-US" dirty="0" err="1"/>
              <a:t>htm</a:t>
            </a:r>
            <a:r>
              <a:rPr lang="en-US" dirty="0"/>
              <a:t> or .html), remove the page name and forward slash before the page name.</a:t>
            </a:r>
          </a:p>
          <a:p>
            <a:pPr lvl="1"/>
            <a:r>
              <a:rPr lang="en-US" dirty="0"/>
              <a:t>Append a forward slash and the link contents to the URL</a:t>
            </a:r>
          </a:p>
        </p:txBody>
      </p:sp>
    </p:spTree>
    <p:extLst>
      <p:ext uri="{BB962C8B-B14F-4D97-AF65-F5344CB8AC3E}">
        <p14:creationId xmlns:p14="http://schemas.microsoft.com/office/powerpoint/2010/main" val="1975245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D63F-E4EB-5870-4AD0-54C4C2F5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generating URL from page relative links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06E5-7930-A9A3-9E6C-B7D633806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were on a page with the URL of</a:t>
            </a:r>
          </a:p>
          <a:p>
            <a:endParaRPr lang="en-US" dirty="0"/>
          </a:p>
          <a:p>
            <a:r>
              <a:rPr lang="en-US" dirty="0"/>
              <a:t>and you had this link:</a:t>
            </a:r>
          </a:p>
          <a:p>
            <a:endParaRPr lang="en-US" dirty="0"/>
          </a:p>
          <a:p>
            <a:r>
              <a:rPr lang="en-US" dirty="0"/>
              <a:t>The resultant URL would be:</a:t>
            </a:r>
          </a:p>
          <a:p>
            <a:endParaRPr lang="en-US" dirty="0"/>
          </a:p>
          <a:p>
            <a:r>
              <a:rPr lang="en-US" dirty="0"/>
              <a:t>This example uses a default URL that doesn’t have an explicit page name (ending in .html or .</a:t>
            </a:r>
            <a:r>
              <a:rPr lang="en-US" dirty="0" err="1"/>
              <a:t>htm</a:t>
            </a:r>
            <a:r>
              <a:rPr lang="en-US" dirty="0"/>
              <a:t>, or .&lt;something&gt;) so we just append the link reference (the value of the </a:t>
            </a:r>
            <a:r>
              <a:rPr lang="en-US" dirty="0" err="1"/>
              <a:t>src</a:t>
            </a:r>
            <a:r>
              <a:rPr lang="en-US" dirty="0"/>
              <a:t> attribute in this case) to the current page's URL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3C09C-A980-76E9-E19D-396E87D3D329}"/>
              </a:ext>
            </a:extLst>
          </p:cNvPr>
          <p:cNvSpPr txBox="1"/>
          <p:nvPr/>
        </p:nvSpPr>
        <p:spPr>
          <a:xfrm>
            <a:off x="1016699" y="2377049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https://cs111.byu.edu/lab/lab03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EC1C0-0457-ACDE-06C9-073F3BE8BFDF}"/>
              </a:ext>
            </a:extLst>
          </p:cNvPr>
          <p:cNvSpPr txBox="1"/>
          <p:nvPr/>
        </p:nvSpPr>
        <p:spPr>
          <a:xfrm>
            <a:off x="1016699" y="3244334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="assets/iron.png"&gt;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D663C8-8000-02AB-58E0-F5992F116C0D}"/>
              </a:ext>
            </a:extLst>
          </p:cNvPr>
          <p:cNvSpPr txBox="1"/>
          <p:nvPr/>
        </p:nvSpPr>
        <p:spPr>
          <a:xfrm>
            <a:off x="1016699" y="4111619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https://cs111.byu.edu/lab/lab03/assets/iron.png</a:t>
            </a:r>
          </a:p>
        </p:txBody>
      </p:sp>
    </p:spTree>
    <p:extLst>
      <p:ext uri="{BB962C8B-B14F-4D97-AF65-F5344CB8AC3E}">
        <p14:creationId xmlns:p14="http://schemas.microsoft.com/office/powerpoint/2010/main" val="4057689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3D63F-E4EB-5870-4AD0-54C4C2F5D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generating URL from page relative links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06E5-7930-A9A3-9E6C-B7D6338067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were on a page with the URL of</a:t>
            </a:r>
          </a:p>
          <a:p>
            <a:endParaRPr lang="en-US" dirty="0"/>
          </a:p>
          <a:p>
            <a:r>
              <a:rPr lang="en-US" dirty="0"/>
              <a:t>and you had this link:</a:t>
            </a:r>
          </a:p>
          <a:p>
            <a:endParaRPr lang="en-US" dirty="0"/>
          </a:p>
          <a:p>
            <a:r>
              <a:rPr lang="en-US" dirty="0"/>
              <a:t>The resultant URL would be:</a:t>
            </a:r>
          </a:p>
          <a:p>
            <a:endParaRPr lang="en-US" dirty="0"/>
          </a:p>
          <a:p>
            <a:r>
              <a:rPr lang="en-US" dirty="0"/>
              <a:t>This example has an explicit page name (index.html) so we just drop the page name and append the link reference get the full URL.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3C09C-A980-76E9-E19D-396E87D3D329}"/>
              </a:ext>
            </a:extLst>
          </p:cNvPr>
          <p:cNvSpPr txBox="1"/>
          <p:nvPr/>
        </p:nvSpPr>
        <p:spPr>
          <a:xfrm>
            <a:off x="1016699" y="2377049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https://cs111.byu.edu/lab/lab04/index.html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BEC1C0-0457-ACDE-06C9-073F3BE8BFDF}"/>
              </a:ext>
            </a:extLst>
          </p:cNvPr>
          <p:cNvSpPr txBox="1"/>
          <p:nvPr/>
        </p:nvSpPr>
        <p:spPr>
          <a:xfrm>
            <a:off x="1016699" y="3244334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="lab04.zip"&gt;lab04.zip&lt;/a&gt;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D663C8-8000-02AB-58E0-F5992F116C0D}"/>
              </a:ext>
            </a:extLst>
          </p:cNvPr>
          <p:cNvSpPr txBox="1"/>
          <p:nvPr/>
        </p:nvSpPr>
        <p:spPr>
          <a:xfrm>
            <a:off x="1016699" y="4111619"/>
            <a:ext cx="825730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https://cs111.byu.edu/lab/lab04/lab04.zip</a:t>
            </a:r>
          </a:p>
        </p:txBody>
      </p:sp>
    </p:spTree>
    <p:extLst>
      <p:ext uri="{BB962C8B-B14F-4D97-AF65-F5344CB8AC3E}">
        <p14:creationId xmlns:p14="http://schemas.microsoft.com/office/powerpoint/2010/main" val="3363762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6B97-EA40-7370-C3E6-5854928C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E0906-9174-9DDF-B0B6-EC66F0C89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46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431C63-F4F6-9152-9565-BCB55A73D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Links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4CC82B-B776-A0EA-060A-C48C3FD325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73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3A170-6C4D-2206-60E1-8CABFCC6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7CAE7-1824-C66E-AEA9-158C6FAF3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630655"/>
          </a:xfrm>
        </p:spPr>
        <p:txBody>
          <a:bodyPr>
            <a:normAutofit/>
          </a:bodyPr>
          <a:lstStyle/>
          <a:p>
            <a:r>
              <a:rPr lang="en-US" dirty="0"/>
              <a:t>If a tag in an HTML document has an </a:t>
            </a:r>
            <a:r>
              <a:rPr lang="en-US" i="1" dirty="0"/>
              <a:t>id</a:t>
            </a:r>
            <a:r>
              <a:rPr lang="en-US" dirty="0"/>
              <a:t> attribute:</a:t>
            </a:r>
          </a:p>
          <a:p>
            <a:endParaRPr lang="en-US" dirty="0"/>
          </a:p>
          <a:p>
            <a:r>
              <a:rPr lang="en-US" dirty="0"/>
              <a:t>then we can create a hyperlink to that specific point in the document using the pound (or hashtag) symbol (#)</a:t>
            </a:r>
          </a:p>
          <a:p>
            <a:r>
              <a:rPr lang="en-US" dirty="0"/>
              <a:t>This can be done to link to content on a different page</a:t>
            </a:r>
          </a:p>
          <a:p>
            <a:endParaRPr lang="en-US" sz="1200" dirty="0"/>
          </a:p>
          <a:p>
            <a:endParaRPr lang="en-US" sz="1400" dirty="0"/>
          </a:p>
          <a:p>
            <a:r>
              <a:rPr lang="en-US" dirty="0"/>
              <a:t>or to link to id attributes in our current page</a:t>
            </a:r>
          </a:p>
          <a:p>
            <a:endParaRPr lang="en-US" dirty="0"/>
          </a:p>
          <a:p>
            <a:pPr lvl="1"/>
            <a:r>
              <a:rPr lang="en-US" dirty="0"/>
              <a:t>You can see these types of links in the table of contents sections in the left sidebar on the lab, homework, and project pages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6E76CE-D9B8-DDFE-1FB0-012D86F6288E}"/>
              </a:ext>
            </a:extLst>
          </p:cNvPr>
          <p:cNvSpPr txBox="1"/>
          <p:nvPr/>
        </p:nvSpPr>
        <p:spPr>
          <a:xfrm>
            <a:off x="1016699" y="2377049"/>
            <a:ext cx="840162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&lt;h2 id="starter-files"&gt;Starter Files&lt;/h2&gt;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0FE324-2392-5CBC-908C-5F763722D5F2}"/>
              </a:ext>
            </a:extLst>
          </p:cNvPr>
          <p:cNvSpPr txBox="1"/>
          <p:nvPr/>
        </p:nvSpPr>
        <p:spPr>
          <a:xfrm>
            <a:off x="1016699" y="3968529"/>
            <a:ext cx="8401621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="https://cs111.byu.edu/lab/lab07/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index.html#starter-files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"&gt;Lab 7 Starter Files&lt;/a&gt;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318091-A85C-C29F-83A3-9D0683954ED8}"/>
              </a:ext>
            </a:extLst>
          </p:cNvPr>
          <p:cNvSpPr txBox="1"/>
          <p:nvPr/>
        </p:nvSpPr>
        <p:spPr>
          <a:xfrm>
            <a:off x="1016699" y="5043178"/>
            <a:ext cx="8401621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="#starter-files"&gt;Starter Files&lt;/a&gt;</a:t>
            </a:r>
          </a:p>
        </p:txBody>
      </p:sp>
    </p:spTree>
    <p:extLst>
      <p:ext uri="{BB962C8B-B14F-4D97-AF65-F5344CB8AC3E}">
        <p14:creationId xmlns:p14="http://schemas.microsoft.com/office/powerpoint/2010/main" val="1856956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AC467-23BD-C54C-C013-A97E1A728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EBA80-2C9E-F10B-63E4-BD9B92D11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517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9E8A652-D1A9-EB17-B1F9-56CDD6912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Mailto</a:t>
            </a:r>
            <a:r>
              <a:rPr lang="en-US" dirty="0"/>
              <a:t> Links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FEE9B5-0061-6B3C-928C-95D5F9A80C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42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B6385-2280-613A-53BA-9B40A9A51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mailto</a:t>
            </a:r>
            <a:r>
              <a:rPr lang="en-US" dirty="0"/>
              <a:t>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E9AA1-AD36-918D-7928-89E12FEAE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790910"/>
          </a:xfrm>
        </p:spPr>
        <p:txBody>
          <a:bodyPr/>
          <a:lstStyle/>
          <a:p>
            <a:r>
              <a:rPr lang="en-US" dirty="0"/>
              <a:t>As the WWW was designed to connect research scientists and collaborators, the ability to send email was built into the HTTP protocol</a:t>
            </a:r>
          </a:p>
          <a:p>
            <a:r>
              <a:rPr lang="en-US" dirty="0"/>
              <a:t>This is done with a </a:t>
            </a:r>
            <a:r>
              <a:rPr lang="en-US" i="1" dirty="0"/>
              <a:t>mailto:</a:t>
            </a:r>
            <a:r>
              <a:rPr lang="en-US" dirty="0"/>
              <a:t> link</a:t>
            </a:r>
          </a:p>
          <a:p>
            <a:r>
              <a:rPr lang="en-US" dirty="0"/>
              <a:t>The format for this type of link is the text </a:t>
            </a:r>
            <a:r>
              <a:rPr lang="en-US" i="1" dirty="0"/>
              <a:t>mailto:</a:t>
            </a:r>
            <a:r>
              <a:rPr lang="en-US" dirty="0"/>
              <a:t> followed by an email address</a:t>
            </a:r>
          </a:p>
          <a:p>
            <a:endParaRPr lang="en-US" sz="3200" dirty="0"/>
          </a:p>
          <a:p>
            <a:r>
              <a:rPr lang="en-US" dirty="0"/>
              <a:t>Clicking on this type of link opens your system's default email client and starts composing a new email with the email address in the </a:t>
            </a:r>
            <a:r>
              <a:rPr lang="en-US" i="1" dirty="0"/>
              <a:t>To:</a:t>
            </a:r>
            <a:r>
              <a:rPr lang="en-US" dirty="0"/>
              <a:t> field</a:t>
            </a:r>
          </a:p>
          <a:p>
            <a:r>
              <a:rPr lang="en-US" dirty="0"/>
              <a:t>This is not used as much today as spammers like to harvest these links and use them to feed their spambots.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AB696E-0FB5-0850-8304-0A9ADC66BA2B}"/>
              </a:ext>
            </a:extLst>
          </p:cNvPr>
          <p:cNvSpPr txBox="1"/>
          <p:nvPr/>
        </p:nvSpPr>
        <p:spPr>
          <a:xfrm>
            <a:off x="1016699" y="4091078"/>
            <a:ext cx="8257303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You can email 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="mailto:tstephen@cs.byu.edu"&gt;Dr. Stephens&lt;/a&gt;</a:t>
            </a:r>
          </a:p>
        </p:txBody>
      </p:sp>
    </p:spTree>
    <p:extLst>
      <p:ext uri="{BB962C8B-B14F-4D97-AF65-F5344CB8AC3E}">
        <p14:creationId xmlns:p14="http://schemas.microsoft.com/office/powerpoint/2010/main" val="1199190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38B68-3E55-643E-976A-FE14C397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URLs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09FD9-EB62-7F1B-FF80-DACCAC5AA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Default URLs are URLs that don't have an actual page name as part of the path: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They may or may not have a trailing forward slash (/).</a:t>
            </a:r>
          </a:p>
          <a:p>
            <a:r>
              <a:rPr lang="en-US" dirty="0"/>
              <a:t>When a web server receives a URL like this, it appends its default filename to the URL to get the correct file to load.</a:t>
            </a:r>
          </a:p>
          <a:p>
            <a:r>
              <a:rPr lang="en-US" dirty="0"/>
              <a:t>This default filename is usually </a:t>
            </a:r>
            <a:r>
              <a:rPr lang="en-US" b="1" dirty="0"/>
              <a:t>index.html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CC73AD-0314-7E15-32E2-6AA2C933EE7E}"/>
              </a:ext>
            </a:extLst>
          </p:cNvPr>
          <p:cNvSpPr txBox="1"/>
          <p:nvPr/>
        </p:nvSpPr>
        <p:spPr>
          <a:xfrm>
            <a:off x="1016699" y="2693220"/>
            <a:ext cx="8257303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https://byu.edu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https://cs111.byu.edu/lab/lab04/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362810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966D4-12E6-54B2-2C1A-DD3E65051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134AB-08FD-00ED-0CD0-88E46E6DE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365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DB1CB3-0D3F-34DF-E5E5-758506EB2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Hyperlinks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47A9D-2946-28D7-8E63-135B6C0061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93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3A5B-E2EF-A949-24A3-9DDF4181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Hyperlinks in an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176D-E5D0-A3D7-30C3-39878DCA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Beautiful Soup to find all the hyperlinks in a given HTML document.</a:t>
            </a:r>
          </a:p>
          <a:p>
            <a:pPr lvl="1"/>
            <a:r>
              <a:rPr lang="en-US" dirty="0"/>
              <a:t>You'll be doing this as part of Project 4.</a:t>
            </a:r>
          </a:p>
          <a:p>
            <a:r>
              <a:rPr lang="en-US" dirty="0"/>
              <a:t>Unfortunately, we can't just search for attributes</a:t>
            </a:r>
          </a:p>
          <a:p>
            <a:r>
              <a:rPr lang="en-US" dirty="0"/>
              <a:t>We have to search for tags, and then look at the attributes on those tags.</a:t>
            </a:r>
          </a:p>
          <a:p>
            <a:r>
              <a:rPr lang="en-US" dirty="0"/>
              <a:t>But that's okay, since we know all links (</a:t>
            </a:r>
            <a:r>
              <a:rPr lang="en-US" dirty="0" err="1"/>
              <a:t>hrefs</a:t>
            </a:r>
            <a:r>
              <a:rPr lang="en-US" dirty="0"/>
              <a:t>) are in the &lt;a&gt; tag</a:t>
            </a:r>
          </a:p>
        </p:txBody>
      </p:sp>
    </p:spTree>
    <p:extLst>
      <p:ext uri="{BB962C8B-B14F-4D97-AF65-F5344CB8AC3E}">
        <p14:creationId xmlns:p14="http://schemas.microsoft.com/office/powerpoint/2010/main" val="351922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63A5B-E2EF-A949-24A3-9DDF4181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Hyperlinks in an HTML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5176D-E5D0-A3D7-30C3-39878DCAB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start by finding all the &lt;a&gt; tags in the document</a:t>
            </a:r>
          </a:p>
          <a:p>
            <a:r>
              <a:rPr lang="en-US" dirty="0"/>
              <a:t>Then loop over each tag and get its </a:t>
            </a:r>
            <a:r>
              <a:rPr lang="en-US" dirty="0" err="1"/>
              <a:t>href</a:t>
            </a:r>
            <a:r>
              <a:rPr lang="en-US" dirty="0"/>
              <a:t> attribute value</a:t>
            </a:r>
          </a:p>
          <a:p>
            <a:r>
              <a:rPr lang="en-US" dirty="0"/>
              <a:t>Then you can process the link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59C431-AC7C-CE48-CCFD-F84ADE54DE50}"/>
              </a:ext>
            </a:extLst>
          </p:cNvPr>
          <p:cNvSpPr txBox="1"/>
          <p:nvPr/>
        </p:nvSpPr>
        <p:spPr>
          <a:xfrm>
            <a:off x="1016699" y="3261519"/>
            <a:ext cx="8257303" cy="28623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import requests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from bs4 import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BeautifulSoup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URL = "https://cs111.byu.edu"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resp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requests.get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(URL)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BeautifulSoup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(resp.text,"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html.parser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aTags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soup.find_all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("a")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for tag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aTags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link =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tag.get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("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") #or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tag.attrs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["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"]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#do something with the link here</a:t>
            </a:r>
          </a:p>
        </p:txBody>
      </p:sp>
    </p:spTree>
    <p:extLst>
      <p:ext uri="{BB962C8B-B14F-4D97-AF65-F5344CB8AC3E}">
        <p14:creationId xmlns:p14="http://schemas.microsoft.com/office/powerpoint/2010/main" val="2568465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2521-E3F2-A205-9745-1BABD980C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7DD74-87A2-5A36-B3E9-93274BC30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552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9067D0-901D-07EC-02A3-28DA6284B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 and Project 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F73C4-6372-93E6-6933-8FBC63868D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271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29E67-EFC3-626E-8BB6-304924AA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PageRank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EF6F7-1245-9761-E597-105A7681F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809764"/>
          </a:xfrm>
        </p:spPr>
        <p:txBody>
          <a:bodyPr/>
          <a:lstStyle/>
          <a:p>
            <a:r>
              <a:rPr lang="en-US" dirty="0"/>
              <a:t>In 1998 when Google was created, it used the PageRank algorithm to determine which pages were most relevant for a given search</a:t>
            </a:r>
          </a:p>
          <a:p>
            <a:r>
              <a:rPr lang="en-US" dirty="0"/>
              <a:t>This worked by analyzing hyperlinks</a:t>
            </a:r>
          </a:p>
          <a:p>
            <a:r>
              <a:rPr lang="en-US" dirty="0"/>
              <a:t>A simplified form of PageRank works like this:</a:t>
            </a:r>
          </a:p>
          <a:p>
            <a:pPr lvl="1"/>
            <a:r>
              <a:rPr lang="en-US" dirty="0"/>
              <a:t>Crawl and read every page on the web.</a:t>
            </a:r>
          </a:p>
          <a:p>
            <a:pPr lvl="1"/>
            <a:r>
              <a:rPr lang="en-US" dirty="0"/>
              <a:t>For every page, count the number of other web pages that link to that page</a:t>
            </a:r>
          </a:p>
          <a:p>
            <a:pPr lvl="1"/>
            <a:r>
              <a:rPr lang="en-US" dirty="0"/>
              <a:t>That count (or some mathematical formula applied to that count) is the page's PageRank</a:t>
            </a:r>
          </a:p>
          <a:p>
            <a:pPr lvl="1"/>
            <a:r>
              <a:rPr lang="en-US" dirty="0"/>
              <a:t>For a given search, find all the pages that match and list them in descending order of their PageRank.</a:t>
            </a:r>
          </a:p>
          <a:p>
            <a:r>
              <a:rPr lang="en-US" dirty="0"/>
              <a:t>If you're interested in exactly how it worked, you can read the </a:t>
            </a:r>
            <a:r>
              <a:rPr lang="en-US" dirty="0">
                <a:hlinkClick r:id="rId2"/>
              </a:rPr>
              <a:t>PageRank Wikipedia article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757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3423F-55A8-DBB6-C7F1-CC16827D3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Counting in Project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272F3-349C-D077-436F-F5BC770B6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744719"/>
          </a:xfrm>
        </p:spPr>
        <p:txBody>
          <a:bodyPr/>
          <a:lstStyle/>
          <a:p>
            <a:r>
              <a:rPr lang="en-US" dirty="0"/>
              <a:t>You will be doing a similar type of calculation in Project 4</a:t>
            </a:r>
          </a:p>
          <a:p>
            <a:r>
              <a:rPr lang="en-US" dirty="0"/>
              <a:t>You will crawl the CS111 website and keep track of how many times each link was referenced.</a:t>
            </a:r>
          </a:p>
          <a:p>
            <a:r>
              <a:rPr lang="en-US" dirty="0"/>
              <a:t>Every time you encounter a link you either </a:t>
            </a:r>
          </a:p>
          <a:p>
            <a:pPr lvl="1"/>
            <a:r>
              <a:rPr lang="en-US" dirty="0"/>
              <a:t>add it to the list of links with a count of 1 if it's not in the list</a:t>
            </a:r>
          </a:p>
          <a:p>
            <a:pPr lvl="1"/>
            <a:r>
              <a:rPr lang="en-US" dirty="0"/>
              <a:t>increment its count by one if it is in the list</a:t>
            </a:r>
          </a:p>
          <a:p>
            <a:r>
              <a:rPr lang="en-US" dirty="0"/>
              <a:t>You'll want to use a dictionary to do this with the link as the key and the count as the value</a:t>
            </a:r>
          </a:p>
          <a:p>
            <a:r>
              <a:rPr lang="en-US" dirty="0"/>
              <a:t>You'll need to construct the full URL to use as the key so you don't have different entries for relative and absolute links.</a:t>
            </a:r>
          </a:p>
          <a:p>
            <a:pPr lvl="1"/>
            <a:r>
              <a:rPr lang="en-US" dirty="0"/>
              <a:t>You also need to remove section tags so all the links to a page are counted together and not individually.</a:t>
            </a:r>
          </a:p>
        </p:txBody>
      </p:sp>
    </p:spTree>
    <p:extLst>
      <p:ext uri="{BB962C8B-B14F-4D97-AF65-F5344CB8AC3E}">
        <p14:creationId xmlns:p14="http://schemas.microsoft.com/office/powerpoint/2010/main" val="3969158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ED84-8B64-7DD2-136E-87FED9B8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Counting with a Dictionary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467C5-4389-9D06-0855-9A3535FA0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010037"/>
            <a:ext cx="8596668" cy="2031326"/>
          </a:xfrm>
        </p:spPr>
        <p:txBody>
          <a:bodyPr/>
          <a:lstStyle/>
          <a:p>
            <a:r>
              <a:rPr lang="en-US" dirty="0"/>
              <a:t>When done, the dictionary will contain every full URL found as its keys and for </a:t>
            </a:r>
            <a:r>
              <a:rPr lang="en-US"/>
              <a:t>each URL, </a:t>
            </a:r>
            <a:r>
              <a:rPr lang="en-US" dirty="0"/>
              <a:t>a count of how many times it was referenced.</a:t>
            </a:r>
          </a:p>
          <a:p>
            <a:r>
              <a:rPr lang="en-US" dirty="0"/>
              <a:t>You could then use this to do different types of analysis. We're going to use it to make a plot but more about that in a future lecture.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4A9FDC-10EB-F8F1-83E6-634B7DE9FB33}"/>
              </a:ext>
            </a:extLst>
          </p:cNvPr>
          <p:cNvSpPr txBox="1"/>
          <p:nvPr/>
        </p:nvSpPr>
        <p:spPr>
          <a:xfrm>
            <a:off x="1016699" y="1930400"/>
            <a:ext cx="8257303" cy="20313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link_counts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= {}  # create an empty dictionary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# the variable link contains a full URL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if link in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link_counts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link_counts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[link] += 1  # add 1 if it is already there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else: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link_counts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[link] = 1  # add an initial count of 1 if not</a:t>
            </a:r>
          </a:p>
        </p:txBody>
      </p:sp>
    </p:spTree>
    <p:extLst>
      <p:ext uri="{BB962C8B-B14F-4D97-AF65-F5344CB8AC3E}">
        <p14:creationId xmlns:p14="http://schemas.microsoft.com/office/powerpoint/2010/main" val="23413844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AA6EF-528C-31A3-B3E8-E4271DEAD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Robots.txt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AA9D2-E42A-60A5-F02F-D748BF2A54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1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98267-73A4-7704-B82E-066974628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8917-991C-80C4-08ED-2288A987A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content of the </a:t>
            </a:r>
            <a:r>
              <a:rPr lang="en-US" i="1" dirty="0" err="1"/>
              <a:t>href</a:t>
            </a:r>
            <a:r>
              <a:rPr lang="en-US" dirty="0"/>
              <a:t> attribute in an &lt;a&gt; tag can have several different formats.</a:t>
            </a:r>
          </a:p>
          <a:p>
            <a:pPr lvl="1"/>
            <a:r>
              <a:rPr lang="en-US" dirty="0"/>
              <a:t>Absolute links – these contain complete URLs</a:t>
            </a:r>
          </a:p>
          <a:p>
            <a:pPr lvl="1"/>
            <a:r>
              <a:rPr lang="en-US" dirty="0"/>
              <a:t>Relative links – these are links relative to the current domain or page and don't contain complete URLs</a:t>
            </a:r>
          </a:p>
          <a:p>
            <a:pPr lvl="1"/>
            <a:r>
              <a:rPr lang="en-US" dirty="0"/>
              <a:t>Section links – these are a form of relative link that point at another part of the same page.</a:t>
            </a:r>
          </a:p>
          <a:p>
            <a:pPr lvl="1"/>
            <a:r>
              <a:rPr lang="en-US" dirty="0"/>
              <a:t>mailto: links – trigger the creating of an email message</a:t>
            </a:r>
          </a:p>
          <a:p>
            <a:r>
              <a:rPr lang="en-US" dirty="0"/>
              <a:t>The </a:t>
            </a:r>
            <a:r>
              <a:rPr lang="en-US" i="1" dirty="0" err="1"/>
              <a:t>src</a:t>
            </a:r>
            <a:r>
              <a:rPr lang="en-US" dirty="0"/>
              <a:t> attribute in an &lt;</a:t>
            </a:r>
            <a:r>
              <a:rPr lang="en-US" dirty="0" err="1"/>
              <a:t>img</a:t>
            </a:r>
            <a:r>
              <a:rPr lang="en-US" dirty="0"/>
              <a:t>&gt; tag can only have absolute and relative links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08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B9F6-E26B-EC39-143E-EBFEAB35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vs. Computer web browsing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0122D-C95A-C009-10A3-4730CB1F9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Webpages are designed for human interaction</a:t>
            </a:r>
          </a:p>
          <a:p>
            <a:r>
              <a:rPr lang="en-US" dirty="0"/>
              <a:t>Automated tools (bots) can access pages faster and more broadly on a site than any person interacting with the site.</a:t>
            </a:r>
          </a:p>
          <a:p>
            <a:r>
              <a:rPr lang="en-US" dirty="0"/>
              <a:t>This can potentially cause problems</a:t>
            </a:r>
          </a:p>
          <a:p>
            <a:pPr lvl="1"/>
            <a:r>
              <a:rPr lang="en-US" dirty="0"/>
              <a:t>Bandwidth costs money – bots constantly downloading large files increases costs for site owners</a:t>
            </a:r>
          </a:p>
          <a:p>
            <a:pPr lvl="1"/>
            <a:r>
              <a:rPr lang="en-US" dirty="0"/>
              <a:t>Bandwidth is finite – bots downloading lots of files, large or small, limits the bandwidth available to human users</a:t>
            </a:r>
          </a:p>
          <a:p>
            <a:pPr lvl="1"/>
            <a:r>
              <a:rPr lang="en-US" dirty="0"/>
              <a:t>Server resources are finite – large numbers of connections from a bot limits connections for human visitors effectively creating a Denial of Service (DOS) attack on the server.</a:t>
            </a:r>
          </a:p>
        </p:txBody>
      </p:sp>
    </p:spTree>
    <p:extLst>
      <p:ext uri="{BB962C8B-B14F-4D97-AF65-F5344CB8AC3E}">
        <p14:creationId xmlns:p14="http://schemas.microsoft.com/office/powerpoint/2010/main" val="2494832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79454-8F8E-8A3A-1B7A-C091340B4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robots.txt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3F988-1E8C-1CA1-110E-4D7744A32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important part of crawling a website is respecting the site's </a:t>
            </a:r>
            <a:r>
              <a:rPr lang="en-US" b="1" dirty="0"/>
              <a:t>robots.txt </a:t>
            </a:r>
            <a:r>
              <a:rPr lang="en-US" dirty="0"/>
              <a:t>file</a:t>
            </a:r>
          </a:p>
          <a:p>
            <a:r>
              <a:rPr lang="en-US" dirty="0"/>
              <a:t>This is a file that tells automated web tools how they can interact with the site.</a:t>
            </a:r>
          </a:p>
          <a:p>
            <a:r>
              <a:rPr lang="en-US" b="1" dirty="0"/>
              <a:t>If you plan on visiting/downloading a large number of pages on a website with an automated tool, this should be the first page you download. </a:t>
            </a:r>
            <a:r>
              <a:rPr lang="en-US" b="1" dirty="0">
                <a:solidFill>
                  <a:srgbClr val="FF0000"/>
                </a:solidFill>
              </a:rPr>
              <a:t>Always!</a:t>
            </a:r>
          </a:p>
          <a:p>
            <a:r>
              <a:rPr lang="en-US" dirty="0"/>
              <a:t>At the very least, the file describes directories and files that you should not access.</a:t>
            </a:r>
          </a:p>
          <a:p>
            <a:r>
              <a:rPr lang="en-US" dirty="0"/>
              <a:t>It might also specify how fast you can send queries to the site</a:t>
            </a:r>
          </a:p>
        </p:txBody>
      </p:sp>
    </p:spTree>
    <p:extLst>
      <p:ext uri="{BB962C8B-B14F-4D97-AF65-F5344CB8AC3E}">
        <p14:creationId xmlns:p14="http://schemas.microsoft.com/office/powerpoint/2010/main" val="3366855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7121E-D28D-3E11-9B79-DA736E1B3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Robots.txt 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5A8A5-6F50-9999-F972-E3768D202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four main parts to a robots.txt file</a:t>
            </a:r>
          </a:p>
          <a:p>
            <a:pPr lvl="1"/>
            <a:r>
              <a:rPr lang="en-US" b="1" dirty="0"/>
              <a:t>User-agent:</a:t>
            </a:r>
            <a:r>
              <a:rPr lang="en-US" dirty="0"/>
              <a:t> specification – specify which robots the following lines apply to</a:t>
            </a:r>
          </a:p>
          <a:p>
            <a:pPr lvl="1"/>
            <a:r>
              <a:rPr lang="en-US" b="1" dirty="0"/>
              <a:t>Allow:</a:t>
            </a:r>
            <a:r>
              <a:rPr lang="en-US" dirty="0"/>
              <a:t> lines – paths that the robot is explicitly allowed to visit</a:t>
            </a:r>
          </a:p>
          <a:p>
            <a:pPr lvl="1"/>
            <a:r>
              <a:rPr lang="en-US" b="1" dirty="0"/>
              <a:t>Disallow:</a:t>
            </a:r>
            <a:r>
              <a:rPr lang="en-US" dirty="0"/>
              <a:t> lines – paths that the robot is not allowed to visit</a:t>
            </a:r>
          </a:p>
          <a:p>
            <a:pPr lvl="1"/>
            <a:r>
              <a:rPr lang="en-US" b="1" dirty="0"/>
              <a:t>Crawl-delay:</a:t>
            </a:r>
            <a:r>
              <a:rPr lang="en-US" dirty="0"/>
              <a:t> lines – time, in seconds that the robot must allow to pass between requests.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0DE713-F727-2EFC-612C-21C293171336}"/>
              </a:ext>
            </a:extLst>
          </p:cNvPr>
          <p:cNvSpPr txBox="1"/>
          <p:nvPr/>
        </p:nvSpPr>
        <p:spPr>
          <a:xfrm>
            <a:off x="1016700" y="4569643"/>
            <a:ext cx="8257302" cy="123110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User-agent: *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Crawl-delay: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/data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/sites/default/files/episodes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1702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9AA0B-3580-D07B-9E25-955D8BBB8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a robots.txt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73C43-BD84-6ADC-893B-5B4E690FA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process a robots.txt file, you proceed top to bottom and stop at the first match</a:t>
            </a:r>
          </a:p>
          <a:p>
            <a:r>
              <a:rPr lang="en-US" dirty="0"/>
              <a:t>You use the rules in the first section that matches your user agent (more on that on the next slide)</a:t>
            </a:r>
          </a:p>
          <a:p>
            <a:r>
              <a:rPr lang="en-US" dirty="0"/>
              <a:t>When looking at a link, you start down the list of allow and disallow rules and the first one that match the link you're looking at is the one that applies.</a:t>
            </a:r>
          </a:p>
        </p:txBody>
      </p:sp>
    </p:spTree>
    <p:extLst>
      <p:ext uri="{BB962C8B-B14F-4D97-AF65-F5344CB8AC3E}">
        <p14:creationId xmlns:p14="http://schemas.microsoft.com/office/powerpoint/2010/main" val="10038404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75465-0963-6AE1-1CA1-9968671F7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User-agent: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C1335-C347-A7FB-7678-51A5C2DB0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9275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As part of the HTTP protocol, every program performing a web query must send a "User-agent" string identifying it.</a:t>
            </a:r>
          </a:p>
          <a:p>
            <a:r>
              <a:rPr lang="en-US" dirty="0"/>
              <a:t>This can be anything the program wants it to be:</a:t>
            </a:r>
          </a:p>
          <a:p>
            <a:pPr lvl="1"/>
            <a:r>
              <a:rPr lang="en-US" dirty="0"/>
              <a:t>My current Firefox browser uses: "</a:t>
            </a:r>
            <a:r>
              <a:rPr lang="en-US" i="1" dirty="0"/>
              <a:t>Mozilla/5.0 (Windows NT 10.0; Win64; x64; rv:109.0) Gecko/20100101 Firefox/119.0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My Current Google Chrome uses: "</a:t>
            </a:r>
            <a:r>
              <a:rPr lang="en-US" i="1" dirty="0"/>
              <a:t>Mozilla/5.0 (Windows NT 10.0; Win64; x64) </a:t>
            </a:r>
            <a:r>
              <a:rPr lang="en-US" i="1" dirty="0" err="1"/>
              <a:t>AppleWebKit</a:t>
            </a:r>
            <a:r>
              <a:rPr lang="en-US" i="1" dirty="0"/>
              <a:t>/537.36 (KHTML, like Gecko) Chrome/119.0.0.0 Safari/537.36</a:t>
            </a:r>
            <a:r>
              <a:rPr lang="en-US" dirty="0"/>
              <a:t>"</a:t>
            </a:r>
          </a:p>
          <a:p>
            <a:pPr lvl="1"/>
            <a:r>
              <a:rPr lang="en-US" dirty="0"/>
              <a:t>Python's request library uses: "</a:t>
            </a:r>
            <a:r>
              <a:rPr lang="en-US" i="1" dirty="0"/>
              <a:t>Python-requests/2.31.0</a:t>
            </a:r>
            <a:r>
              <a:rPr lang="en-US" dirty="0"/>
              <a:t>" (the number at the end is the version number of the library)</a:t>
            </a:r>
          </a:p>
          <a:p>
            <a:r>
              <a:rPr lang="en-US" dirty="0"/>
              <a:t>In the robots.txt file, you can specify different rules for different robots by specifying what user agent applies to which section of the file.</a:t>
            </a:r>
          </a:p>
          <a:p>
            <a:r>
              <a:rPr lang="en-US" dirty="0"/>
              <a:t>However, most robots.txt files just specify '*' signifying that the rules apply to all bots.</a:t>
            </a:r>
          </a:p>
        </p:txBody>
      </p:sp>
    </p:spTree>
    <p:extLst>
      <p:ext uri="{BB962C8B-B14F-4D97-AF65-F5344CB8AC3E}">
        <p14:creationId xmlns:p14="http://schemas.microsoft.com/office/powerpoint/2010/main" val="4076868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5CC14-ABF5-16A2-FB6A-7EC39BD65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D7408-FB31-79A6-C1F9-7F954C0E1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Lines that begin with Allow: contain paths that bots are explicitly allowed to visit.</a:t>
            </a:r>
          </a:p>
          <a:p>
            <a:r>
              <a:rPr lang="en-US" dirty="0"/>
              <a:t>These are often used to allow access to certain file types or subdirectories within directories that are disallowed generally.</a:t>
            </a:r>
          </a:p>
          <a:p>
            <a:r>
              <a:rPr lang="en-US" dirty="0"/>
              <a:t>Since robots.txt files are processed top to bottom, if you hit an allowed path before a disallowed path, you can visit that page, thus the Allowed: lines typically proceed the Disallow: lines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A38F66-94AB-0DB5-1706-8744DEB4500A}"/>
              </a:ext>
            </a:extLst>
          </p:cNvPr>
          <p:cNvSpPr txBox="1"/>
          <p:nvPr/>
        </p:nvSpPr>
        <p:spPr>
          <a:xfrm>
            <a:off x="1016700" y="4569643"/>
            <a:ext cx="8257302" cy="14773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User-agent: *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Crawl-delay: 10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Allow: /data/ship-templates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/data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/sites/default/files/episodes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0797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BF7B-5A7F-A69B-DA0A-4576596D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Disallow: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B8158-5723-C65E-0602-DCEA20C59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most common entry in a robots.txt file</a:t>
            </a:r>
          </a:p>
          <a:p>
            <a:r>
              <a:rPr lang="en-US" dirty="0"/>
              <a:t>Each line gives a path that a robot is not supposed to visit.</a:t>
            </a:r>
          </a:p>
          <a:p>
            <a:r>
              <a:rPr lang="en-US" dirty="0"/>
              <a:t>If a link matches a path in a Disallow line before matching an Allow line, the link should not be visited.</a:t>
            </a:r>
          </a:p>
          <a:p>
            <a:r>
              <a:rPr lang="en-US" dirty="0"/>
              <a:t>There are a couple of special cases for the Disallow entries: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allows everything – it's the same as not having a robots.txt file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This disallows everything on the site as '/' matches every path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6AB09C-DEDC-14D4-39DC-67FAC298C06D}"/>
              </a:ext>
            </a:extLst>
          </p:cNvPr>
          <p:cNvSpPr txBox="1"/>
          <p:nvPr/>
        </p:nvSpPr>
        <p:spPr>
          <a:xfrm>
            <a:off x="1016700" y="4843020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/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3FE342-C3BD-7ED5-4C3F-95401FDE02E2}"/>
              </a:ext>
            </a:extLst>
          </p:cNvPr>
          <p:cNvSpPr txBox="1"/>
          <p:nvPr/>
        </p:nvSpPr>
        <p:spPr>
          <a:xfrm>
            <a:off x="1016700" y="4036062"/>
            <a:ext cx="8257302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Disallow: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3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5CE00-0249-96F2-8EBC-D22981BAF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Matching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AF509-EEDE-25FC-55CD-AE5411690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easiest way to see if a path matches or not is to build a regular expression from the specified path</a:t>
            </a:r>
          </a:p>
          <a:p>
            <a:r>
              <a:rPr lang="en-US" dirty="0"/>
              <a:t>The one thing to be aware of is the wildcards</a:t>
            </a:r>
          </a:p>
          <a:p>
            <a:pPr lvl="1"/>
            <a:r>
              <a:rPr lang="en-US" dirty="0"/>
              <a:t>* - zero or more characters</a:t>
            </a:r>
          </a:p>
          <a:p>
            <a:pPr lvl="1"/>
            <a:r>
              <a:rPr lang="en-US" dirty="0"/>
              <a:t>? - a single character</a:t>
            </a:r>
          </a:p>
          <a:p>
            <a:r>
              <a:rPr lang="en-US" dirty="0"/>
              <a:t>Examples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6C3EA78-BA96-43B2-B021-2A5E5A61910A}"/>
              </a:ext>
            </a:extLst>
          </p:cNvPr>
          <p:cNvGraphicFramePr>
            <a:graphicFrameLocks noGrp="1"/>
          </p:cNvGraphicFramePr>
          <p:nvPr/>
        </p:nvGraphicFramePr>
        <p:xfrm>
          <a:off x="952107" y="4301851"/>
          <a:ext cx="83218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0948">
                  <a:extLst>
                    <a:ext uri="{9D8B030D-6E8A-4147-A177-3AD203B41FA5}">
                      <a16:colId xmlns:a16="http://schemas.microsoft.com/office/drawing/2014/main" val="1656337591"/>
                    </a:ext>
                  </a:extLst>
                </a:gridCol>
                <a:gridCol w="4160948">
                  <a:extLst>
                    <a:ext uri="{9D8B030D-6E8A-4147-A177-3AD203B41FA5}">
                      <a16:colId xmlns:a16="http://schemas.microsoft.com/office/drawing/2014/main" val="1268441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Path in Disallow: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Regular expression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88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r"/"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831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/data/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r"/data/"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39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/data/images/*.jpg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r"/data/images/.*\.jpg"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407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/data/images/character??.</a:t>
                      </a:r>
                      <a:r>
                        <a:rPr lang="en-US" dirty="0" err="1"/>
                        <a:t>png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r"/data/images/character..\.</a:t>
                      </a:r>
                      <a:r>
                        <a:rPr lang="en-US" dirty="0" err="1"/>
                        <a:t>png</a:t>
                      </a:r>
                      <a:r>
                        <a:rPr lang="en-US" dirty="0"/>
                        <a:t>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7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496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E6775-AD35-A416-9E72-6CCF11BBE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Crawl-delay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CAA6B-431B-22F9-F45D-0980200A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</a:t>
            </a:r>
            <a:r>
              <a:rPr lang="en-US"/>
              <a:t>not an </a:t>
            </a:r>
            <a:r>
              <a:rPr lang="en-US" dirty="0"/>
              <a:t>"official" part of a robots.txt file but some bots do honor it (Google does not)</a:t>
            </a:r>
          </a:p>
          <a:p>
            <a:r>
              <a:rPr lang="en-US" dirty="0"/>
              <a:t>The number specified is basically a number of seconds that must elapse between requests to the site.</a:t>
            </a:r>
          </a:p>
          <a:p>
            <a:pPr lvl="1"/>
            <a:r>
              <a:rPr lang="en-US" dirty="0"/>
              <a:t>e.g. a value of 10 means the bot should limit its requests to one very 10 seconds.</a:t>
            </a:r>
          </a:p>
          <a:p>
            <a:r>
              <a:rPr lang="en-US" dirty="0"/>
              <a:t>While you are not "required" to follow this command, it is good etiquette to do so.</a:t>
            </a:r>
          </a:p>
        </p:txBody>
      </p:sp>
    </p:spTree>
    <p:extLst>
      <p:ext uri="{BB962C8B-B14F-4D97-AF65-F5344CB8AC3E}">
        <p14:creationId xmlns:p14="http://schemas.microsoft.com/office/powerpoint/2010/main" val="20369619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C3FA8-4CC8-3045-AE13-1EDFB5739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F444B-637F-087C-2DDE-6266B0B678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1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DD041-5B7E-16ED-D651-B50627939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BC4E5-CEBE-B1A1-C591-663DD6375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172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303983-3DAC-D9AC-7DFA-0EBADE0E0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Scraping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A1A54F-360F-FFED-DAA4-117F68428A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102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02819-2E8C-7E68-9D02-72DF6ABB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Scraping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40567-3259-1AFD-2782-8457D4D6A9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very common to want to extract data from websites to use in some sort of analysis.</a:t>
            </a:r>
          </a:p>
          <a:p>
            <a:r>
              <a:rPr lang="en-US" dirty="0"/>
              <a:t>For a single page we might be able to do it by hand, but as the number of pages grows, or if it changes frequently, this can get tedious.</a:t>
            </a:r>
          </a:p>
          <a:p>
            <a:r>
              <a:rPr lang="en-US" dirty="0"/>
              <a:t>Downloading the HTML page gives you the data but has all the tags in it.</a:t>
            </a:r>
          </a:p>
          <a:p>
            <a:r>
              <a:rPr lang="en-US" dirty="0"/>
              <a:t>We need to be able to extract the data from the tags.</a:t>
            </a:r>
          </a:p>
          <a:p>
            <a:r>
              <a:rPr lang="en-US" dirty="0"/>
              <a:t>This process is generally known as web scraping or data scraping.</a:t>
            </a:r>
          </a:p>
        </p:txBody>
      </p:sp>
    </p:spTree>
    <p:extLst>
      <p:ext uri="{BB962C8B-B14F-4D97-AF65-F5344CB8AC3E}">
        <p14:creationId xmlns:p14="http://schemas.microsoft.com/office/powerpoint/2010/main" val="346124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56963-C307-E927-1E28-21A5B1CA7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4860-99B5-B8A5-C8F4-7AC174BC2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web scraping, you must understand the structure of the page you are trying to extract data from.</a:t>
            </a:r>
          </a:p>
          <a:p>
            <a:pPr lvl="1"/>
            <a:r>
              <a:rPr lang="en-US" dirty="0"/>
              <a:t>Download the page source and look at it</a:t>
            </a:r>
          </a:p>
          <a:p>
            <a:pPr lvl="1"/>
            <a:r>
              <a:rPr lang="en-US" dirty="0"/>
              <a:t>Get the page and use </a:t>
            </a:r>
            <a:r>
              <a:rPr lang="en-US" dirty="0" err="1"/>
              <a:t>BeautifulSoup's</a:t>
            </a:r>
            <a:r>
              <a:rPr lang="en-US" dirty="0"/>
              <a:t> prettify() function to make it more readable if necessary</a:t>
            </a:r>
          </a:p>
          <a:p>
            <a:r>
              <a:rPr lang="en-US" dirty="0"/>
              <a:t>Look at the tags and attributes on the data you want to extract</a:t>
            </a:r>
          </a:p>
          <a:p>
            <a:pPr lvl="1"/>
            <a:r>
              <a:rPr lang="en-US" dirty="0"/>
              <a:t>Are there patterns?</a:t>
            </a:r>
          </a:p>
          <a:p>
            <a:pPr lvl="1"/>
            <a:r>
              <a:rPr lang="en-US" dirty="0"/>
              <a:t>Are there specific tags or attributes used?</a:t>
            </a:r>
          </a:p>
          <a:p>
            <a:r>
              <a:rPr lang="en-US" dirty="0"/>
              <a:t>Understanding how the page is constructed will help you in writing a script to extract the data you need.</a:t>
            </a:r>
          </a:p>
        </p:txBody>
      </p:sp>
    </p:spTree>
    <p:extLst>
      <p:ext uri="{BB962C8B-B14F-4D97-AF65-F5344CB8AC3E}">
        <p14:creationId xmlns:p14="http://schemas.microsoft.com/office/powerpoint/2010/main" val="10718943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A5970-C6FF-CAC3-E6D0-426D8BE75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1A3C4-974F-9C2E-F318-BB0F57F04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24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F6A0062-C556-B452-AADF-0AFD4CC8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Links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2A8D22-03C7-445A-C9F8-D63DB8D97E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8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BF0FA-85E8-CD96-5E42-FDBA394A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Absolute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A1C6A-4FCA-DAA0-077E-946D5D61B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hyperlink contains an absolute link, the value of the </a:t>
            </a:r>
            <a:r>
              <a:rPr lang="en-US" dirty="0" err="1"/>
              <a:t>href</a:t>
            </a:r>
            <a:r>
              <a:rPr lang="en-US" dirty="0"/>
              <a:t> or </a:t>
            </a:r>
            <a:r>
              <a:rPr lang="en-US" dirty="0" err="1"/>
              <a:t>src</a:t>
            </a:r>
            <a:r>
              <a:rPr lang="en-US" dirty="0"/>
              <a:t> attribute is a complete URL containing the protocol, the domain, and the path (which may be just /).</a:t>
            </a:r>
          </a:p>
          <a:p>
            <a:r>
              <a:rPr lang="en-US" dirty="0"/>
              <a:t>For example, all of the following contain absolute links: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A9BAEE-8C7C-ECE7-D9C5-1F5C13660647}"/>
              </a:ext>
            </a:extLst>
          </p:cNvPr>
          <p:cNvSpPr txBox="1"/>
          <p:nvPr/>
        </p:nvSpPr>
        <p:spPr>
          <a:xfrm>
            <a:off x="1016699" y="3385717"/>
            <a:ext cx="9494188" cy="25853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https://byu.edu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"&gt;BYU homepage&lt;/a&gt;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https://cs111.byu.edu/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hw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/hw07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"&gt;Homework 7&lt;/a&gt;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href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https://frontierexplorer.org/data/FrontierExplorer036.pdf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 Issue 36&lt;/a&gt;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img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src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="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E83C3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https://expandingfrontier.com/wp-content/uploads/2021/06/MS2-rotated-e1624401676511-1024x737.jpg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"&gt;</a:t>
            </a:r>
          </a:p>
        </p:txBody>
      </p:sp>
    </p:spTree>
    <p:extLst>
      <p:ext uri="{BB962C8B-B14F-4D97-AF65-F5344CB8AC3E}">
        <p14:creationId xmlns:p14="http://schemas.microsoft.com/office/powerpoint/2010/main" val="3738308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50A0-58EA-AA19-8BD0-92CEDEB5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6D517-17A0-63AB-C446-2442324E3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88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F28046-E3F5-7109-3C12-C3B89D15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Links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19C549-81FD-8B02-C458-EC0D463C94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3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78CEF-3CA4-09F4-17D7-9878E3DAB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Relative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7196C-9864-E201-C67D-860A4CEA6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types of relative links</a:t>
            </a:r>
          </a:p>
          <a:p>
            <a:pPr lvl="1"/>
            <a:r>
              <a:rPr lang="en-US" dirty="0"/>
              <a:t>Domain relative</a:t>
            </a:r>
          </a:p>
          <a:p>
            <a:pPr lvl="1"/>
            <a:r>
              <a:rPr lang="en-US" dirty="0"/>
              <a:t>Page relative</a:t>
            </a:r>
          </a:p>
          <a:p>
            <a:r>
              <a:rPr lang="en-US" dirty="0"/>
              <a:t>All of these links are part of the same domain as the page you are currently visiting.</a:t>
            </a:r>
          </a:p>
          <a:p>
            <a:r>
              <a:rPr lang="en-US" dirty="0"/>
              <a:t>The only difference is the starting point for finding the path</a:t>
            </a:r>
          </a:p>
        </p:txBody>
      </p:sp>
    </p:spTree>
    <p:extLst>
      <p:ext uri="{BB962C8B-B14F-4D97-AF65-F5344CB8AC3E}">
        <p14:creationId xmlns:p14="http://schemas.microsoft.com/office/powerpoint/2010/main" val="2051340959"/>
      </p:ext>
    </p:extLst>
  </p:cSld>
  <p:clrMapOvr>
    <a:masterClrMapping/>
  </p:clrMapOvr>
</p:sld>
</file>

<file path=ppt/theme/theme1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2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111-Template.potx" id="{1E66F11C-A0E4-44E4-A623-DB2458591B38}" vid="{4951662D-0F24-4DA5-9818-8BA1C4EF181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CS111-Template</Template>
  <TotalTime>108</TotalTime>
  <Words>2741</Words>
  <Application>Microsoft Office PowerPoint</Application>
  <PresentationFormat>Widescreen</PresentationFormat>
  <Paragraphs>242</Paragraphs>
  <Slides>43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50" baseType="lpstr">
      <vt:lpstr>Aptos</vt:lpstr>
      <vt:lpstr>Arial</vt:lpstr>
      <vt:lpstr>Courier New</vt:lpstr>
      <vt:lpstr>Trebuchet MS</vt:lpstr>
      <vt:lpstr>Wingdings 3</vt:lpstr>
      <vt:lpstr>3_Facet</vt:lpstr>
      <vt:lpstr>2_Facet</vt:lpstr>
      <vt:lpstr>Hyperlinks, Robots, &amp; Data Scraping</vt:lpstr>
      <vt:lpstr>Default URLs</vt:lpstr>
      <vt:lpstr>Types of Hyperlinks</vt:lpstr>
      <vt:lpstr>PowerPoint Presentation</vt:lpstr>
      <vt:lpstr>Absolute Links</vt:lpstr>
      <vt:lpstr>Absolute Links</vt:lpstr>
      <vt:lpstr>PowerPoint Presentation</vt:lpstr>
      <vt:lpstr>Relative Links</vt:lpstr>
      <vt:lpstr>Relative links</vt:lpstr>
      <vt:lpstr>Domain Relative Links</vt:lpstr>
      <vt:lpstr>Page Relative Links</vt:lpstr>
      <vt:lpstr>Example of generating URL from page relative links (1)</vt:lpstr>
      <vt:lpstr>Example of generating URL from page relative links (2)</vt:lpstr>
      <vt:lpstr>PowerPoint Presentation</vt:lpstr>
      <vt:lpstr>Section Links</vt:lpstr>
      <vt:lpstr>Section links</vt:lpstr>
      <vt:lpstr>PowerPoint Presentation</vt:lpstr>
      <vt:lpstr>Mailto Links</vt:lpstr>
      <vt:lpstr>mailto links</vt:lpstr>
      <vt:lpstr>PowerPoint Presentation</vt:lpstr>
      <vt:lpstr>Finding Hyperlinks</vt:lpstr>
      <vt:lpstr>Finding Hyperlinks in an HTML document</vt:lpstr>
      <vt:lpstr>Finding Hyperlinks in an HTML document</vt:lpstr>
      <vt:lpstr>PowerPoint Presentation</vt:lpstr>
      <vt:lpstr>PageRank and Project 4</vt:lpstr>
      <vt:lpstr>PageRank</vt:lpstr>
      <vt:lpstr>Link Counting in Project 4</vt:lpstr>
      <vt:lpstr>Link Counting with a Dictionary</vt:lpstr>
      <vt:lpstr>Robots.txt</vt:lpstr>
      <vt:lpstr>Human vs. Computer web browsing</vt:lpstr>
      <vt:lpstr>The robots.txt file</vt:lpstr>
      <vt:lpstr>Robots.txt contents</vt:lpstr>
      <vt:lpstr>Processing a robots.txt file</vt:lpstr>
      <vt:lpstr>User-agent:</vt:lpstr>
      <vt:lpstr>Allow:</vt:lpstr>
      <vt:lpstr>Disallow:</vt:lpstr>
      <vt:lpstr>Matching paths</vt:lpstr>
      <vt:lpstr>Crawl-delay</vt:lpstr>
      <vt:lpstr>PowerPoint Presentation</vt:lpstr>
      <vt:lpstr>Data Scraping</vt:lpstr>
      <vt:lpstr>Data Scraping</vt:lpstr>
      <vt:lpstr>Understanding the 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Tom Stephens</dc:creator>
  <cp:lastModifiedBy>Tom Stephens</cp:lastModifiedBy>
  <cp:revision>24</cp:revision>
  <dcterms:created xsi:type="dcterms:W3CDTF">2024-12-10T20:52:29Z</dcterms:created>
  <dcterms:modified xsi:type="dcterms:W3CDTF">2024-12-10T22:41:25Z</dcterms:modified>
</cp:coreProperties>
</file>