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5" r:id="rId1"/>
  </p:sldMasterIdLst>
  <p:notesMasterIdLst>
    <p:notesMasterId r:id="rId28"/>
  </p:notesMasterIdLst>
  <p:sldIdLst>
    <p:sldId id="3939" r:id="rId2"/>
    <p:sldId id="3940" r:id="rId3"/>
    <p:sldId id="3941" r:id="rId4"/>
    <p:sldId id="3942" r:id="rId5"/>
    <p:sldId id="3943" r:id="rId6"/>
    <p:sldId id="3944" r:id="rId7"/>
    <p:sldId id="3945" r:id="rId8"/>
    <p:sldId id="3946" r:id="rId9"/>
    <p:sldId id="3947" r:id="rId10"/>
    <p:sldId id="3948" r:id="rId11"/>
    <p:sldId id="3949" r:id="rId12"/>
    <p:sldId id="3950" r:id="rId13"/>
    <p:sldId id="3951" r:id="rId14"/>
    <p:sldId id="3952" r:id="rId15"/>
    <p:sldId id="3953" r:id="rId16"/>
    <p:sldId id="3954" r:id="rId17"/>
    <p:sldId id="3955" r:id="rId18"/>
    <p:sldId id="3956" r:id="rId19"/>
    <p:sldId id="3957" r:id="rId20"/>
    <p:sldId id="3958" r:id="rId21"/>
    <p:sldId id="3959" r:id="rId22"/>
    <p:sldId id="3960" r:id="rId23"/>
    <p:sldId id="3961" r:id="rId24"/>
    <p:sldId id="3962" r:id="rId25"/>
    <p:sldId id="3963" r:id="rId26"/>
    <p:sldId id="3964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2BA05-2227-48BF-B622-AD7FC8DB5DC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A6A8F-32DA-43A9-AE3A-497537179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11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07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010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9027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78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88917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081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4801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501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83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369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645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99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56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601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7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84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63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930401"/>
            <a:ext cx="8596668" cy="4110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558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  <p:sldLayoutId id="21474838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matplotlib.org/stable/index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atplotlib.org/stable/index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3CB0C-B1F0-84C2-69C4-5E14111E35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Visualization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FD59BC-C82B-9350-7716-F96F9C6993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761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0EB82-7993-C3B2-305A-0F359D3BF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labels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79B91E-B036-320C-490F-FF709A6C7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Another common need is to put a title on the plot and labels on our axes.</a:t>
            </a:r>
          </a:p>
          <a:p>
            <a:r>
              <a:rPr lang="en-US" dirty="0"/>
              <a:t>This is done with the title(), </a:t>
            </a:r>
            <a:r>
              <a:rPr lang="en-US" dirty="0" err="1"/>
              <a:t>xlabel</a:t>
            </a:r>
            <a:r>
              <a:rPr lang="en-US" dirty="0"/>
              <a:t>(), and </a:t>
            </a:r>
            <a:r>
              <a:rPr lang="en-US" dirty="0" err="1"/>
              <a:t>ylabel</a:t>
            </a:r>
            <a:r>
              <a:rPr lang="en-US" dirty="0"/>
              <a:t>() methods.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Adding titles and axis labels to our sample plot gives: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340AAA-B7FA-EFAF-6373-C97BD6CB10CB}"/>
              </a:ext>
            </a:extLst>
          </p:cNvPr>
          <p:cNvSpPr txBox="1"/>
          <p:nvPr/>
        </p:nvSpPr>
        <p:spPr>
          <a:xfrm>
            <a:off x="1016700" y="3059668"/>
            <a:ext cx="614610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plt.title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("Title text goes here")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plt.xlabel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('Label text goes here')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B493E2-7424-6A3F-BAEB-A812CEAE14F7}"/>
              </a:ext>
            </a:extLst>
          </p:cNvPr>
          <p:cNvSpPr txBox="1"/>
          <p:nvPr/>
        </p:nvSpPr>
        <p:spPr>
          <a:xfrm>
            <a:off x="1016700" y="4367905"/>
            <a:ext cx="6109964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plt.title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("Squares and Cubes")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plt.xlabel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("x")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plt.ylabel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("f(x)")</a:t>
            </a:r>
          </a:p>
        </p:txBody>
      </p:sp>
      <p:pic>
        <p:nvPicPr>
          <p:cNvPr id="7" name="Picture 6" descr="A graph with a red line&#10;&#10;Description automatically generated">
            <a:extLst>
              <a:ext uri="{FF2B5EF4-FFF2-40B4-BE49-F238E27FC236}">
                <a16:creationId xmlns:a16="http://schemas.microsoft.com/office/drawing/2014/main" id="{7104818F-630D-0ACF-3539-36B57C8BB7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3086100"/>
            <a:ext cx="502920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52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graph of a line&#10;&#10;Description automatically generated">
            <a:extLst>
              <a:ext uri="{FF2B5EF4-FFF2-40B4-BE49-F238E27FC236}">
                <a16:creationId xmlns:a16="http://schemas.microsoft.com/office/drawing/2014/main" id="{93F6DEC8-C061-7CAF-A260-B55971238B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-1715"/>
            <a:ext cx="5029200" cy="37719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0EBA5DE-6E52-55DE-9C01-723464D2C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8C1BD-DC5B-248F-D69D-E3A6F2B83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856293"/>
          </a:xfrm>
        </p:spPr>
        <p:txBody>
          <a:bodyPr rIns="91440"/>
          <a:lstStyle/>
          <a:p>
            <a:r>
              <a:rPr lang="en-US" dirty="0"/>
              <a:t>It's still not clear what the lines mean in our plot.</a:t>
            </a:r>
          </a:p>
          <a:p>
            <a:r>
              <a:rPr lang="en-US" dirty="0"/>
              <a:t>When we have multiple data sets plotted, we often</a:t>
            </a:r>
          </a:p>
          <a:p>
            <a:pPr marL="339725" lvl="1" indent="0">
              <a:spcBef>
                <a:spcPts val="0"/>
              </a:spcBef>
              <a:buNone/>
            </a:pPr>
            <a:r>
              <a:rPr lang="en-US" sz="2000" dirty="0"/>
              <a:t>want to have a legend that briefly describes what data</a:t>
            </a:r>
          </a:p>
          <a:p>
            <a:pPr marL="339725" lvl="1" indent="0">
              <a:spcBef>
                <a:spcPts val="0"/>
              </a:spcBef>
              <a:buNone/>
            </a:pPr>
            <a:r>
              <a:rPr lang="en-US" sz="2000" dirty="0"/>
              <a:t>each line represents.</a:t>
            </a:r>
          </a:p>
          <a:p>
            <a:r>
              <a:rPr lang="en-US" dirty="0"/>
              <a:t>We can add legends with the </a:t>
            </a:r>
            <a:r>
              <a:rPr lang="en-US" b="1" dirty="0"/>
              <a:t>legend() </a:t>
            </a:r>
            <a:r>
              <a:rPr lang="en-US" dirty="0"/>
              <a:t>method</a:t>
            </a:r>
          </a:p>
          <a:p>
            <a:r>
              <a:rPr lang="en-US" dirty="0"/>
              <a:t>This is done in two parts.</a:t>
            </a:r>
          </a:p>
          <a:p>
            <a:pPr lvl="1"/>
            <a:r>
              <a:rPr lang="en-US" dirty="0"/>
              <a:t>When we plot the data, we give the plot a name through the label parameter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r>
              <a:rPr lang="en-US" dirty="0"/>
              <a:t>Then we tell the plot to display the legend with the legend() method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E7B78C-9C2C-753C-2C0C-6583432AC253}"/>
              </a:ext>
            </a:extLst>
          </p:cNvPr>
          <p:cNvSpPr txBox="1"/>
          <p:nvPr/>
        </p:nvSpPr>
        <p:spPr>
          <a:xfrm>
            <a:off x="1423447" y="4933514"/>
            <a:ext cx="785055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plt.plot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x_points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y_points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label='Squares')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plt.plot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(x2_points, y2_points, 'r', label="Cubes")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D78420-C442-4359-2F35-C8E5E365382E}"/>
              </a:ext>
            </a:extLst>
          </p:cNvPr>
          <p:cNvSpPr txBox="1"/>
          <p:nvPr/>
        </p:nvSpPr>
        <p:spPr>
          <a:xfrm>
            <a:off x="1423446" y="6001002"/>
            <a:ext cx="7850555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plt.legend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924743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aph of a line&#10;&#10;Description automatically generated">
            <a:extLst>
              <a:ext uri="{FF2B5EF4-FFF2-40B4-BE49-F238E27FC236}">
                <a16:creationId xmlns:a16="http://schemas.microsoft.com/office/drawing/2014/main" id="{8268E0AB-2BF0-5C8B-DBC0-F79777E393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3088599"/>
            <a:ext cx="5029200" cy="37719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9B7AFF-0FE8-8A61-C522-6813D68C3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Axis Range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3BE5B-DDC2-185C-6B48-09E733580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Another common desire is to specify a specific range for one or both of the axes to only show part of a data set.</a:t>
            </a:r>
          </a:p>
          <a:p>
            <a:r>
              <a:rPr lang="en-US" dirty="0"/>
              <a:t>You do this with the </a:t>
            </a:r>
            <a:r>
              <a:rPr lang="en-US" dirty="0" err="1"/>
              <a:t>xlim</a:t>
            </a:r>
            <a:r>
              <a:rPr lang="en-US" dirty="0"/>
              <a:t>() and </a:t>
            </a:r>
            <a:r>
              <a:rPr lang="en-US" dirty="0" err="1"/>
              <a:t>ylim</a:t>
            </a:r>
            <a:r>
              <a:rPr lang="en-US" dirty="0"/>
              <a:t>() methods</a:t>
            </a:r>
          </a:p>
          <a:p>
            <a:r>
              <a:rPr lang="en-US" dirty="0"/>
              <a:t>Both of these require two parameters: the lower and                   upper range for the axis: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77A770-C1C4-FC40-B543-9E027686338C}"/>
              </a:ext>
            </a:extLst>
          </p:cNvPr>
          <p:cNvSpPr txBox="1"/>
          <p:nvPr/>
        </p:nvSpPr>
        <p:spPr>
          <a:xfrm>
            <a:off x="1016700" y="3801216"/>
            <a:ext cx="614610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plt.xlim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(0,8)</a:t>
            </a:r>
          </a:p>
        </p:txBody>
      </p:sp>
    </p:spTree>
    <p:extLst>
      <p:ext uri="{BB962C8B-B14F-4D97-AF65-F5344CB8AC3E}">
        <p14:creationId xmlns:p14="http://schemas.microsoft.com/office/powerpoint/2010/main" val="280049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9C39B-7CB8-1639-3AA5-9C17F9EE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62FD7-E2F6-A704-E6B4-368A8439A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69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5FB69AD-C595-16D8-9F3B-9EDA63620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Histograms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35BB2F-0BBB-32ED-882D-5552336CDB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236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6D52C-77BC-13C7-1186-6622D642D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E085A-1C82-3FBB-AE5D-741A655D8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Another common plot type is the histogram</a:t>
            </a:r>
          </a:p>
          <a:p>
            <a:r>
              <a:rPr lang="en-US" dirty="0"/>
              <a:t>This is a plot of the number of item that fall into some bin – e.g.</a:t>
            </a:r>
          </a:p>
          <a:p>
            <a:pPr lvl="1"/>
            <a:r>
              <a:rPr lang="en-US" dirty="0"/>
              <a:t>number of students whose birthday falls on a given day of the month</a:t>
            </a:r>
          </a:p>
          <a:p>
            <a:pPr lvl="1"/>
            <a:r>
              <a:rPr lang="en-US" dirty="0"/>
              <a:t>number of people that gave a specific response on a survey</a:t>
            </a:r>
          </a:p>
          <a:p>
            <a:pPr lvl="1"/>
            <a:r>
              <a:rPr lang="en-US" dirty="0"/>
              <a:t>number of words with 1, 2, 3, 4, etc. letters in them</a:t>
            </a:r>
          </a:p>
          <a:p>
            <a:pPr lvl="1"/>
            <a:r>
              <a:rPr lang="en-US" dirty="0"/>
              <a:t>number of web pages that were linked to 1, 2, 3, 4, etc. times on a site </a:t>
            </a:r>
          </a:p>
          <a:p>
            <a:r>
              <a:rPr lang="en-US" dirty="0"/>
              <a:t>Matplotlib has two different ways to make these plots depending on if you have the data binned already or not</a:t>
            </a:r>
          </a:p>
        </p:txBody>
      </p:sp>
    </p:spTree>
    <p:extLst>
      <p:ext uri="{BB962C8B-B14F-4D97-AF65-F5344CB8AC3E}">
        <p14:creationId xmlns:p14="http://schemas.microsoft.com/office/powerpoint/2010/main" val="15401727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01D4D-0FF6-32CC-36E4-B8579BC9C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 Plots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227D5-C5F8-0328-D888-240337A73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first method assumes you already know the value for each of your bins and have a name for each bin</a:t>
            </a:r>
          </a:p>
          <a:p>
            <a:r>
              <a:rPr lang="en-US" dirty="0"/>
              <a:t>If this is the case, you can use the </a:t>
            </a:r>
            <a:r>
              <a:rPr lang="en-US" b="1" dirty="0"/>
              <a:t>bar()</a:t>
            </a:r>
            <a:r>
              <a:rPr lang="en-US" dirty="0"/>
              <a:t> method to create a bar plot</a:t>
            </a:r>
          </a:p>
          <a:p>
            <a:r>
              <a:rPr lang="en-US" dirty="0"/>
              <a:t>The bar() method takes two parameters, the names for each bar (the x axis) and the counts for each bar (the y axis).  Like with plot(), these are both lists.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6A34B8-48D6-5037-4A44-E99489262F34}"/>
              </a:ext>
            </a:extLst>
          </p:cNvPr>
          <p:cNvSpPr txBox="1"/>
          <p:nvPr/>
        </p:nvSpPr>
        <p:spPr>
          <a:xfrm>
            <a:off x="1016700" y="4188795"/>
            <a:ext cx="7146912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labels = ["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M","T","W","Th","F","Sa","Su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values = [3,8,7,9,15,22,14]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plt.bar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(labels, values)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plt.show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</a:t>
            </a:r>
          </a:p>
        </p:txBody>
      </p:sp>
      <p:pic>
        <p:nvPicPr>
          <p:cNvPr id="6" name="Picture 5" descr="A graph of blue bars&#10;&#10;Description automatically generated">
            <a:extLst>
              <a:ext uri="{FF2B5EF4-FFF2-40B4-BE49-F238E27FC236}">
                <a16:creationId xmlns:a16="http://schemas.microsoft.com/office/drawing/2014/main" id="{73A217BB-B3A9-8C26-AFE6-617DD5B18C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3612" y="3830643"/>
            <a:ext cx="4036476" cy="3027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931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30735-A78D-21D4-8D50-61DEECB75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Unbinned</a:t>
            </a:r>
            <a:r>
              <a:rPr lang="en-US" dirty="0"/>
              <a:t>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0E5DC-1199-76DC-C4BC-FB9034B6F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183862" cy="4706069"/>
          </a:xfrm>
        </p:spPr>
        <p:txBody>
          <a:bodyPr/>
          <a:lstStyle/>
          <a:p>
            <a:r>
              <a:rPr lang="en-US" dirty="0"/>
              <a:t>If you just have a list of data, and it hasn't been separated       into bins, you can have matplotlib do the binning for you      before plotting.</a:t>
            </a:r>
          </a:p>
          <a:p>
            <a:r>
              <a:rPr lang="en-US" dirty="0"/>
              <a:t>This uses the </a:t>
            </a:r>
            <a:r>
              <a:rPr lang="en-US" b="1" dirty="0"/>
              <a:t>hist() </a:t>
            </a:r>
            <a:r>
              <a:rPr lang="en-US" dirty="0"/>
              <a:t>method</a:t>
            </a:r>
          </a:p>
          <a:p>
            <a:r>
              <a:rPr lang="en-US" dirty="0"/>
              <a:t>hist() just needs a single parameter, the list of data to plot.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Why is there a gap?</a:t>
            </a:r>
          </a:p>
          <a:p>
            <a:pPr lvl="1"/>
            <a:r>
              <a:rPr lang="en-US" dirty="0" err="1"/>
              <a:t>Matplot</a:t>
            </a:r>
            <a:r>
              <a:rPr lang="en-US" dirty="0"/>
              <a:t> lib by default picks 10 bins between the minimum and maximum values in the list and divides the data into those bins</a:t>
            </a:r>
          </a:p>
          <a:p>
            <a:pPr lvl="1"/>
            <a:r>
              <a:rPr lang="en-US" dirty="0"/>
              <a:t>We have a lower value of 1 and upper value of 9 so each bin is only 0.8 wide – the bin from 4.2-5.0 is empty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D39A2F-83B3-05AE-1376-52D85E393B15}"/>
              </a:ext>
            </a:extLst>
          </p:cNvPr>
          <p:cNvSpPr txBox="1"/>
          <p:nvPr/>
        </p:nvSpPr>
        <p:spPr>
          <a:xfrm>
            <a:off x="1016700" y="3833231"/>
            <a:ext cx="825730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numbers = [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random.randrange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(1,10) for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in range(100)]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plt.hist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(numbers)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02BCCC-EF52-6F33-7994-613A0BF42F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17962" y="0"/>
            <a:ext cx="4374037" cy="3280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8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84CF3-AD3E-C5C0-C00F-3FCC5148E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Picking bins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52882-2938-EE53-AE35-A983842A6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847471"/>
          </a:xfrm>
        </p:spPr>
        <p:txBody>
          <a:bodyPr>
            <a:normAutofit/>
          </a:bodyPr>
          <a:lstStyle/>
          <a:p>
            <a:r>
              <a:rPr lang="en-US" dirty="0"/>
              <a:t>We can control the number of bins in two different ways</a:t>
            </a:r>
          </a:p>
          <a:p>
            <a:r>
              <a:rPr lang="en-US" dirty="0"/>
              <a:t>The first is to just set the number of bins we want to have using the </a:t>
            </a:r>
            <a:r>
              <a:rPr lang="en-US" i="1" dirty="0"/>
              <a:t>bins</a:t>
            </a:r>
            <a:r>
              <a:rPr lang="en-US" dirty="0"/>
              <a:t> parameter to the hist() method</a:t>
            </a:r>
          </a:p>
          <a:p>
            <a:endParaRPr lang="en-US" dirty="0"/>
          </a:p>
          <a:p>
            <a:r>
              <a:rPr lang="en-US" dirty="0"/>
              <a:t>But if we look closely, it's still not quite right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C1E4EB-B516-8FFD-8D9F-9AE8DC7AE2AA}"/>
              </a:ext>
            </a:extLst>
          </p:cNvPr>
          <p:cNvSpPr txBox="1"/>
          <p:nvPr/>
        </p:nvSpPr>
        <p:spPr>
          <a:xfrm>
            <a:off x="1016700" y="3105834"/>
            <a:ext cx="825730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plt.hist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(numbers, bins=9)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67D4C9-7460-C11F-981C-46CEE83828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62800" y="2841883"/>
            <a:ext cx="502920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6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84CF3-AD3E-C5C0-C00F-3FCC5148E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Picking bins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52882-2938-EE53-AE35-A983842A6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847471"/>
          </a:xfrm>
        </p:spPr>
        <p:txBody>
          <a:bodyPr>
            <a:normAutofit/>
          </a:bodyPr>
          <a:lstStyle/>
          <a:p>
            <a:r>
              <a:rPr lang="en-US" dirty="0"/>
              <a:t>The second method, which gives us complete control, is to pass a list of bin boundaries</a:t>
            </a:r>
          </a:p>
          <a:p>
            <a:pPr lvl="1"/>
            <a:r>
              <a:rPr lang="en-US" dirty="0"/>
              <a:t>The list should be one longer than the number of bins desired</a:t>
            </a:r>
          </a:p>
          <a:p>
            <a:pPr lvl="1"/>
            <a:r>
              <a:rPr lang="en-US" dirty="0"/>
              <a:t>The values in the list are the boundaries for the values to be put into the bin.  </a:t>
            </a:r>
          </a:p>
          <a:p>
            <a:pPr lvl="2"/>
            <a:r>
              <a:rPr lang="en-US" dirty="0"/>
              <a:t>The first bin will contain values &gt;= element 1 and &lt; element 2</a:t>
            </a:r>
          </a:p>
          <a:p>
            <a:pPr lvl="2"/>
            <a:r>
              <a:rPr lang="en-US" dirty="0"/>
              <a:t>The second bin will contain values &gt;= element 2 and &lt; element 3</a:t>
            </a:r>
          </a:p>
          <a:p>
            <a:pPr lvl="2"/>
            <a:r>
              <a:rPr lang="en-US" dirty="0"/>
              <a:t>etc.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C1E4EB-B516-8FFD-8D9F-9AE8DC7AE2AA}"/>
              </a:ext>
            </a:extLst>
          </p:cNvPr>
          <p:cNvSpPr txBox="1"/>
          <p:nvPr/>
        </p:nvSpPr>
        <p:spPr>
          <a:xfrm>
            <a:off x="1016700" y="4868647"/>
            <a:ext cx="825730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bin_vals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[0.5,1.5,2.5,3.5,4.5,5.5,6.5,7.5,8.5,9.5]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plt.hist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(numbers, bins=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bin_vals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</p:txBody>
      </p:sp>
      <p:pic>
        <p:nvPicPr>
          <p:cNvPr id="7" name="Picture 6" descr="A graph with blue and white bars&#10;&#10;Description automatically generated">
            <a:extLst>
              <a:ext uri="{FF2B5EF4-FFF2-40B4-BE49-F238E27FC236}">
                <a16:creationId xmlns:a16="http://schemas.microsoft.com/office/drawing/2014/main" id="{11C06A64-8A25-4E48-0905-BEB7BF29FB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9265" y="2082847"/>
            <a:ext cx="5852172" cy="438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170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F177A-63F8-6260-7520-F04025E50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visualization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E1AF1-43D2-1CCC-FE20-8217F3DA4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working with data, it is often useful to display that data in a graphical format.</a:t>
            </a:r>
          </a:p>
          <a:p>
            <a:r>
              <a:rPr lang="en-US" dirty="0"/>
              <a:t>This can often help us to see correlations, trends, or other relationships in the data that looking at the raw data doesn't make apparent.</a:t>
            </a:r>
          </a:p>
          <a:p>
            <a:r>
              <a:rPr lang="en-US" dirty="0"/>
              <a:t>The process of plotting or otherwise displaying data graphically is know as data visualization.</a:t>
            </a:r>
          </a:p>
          <a:p>
            <a:r>
              <a:rPr lang="en-US" dirty="0"/>
              <a:t>In this class we're going to look at some simple data visualizations using Python's Matplotlib library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2599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6FEDB-849D-F541-82F9-6A7DE3968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FA68F-3189-F1EE-249D-1EAC2851F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9638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4DA5E9D-2D1E-38F3-7EDA-35A25F90B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Saving and clearing plots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60B0947-064F-8F13-1B39-CB47BD0ECC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1135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F28BB2-29F9-20D2-F7FC-8F1842527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Saving plots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A7F485D-BB6F-D7BC-C272-79F7CACF6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far, we've just been using the show() method to display the plot interactively while our script is running.</a:t>
            </a:r>
          </a:p>
          <a:p>
            <a:r>
              <a:rPr lang="en-US" dirty="0"/>
              <a:t>Often, we'll just want to have our program generate a plot and save it to disk as it is running so we don't need to interact with it.</a:t>
            </a:r>
          </a:p>
          <a:p>
            <a:r>
              <a:rPr lang="en-US" dirty="0"/>
              <a:t>This is done using the </a:t>
            </a:r>
            <a:r>
              <a:rPr lang="en-US" dirty="0" err="1"/>
              <a:t>savefig</a:t>
            </a:r>
            <a:r>
              <a:rPr lang="en-US" dirty="0"/>
              <a:t>() method.</a:t>
            </a:r>
          </a:p>
          <a:p>
            <a:r>
              <a:rPr lang="en-US" dirty="0"/>
              <a:t>This method just takes a path and filename to save the image as.</a:t>
            </a:r>
          </a:p>
          <a:p>
            <a:pPr lvl="1"/>
            <a:r>
              <a:rPr lang="en-US" dirty="0"/>
              <a:t>By default, it will save it in the local directory if no path is given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E724A8-3640-3B10-9BC8-4D6E775A41DC}"/>
              </a:ext>
            </a:extLst>
          </p:cNvPr>
          <p:cNvSpPr txBox="1"/>
          <p:nvPr/>
        </p:nvSpPr>
        <p:spPr>
          <a:xfrm>
            <a:off x="1016700" y="4662790"/>
            <a:ext cx="825730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plt.savefig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("myHistogram.png")</a:t>
            </a:r>
          </a:p>
        </p:txBody>
      </p:sp>
    </p:spTree>
    <p:extLst>
      <p:ext uri="{BB962C8B-B14F-4D97-AF65-F5344CB8AC3E}">
        <p14:creationId xmlns:p14="http://schemas.microsoft.com/office/powerpoint/2010/main" val="41163687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235A6-C97B-78E7-4179-F5B66F812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multiple plots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67094-1EAD-6AA1-B547-87FB0D977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442119"/>
          </a:xfrm>
        </p:spPr>
        <p:txBody>
          <a:bodyPr>
            <a:normAutofit/>
          </a:bodyPr>
          <a:lstStyle/>
          <a:p>
            <a:r>
              <a:rPr lang="en-US" dirty="0"/>
              <a:t>Imagine you want to make a plot, save it, then create and save a second plot: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do the two figures look like?</a:t>
            </a:r>
          </a:p>
          <a:p>
            <a:endParaRPr lang="en-US" b="1" dirty="0"/>
          </a:p>
          <a:p>
            <a:pPr marL="400050" lvl="1" indent="0">
              <a:buNone/>
            </a:pPr>
            <a:r>
              <a:rPr lang="en-US" sz="3000" b="1" dirty="0"/>
              <a:t>???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E3064E-760A-0DA9-DA58-6CCB9A5CCD92}"/>
              </a:ext>
            </a:extLst>
          </p:cNvPr>
          <p:cNvSpPr txBox="1"/>
          <p:nvPr/>
        </p:nvSpPr>
        <p:spPr>
          <a:xfrm>
            <a:off x="1016700" y="2661652"/>
            <a:ext cx="8257302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plt.plot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([1,2,3,4,5,6], [1,4,9,16,25,36])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plt.savefig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("squares.png")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numbers = [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random.randrange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(1,10) for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in range(100)]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bins = [0.5,1.5,2.5,3.5,4.5,5.5,6.5,7.5,8.5,9.5]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plt.hist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(numbers, bins=bins)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plt.savefig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("counts.png")</a:t>
            </a:r>
          </a:p>
        </p:txBody>
      </p:sp>
      <p:pic>
        <p:nvPicPr>
          <p:cNvPr id="7" name="Picture 6" descr="A graph with a line drawn on it&#10;&#10;Description automatically generated">
            <a:extLst>
              <a:ext uri="{FF2B5EF4-FFF2-40B4-BE49-F238E27FC236}">
                <a16:creationId xmlns:a16="http://schemas.microsoft.com/office/drawing/2014/main" id="{EF64FEC0-E29A-3CB9-E49B-C8F8DF1C4E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4" y="1234435"/>
            <a:ext cx="5852172" cy="4389129"/>
          </a:xfrm>
          <a:prstGeom prst="rect">
            <a:avLst/>
          </a:prstGeom>
        </p:spPr>
      </p:pic>
      <p:pic>
        <p:nvPicPr>
          <p:cNvPr id="9" name="Picture 8" descr="A graph with a blue line&#10;&#10;Description automatically generated">
            <a:extLst>
              <a:ext uri="{FF2B5EF4-FFF2-40B4-BE49-F238E27FC236}">
                <a16:creationId xmlns:a16="http://schemas.microsoft.com/office/drawing/2014/main" id="{01FFEA56-A539-7873-1921-CB5D1C94CA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4" y="1234435"/>
            <a:ext cx="5852172" cy="438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766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48060-B1F9-BBFC-8EE4-B8B93DCD3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Clearing the plot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A8A60-C5BD-F0A4-0030-594F38087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 like plotting multiple lines on a single plot, matplotlib will continue to draw all the plots, bar plots, and histograms on the same canvas.</a:t>
            </a:r>
          </a:p>
          <a:p>
            <a:r>
              <a:rPr lang="en-US" dirty="0"/>
              <a:t>If you want to build multiple independent plots, you need to clear out the drawing canvas between each one.</a:t>
            </a:r>
          </a:p>
          <a:p>
            <a:r>
              <a:rPr lang="en-US" dirty="0"/>
              <a:t>This is done with the </a:t>
            </a:r>
            <a:r>
              <a:rPr lang="en-US" b="1" dirty="0" err="1"/>
              <a:t>clf</a:t>
            </a:r>
            <a:r>
              <a:rPr lang="en-US" b="1" dirty="0"/>
              <a:t>() </a:t>
            </a:r>
            <a:r>
              <a:rPr lang="en-US" dirty="0"/>
              <a:t>method (</a:t>
            </a:r>
            <a:r>
              <a:rPr lang="en-US" b="1" dirty="0"/>
              <a:t>cl</a:t>
            </a:r>
            <a:r>
              <a:rPr lang="en-US" dirty="0"/>
              <a:t>ear </a:t>
            </a:r>
            <a:r>
              <a:rPr lang="en-US" b="1" dirty="0"/>
              <a:t>f</a:t>
            </a:r>
            <a:r>
              <a:rPr lang="en-US" dirty="0"/>
              <a:t>igure)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CD2F99-3BAB-BA98-B408-190DF911297B}"/>
              </a:ext>
            </a:extLst>
          </p:cNvPr>
          <p:cNvSpPr txBox="1"/>
          <p:nvPr/>
        </p:nvSpPr>
        <p:spPr>
          <a:xfrm>
            <a:off x="1016700" y="4094527"/>
            <a:ext cx="8257302" cy="23083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plt.plot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([1,2,3,4,5,6], [1,4,9,16,25,36])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plt.savefig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("squares2.png")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plt.clf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numbers = [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random.randrange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(1,10) for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in range(100)]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bins = [0.5,1.5,2.5,3.5,4.5,5.5,6.5,7.5,8.5,9.5]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plt.hist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(numbers, bins=bins)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plt.savefig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("counts2.png")</a:t>
            </a:r>
          </a:p>
        </p:txBody>
      </p:sp>
      <p:pic>
        <p:nvPicPr>
          <p:cNvPr id="7" name="Picture 6" descr="A graph with a line drawn on it&#10;&#10;Description automatically generated">
            <a:extLst>
              <a:ext uri="{FF2B5EF4-FFF2-40B4-BE49-F238E27FC236}">
                <a16:creationId xmlns:a16="http://schemas.microsoft.com/office/drawing/2014/main" id="{F7EA60F2-D375-39A5-D04F-6EDA56F482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4" y="1234435"/>
            <a:ext cx="5852172" cy="4389129"/>
          </a:xfrm>
          <a:prstGeom prst="rect">
            <a:avLst/>
          </a:prstGeom>
        </p:spPr>
      </p:pic>
      <p:pic>
        <p:nvPicPr>
          <p:cNvPr id="9" name="Picture 8" descr="A graph with blue squares&#10;&#10;Description automatically generated with medium confidence">
            <a:extLst>
              <a:ext uri="{FF2B5EF4-FFF2-40B4-BE49-F238E27FC236}">
                <a16:creationId xmlns:a16="http://schemas.microsoft.com/office/drawing/2014/main" id="{A63A9E53-0835-BDA3-B469-4D376414EA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4" y="1234435"/>
            <a:ext cx="5852172" cy="438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276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1E544-5A0D-C1AC-DF61-7C1970C25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76741-34D0-4211-F54A-F7E615BF6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 like we could set the color, labels, and plot title on the line plots, you can do the same with the bar and histogram plots</a:t>
            </a:r>
          </a:p>
          <a:p>
            <a:r>
              <a:rPr lang="en-US" dirty="0"/>
              <a:t>Matplotlib provides ways to adjust the axis tick marks, make the </a:t>
            </a:r>
            <a:r>
              <a:rPr lang="en-US"/>
              <a:t>axis logarithmic, </a:t>
            </a:r>
            <a:r>
              <a:rPr lang="en-US" dirty="0"/>
              <a:t>and other manipulations</a:t>
            </a:r>
          </a:p>
          <a:p>
            <a:r>
              <a:rPr lang="en-US" dirty="0"/>
              <a:t>It's also possible to put multiple graphs side by side (or top to bottom or in a grid) within a single figure.</a:t>
            </a:r>
          </a:p>
          <a:p>
            <a:r>
              <a:rPr lang="en-US" dirty="0"/>
              <a:t>For all the details of what you can do, check out the full documentation at </a:t>
            </a:r>
            <a:r>
              <a:rPr lang="en-US" dirty="0">
                <a:hlinkClick r:id="rId2"/>
              </a:rPr>
              <a:t>https://matplotlib.org/stable/index.html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0640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3CE78-B958-546E-8A03-569FEF783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21BA5-C8DA-92F9-89D9-592EEDA01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817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D920F-3DCF-9014-CFF0-0E2F71650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Matplotlib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DEDC6-E66B-6491-DF6D-85EABE3E8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Matplotlib is not a built-in library in Python so we need to install it</a:t>
            </a:r>
          </a:p>
          <a:p>
            <a:endParaRPr lang="en-US" dirty="0"/>
          </a:p>
          <a:p>
            <a:r>
              <a:rPr lang="en-US" dirty="0"/>
              <a:t>Matplotlib is a large library with lots of components.  You can read the full documentation for the package at </a:t>
            </a:r>
            <a:r>
              <a:rPr lang="en-US" dirty="0">
                <a:hlinkClick r:id="rId2"/>
              </a:rPr>
              <a:t>https://matplotlib.org/stable/index.html</a:t>
            </a:r>
            <a:endParaRPr lang="en-US" dirty="0"/>
          </a:p>
          <a:p>
            <a:r>
              <a:rPr lang="en-US" dirty="0"/>
              <a:t>We're going to just be using a portion of the package, the </a:t>
            </a:r>
            <a:r>
              <a:rPr lang="en-US" dirty="0" err="1"/>
              <a:t>pyplot</a:t>
            </a:r>
            <a:r>
              <a:rPr lang="en-US" dirty="0"/>
              <a:t> submodule that handles the simple plots we'll be making</a:t>
            </a:r>
          </a:p>
          <a:p>
            <a:r>
              <a:rPr lang="en-US" dirty="0"/>
              <a:t>We'll import this using an alias to save us some typing:</a:t>
            </a:r>
          </a:p>
          <a:p>
            <a:endParaRPr lang="en-US" dirty="0"/>
          </a:p>
          <a:p>
            <a:r>
              <a:rPr lang="en-US" dirty="0"/>
              <a:t>To use a function from the library, we just type: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BDB61C-88DE-6AE5-194F-826634E7DC70}"/>
              </a:ext>
            </a:extLst>
          </p:cNvPr>
          <p:cNvSpPr txBox="1"/>
          <p:nvPr/>
        </p:nvSpPr>
        <p:spPr>
          <a:xfrm>
            <a:off x="1082688" y="2358999"/>
            <a:ext cx="825730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pip install matplotlib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3A25B3-CE52-E499-D545-E45AED2117D9}"/>
              </a:ext>
            </a:extLst>
          </p:cNvPr>
          <p:cNvSpPr txBox="1"/>
          <p:nvPr/>
        </p:nvSpPr>
        <p:spPr>
          <a:xfrm>
            <a:off x="1016700" y="5028356"/>
            <a:ext cx="825730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import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matplotlib.pyplot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as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F5B544-8C5F-3E79-7B7B-E97058C7003E}"/>
              </a:ext>
            </a:extLst>
          </p:cNvPr>
          <p:cNvSpPr txBox="1"/>
          <p:nvPr/>
        </p:nvSpPr>
        <p:spPr>
          <a:xfrm>
            <a:off x="1016700" y="5879068"/>
            <a:ext cx="825730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.&lt;function name&gt;(&lt;arguments&gt;)</a:t>
            </a:r>
          </a:p>
        </p:txBody>
      </p:sp>
    </p:spTree>
    <p:extLst>
      <p:ext uri="{BB962C8B-B14F-4D97-AF65-F5344CB8AC3E}">
        <p14:creationId xmlns:p14="http://schemas.microsoft.com/office/powerpoint/2010/main" val="2751721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B5575-7D4C-117E-51C8-5BB13B226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01821-D02C-3447-BEC3-92EF90096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307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FF1191B-E160-9CA9-5D9F-4EA8CE48F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plots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928EC2-06B3-D6E9-0F0C-592E41826D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87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850D8-334D-9EEB-EB7F-FDBDC6B76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line plot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5EE85-554B-76DE-3F69-732DA4CE8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611801"/>
          </a:xfrm>
        </p:spPr>
        <p:txBody>
          <a:bodyPr>
            <a:normAutofit/>
          </a:bodyPr>
          <a:lstStyle/>
          <a:p>
            <a:r>
              <a:rPr lang="en-US" dirty="0"/>
              <a:t>The simplest plot to make is just a plot of some x and y data connected by a line</a:t>
            </a:r>
          </a:p>
          <a:p>
            <a:r>
              <a:rPr lang="en-US" dirty="0"/>
              <a:t>The two sets of data should be contained in lists.</a:t>
            </a:r>
          </a:p>
          <a:p>
            <a:r>
              <a:rPr lang="en-US" dirty="0"/>
              <a:t>You use the </a:t>
            </a:r>
            <a:r>
              <a:rPr lang="en-US" b="1" dirty="0"/>
              <a:t>plot() </a:t>
            </a:r>
            <a:r>
              <a:rPr lang="en-US" dirty="0"/>
              <a:t>function in </a:t>
            </a:r>
            <a:r>
              <a:rPr lang="en-US" dirty="0" err="1"/>
              <a:t>matplotlib.pyplot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 err="1"/>
              <a:t>plt.show</a:t>
            </a:r>
            <a:r>
              <a:rPr lang="en-US" b="1" dirty="0"/>
              <a:t>() </a:t>
            </a:r>
            <a:r>
              <a:rPr lang="en-US" dirty="0"/>
              <a:t>causes the plot to be displayed.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F5A35F-70BA-4AE6-E259-6EC4D9FF4F78}"/>
              </a:ext>
            </a:extLst>
          </p:cNvPr>
          <p:cNvSpPr txBox="1"/>
          <p:nvPr/>
        </p:nvSpPr>
        <p:spPr>
          <a:xfrm>
            <a:off x="1016700" y="3547772"/>
            <a:ext cx="5959135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import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matplotlib.pyplot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as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x_points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[1,2,3,4,5,6]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y_points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[1,4,9,16,25,36]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plt.plot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x_points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y_points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plt.show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</a:t>
            </a:r>
          </a:p>
        </p:txBody>
      </p:sp>
      <p:pic>
        <p:nvPicPr>
          <p:cNvPr id="6" name="Picture 5" descr="A graph with a line drawn on it&#10;&#10;Description automatically generated">
            <a:extLst>
              <a:ext uri="{FF2B5EF4-FFF2-40B4-BE49-F238E27FC236}">
                <a16:creationId xmlns:a16="http://schemas.microsoft.com/office/drawing/2014/main" id="{F8E86DB2-2958-6B72-2386-C7A81DDDA5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2677484"/>
            <a:ext cx="502920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44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8FE65-01CA-5B9D-7043-39A1AD188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Plotting multiple datasets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4C75E-C141-C2A4-5B3F-261F25944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 several different data sets that you want to plot on a single graph, you just call plot() multiple times with each data set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5DA0BA-14AA-F1ED-470D-56DB586D2138}"/>
              </a:ext>
            </a:extLst>
          </p:cNvPr>
          <p:cNvSpPr txBox="1"/>
          <p:nvPr/>
        </p:nvSpPr>
        <p:spPr>
          <a:xfrm>
            <a:off x="1016700" y="2661653"/>
            <a:ext cx="6109964" cy="31393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import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matplotlib.pyplot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as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x_points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[1,2,3,4,5,6]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y_points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[1,4,9,16,25,36]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x2_points = [-3,-2,-1,0,1,2,3,4,5,6]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y2_points = [-27,-8,-1,0,1,8,27,64,125,216]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plt.plot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x_points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y_points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plt.plot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(x2_points, y2_points)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plt.show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471BF9F-40DB-9797-EDD1-7609038A77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62800" y="2661652"/>
            <a:ext cx="502920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711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EBD58-BAA0-6B64-E025-5EA1CED90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things to be aware of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ACE806-F206-5BE6-9045-779398406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will adjust the axes of the plot to fit all the data plotted</a:t>
            </a:r>
          </a:p>
          <a:p>
            <a:r>
              <a:rPr lang="en-US" dirty="0"/>
              <a:t>It plots the data in the order the plot() commands are given so data in a later call will be "on top of" data from an earlier plot</a:t>
            </a:r>
          </a:p>
          <a:p>
            <a:pPr lvl="1"/>
            <a:r>
              <a:rPr lang="en-US" dirty="0"/>
              <a:t>If you have similar data in the data sets and want one to be highlighted/more visible, plot it last.</a:t>
            </a:r>
          </a:p>
          <a:p>
            <a:r>
              <a:rPr lang="en-US" dirty="0"/>
              <a:t>It arbitrarily picks the colors for the lines drawn</a:t>
            </a:r>
          </a:p>
          <a:p>
            <a:r>
              <a:rPr lang="en-US" dirty="0"/>
              <a:t>It arbitrarily picks tick values based on the range of each axis.</a:t>
            </a:r>
          </a:p>
          <a:p>
            <a:r>
              <a:rPr lang="en-US" dirty="0"/>
              <a:t>This is good if you just want a quick plot to see the shape of the data. But what if you want more control?</a:t>
            </a:r>
          </a:p>
        </p:txBody>
      </p:sp>
    </p:spTree>
    <p:extLst>
      <p:ext uri="{BB962C8B-B14F-4D97-AF65-F5344CB8AC3E}">
        <p14:creationId xmlns:p14="http://schemas.microsoft.com/office/powerpoint/2010/main" val="1391410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6B863-659E-70EF-9A23-E102E2102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Picking colors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85CFB-5672-D7A0-ED54-CF2A87A6E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734350"/>
          </a:xfrm>
        </p:spPr>
        <p:txBody>
          <a:bodyPr/>
          <a:lstStyle/>
          <a:p>
            <a:r>
              <a:rPr lang="en-US" dirty="0"/>
              <a:t>We can specify what color we want the line drawn in by passing the color as the next parameter after the x and y values:</a:t>
            </a:r>
          </a:p>
          <a:p>
            <a:endParaRPr lang="en-US" dirty="0"/>
          </a:p>
          <a:p>
            <a:r>
              <a:rPr lang="en-US" dirty="0"/>
              <a:t>where &lt;color&gt; is any RGB color code of the form #RRGGBB </a:t>
            </a:r>
          </a:p>
          <a:p>
            <a:r>
              <a:rPr lang="en-US" dirty="0"/>
              <a:t>In addition, matplotlib recognizes a few short-hands for common colors:</a:t>
            </a:r>
          </a:p>
          <a:p>
            <a:pPr lvl="1"/>
            <a:r>
              <a:rPr lang="en-US" dirty="0"/>
              <a:t>red – 'r', green – 'g', blue – 'b'</a:t>
            </a:r>
          </a:p>
          <a:p>
            <a:pPr lvl="1"/>
            <a:r>
              <a:rPr lang="en-US" dirty="0"/>
              <a:t>cyan – 'c', magenta – 'm', yellow – 'y'</a:t>
            </a:r>
          </a:p>
          <a:p>
            <a:pPr lvl="1"/>
            <a:r>
              <a:rPr lang="en-US" dirty="0"/>
              <a:t>black – 'k', white – 'w'</a:t>
            </a:r>
          </a:p>
          <a:p>
            <a:r>
              <a:rPr lang="en-US" dirty="0"/>
              <a:t>Let's make the cube plot red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52F03B-CF99-A2E5-8CA5-2BA0F5578CB2}"/>
              </a:ext>
            </a:extLst>
          </p:cNvPr>
          <p:cNvSpPr txBox="1"/>
          <p:nvPr/>
        </p:nvSpPr>
        <p:spPr>
          <a:xfrm>
            <a:off x="1016700" y="2661653"/>
            <a:ext cx="825730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plt.plot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x_points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y_points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,'&lt;color&gt;')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234D16-B3DD-8A31-E504-99363E9C569A}"/>
              </a:ext>
            </a:extLst>
          </p:cNvPr>
          <p:cNvSpPr txBox="1"/>
          <p:nvPr/>
        </p:nvSpPr>
        <p:spPr>
          <a:xfrm>
            <a:off x="1016700" y="5879068"/>
            <a:ext cx="825730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plt.plot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(x2_points, y2_points,'r')</a:t>
            </a:r>
          </a:p>
        </p:txBody>
      </p:sp>
      <p:pic>
        <p:nvPicPr>
          <p:cNvPr id="7" name="Picture 6" descr="A graph with a red line&#10;&#10;Description automatically generated">
            <a:extLst>
              <a:ext uri="{FF2B5EF4-FFF2-40B4-BE49-F238E27FC236}">
                <a16:creationId xmlns:a16="http://schemas.microsoft.com/office/drawing/2014/main" id="{6942C7A4-7BEA-CE38-686D-C7049FAB61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014" y="3957168"/>
            <a:ext cx="3886986" cy="2915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015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2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111-Template.potx" id="{1E66F11C-A0E4-44E4-A623-DB2458591B38}" vid="{4951662D-0F24-4DA5-9818-8BA1C4EF18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CS111-Template</Template>
  <TotalTime>110</TotalTime>
  <Words>1816</Words>
  <Application>Microsoft Office PowerPoint</Application>
  <PresentationFormat>Widescreen</PresentationFormat>
  <Paragraphs>183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Aptos</vt:lpstr>
      <vt:lpstr>Arial</vt:lpstr>
      <vt:lpstr>Courier New</vt:lpstr>
      <vt:lpstr>Trebuchet MS</vt:lpstr>
      <vt:lpstr>Wingdings 3</vt:lpstr>
      <vt:lpstr>2_Facet</vt:lpstr>
      <vt:lpstr>Data Visualization</vt:lpstr>
      <vt:lpstr>Data visualization</vt:lpstr>
      <vt:lpstr>Installing Matplotlib</vt:lpstr>
      <vt:lpstr>PowerPoint Presentation</vt:lpstr>
      <vt:lpstr>Simple plots</vt:lpstr>
      <vt:lpstr>A simple line plot</vt:lpstr>
      <vt:lpstr>Plotting multiple datasets</vt:lpstr>
      <vt:lpstr>Some things to be aware of</vt:lpstr>
      <vt:lpstr>Picking colors</vt:lpstr>
      <vt:lpstr>Adding labels</vt:lpstr>
      <vt:lpstr>Legends</vt:lpstr>
      <vt:lpstr>Axis Range</vt:lpstr>
      <vt:lpstr>PowerPoint Presentation</vt:lpstr>
      <vt:lpstr>Histograms</vt:lpstr>
      <vt:lpstr>Histograms</vt:lpstr>
      <vt:lpstr>Bar Plots</vt:lpstr>
      <vt:lpstr>Unbinned data</vt:lpstr>
      <vt:lpstr>Picking bins</vt:lpstr>
      <vt:lpstr>Picking bins</vt:lpstr>
      <vt:lpstr>PowerPoint Presentation</vt:lpstr>
      <vt:lpstr>Saving and clearing plots</vt:lpstr>
      <vt:lpstr>Saving plots</vt:lpstr>
      <vt:lpstr>Making multiple plots</vt:lpstr>
      <vt:lpstr>Clearing the plot</vt:lpstr>
      <vt:lpstr>Last thoughts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 Stephens</dc:creator>
  <cp:lastModifiedBy>Tom Stephens</cp:lastModifiedBy>
  <cp:revision>26</cp:revision>
  <dcterms:created xsi:type="dcterms:W3CDTF">2024-12-10T20:52:29Z</dcterms:created>
  <dcterms:modified xsi:type="dcterms:W3CDTF">2024-12-10T22:43:14Z</dcterms:modified>
</cp:coreProperties>
</file>