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69"/>
  </p:notesMasterIdLst>
  <p:sldIdLst>
    <p:sldId id="3966" r:id="rId2"/>
    <p:sldId id="3967" r:id="rId3"/>
    <p:sldId id="3968" r:id="rId4"/>
    <p:sldId id="3969" r:id="rId5"/>
    <p:sldId id="3970" r:id="rId6"/>
    <p:sldId id="3971" r:id="rId7"/>
    <p:sldId id="3972" r:id="rId8"/>
    <p:sldId id="3973" r:id="rId9"/>
    <p:sldId id="3974" r:id="rId10"/>
    <p:sldId id="3975" r:id="rId11"/>
    <p:sldId id="3976" r:id="rId12"/>
    <p:sldId id="3977" r:id="rId13"/>
    <p:sldId id="3978" r:id="rId14"/>
    <p:sldId id="3979" r:id="rId15"/>
    <p:sldId id="3980" r:id="rId16"/>
    <p:sldId id="3981" r:id="rId17"/>
    <p:sldId id="3982" r:id="rId18"/>
    <p:sldId id="3983" r:id="rId19"/>
    <p:sldId id="3984" r:id="rId20"/>
    <p:sldId id="3985" r:id="rId21"/>
    <p:sldId id="3986" r:id="rId22"/>
    <p:sldId id="3987" r:id="rId23"/>
    <p:sldId id="3988" r:id="rId24"/>
    <p:sldId id="3989" r:id="rId25"/>
    <p:sldId id="3990" r:id="rId26"/>
    <p:sldId id="3991" r:id="rId27"/>
    <p:sldId id="3992" r:id="rId28"/>
    <p:sldId id="3993" r:id="rId29"/>
    <p:sldId id="3994" r:id="rId30"/>
    <p:sldId id="3995" r:id="rId31"/>
    <p:sldId id="3996" r:id="rId32"/>
    <p:sldId id="3997" r:id="rId33"/>
    <p:sldId id="3998" r:id="rId34"/>
    <p:sldId id="256" r:id="rId35"/>
    <p:sldId id="257" r:id="rId36"/>
    <p:sldId id="258" r:id="rId37"/>
    <p:sldId id="259" r:id="rId38"/>
    <p:sldId id="260" r:id="rId39"/>
    <p:sldId id="261" r:id="rId40"/>
    <p:sldId id="262" r:id="rId41"/>
    <p:sldId id="287" r:id="rId42"/>
    <p:sldId id="263" r:id="rId43"/>
    <p:sldId id="264" r:id="rId44"/>
    <p:sldId id="265" r:id="rId45"/>
    <p:sldId id="266" r:id="rId46"/>
    <p:sldId id="289" r:id="rId47"/>
    <p:sldId id="273" r:id="rId48"/>
    <p:sldId id="274" r:id="rId49"/>
    <p:sldId id="275" r:id="rId50"/>
    <p:sldId id="276" r:id="rId51"/>
    <p:sldId id="290" r:id="rId52"/>
    <p:sldId id="291" r:id="rId53"/>
    <p:sldId id="278" r:id="rId54"/>
    <p:sldId id="269" r:id="rId55"/>
    <p:sldId id="292" r:id="rId56"/>
    <p:sldId id="293" r:id="rId57"/>
    <p:sldId id="272" r:id="rId58"/>
    <p:sldId id="294" r:id="rId59"/>
    <p:sldId id="295" r:id="rId60"/>
    <p:sldId id="296" r:id="rId61"/>
    <p:sldId id="297" r:id="rId62"/>
    <p:sldId id="277" r:id="rId63"/>
    <p:sldId id="298" r:id="rId64"/>
    <p:sldId id="270" r:id="rId65"/>
    <p:sldId id="299" r:id="rId66"/>
    <p:sldId id="300" r:id="rId67"/>
    <p:sldId id="268"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07" d="100"/>
          <a:sy n="107" d="100"/>
        </p:scale>
        <p:origin x="6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2BA05-2227-48BF-B622-AD7FC8DB5DCE}"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A6A8F-32DA-43A9-AE3A-49753717956A}" type="slidenum">
              <a:rPr lang="en-US" smtClean="0"/>
              <a:t>‹#›</a:t>
            </a:fld>
            <a:endParaRPr lang="en-US"/>
          </a:p>
        </p:txBody>
      </p:sp>
    </p:spTree>
    <p:extLst>
      <p:ext uri="{BB962C8B-B14F-4D97-AF65-F5344CB8AC3E}">
        <p14:creationId xmlns:p14="http://schemas.microsoft.com/office/powerpoint/2010/main" val="3378911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a1a1cb5c27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a1a1cb5c27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2d87b8f41_3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62d87b8f41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a1a1cb5c27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a1a1cb5c2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a1a1cb5c27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a1a1cb5c27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a1a1cb5c27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a1a1cb5c27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a1a1cb5c2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a1a1cb5c2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a1a1cb5c27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a1a1cb5c27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1a1cb5c27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a1a1cb5c27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a1a1cb5c27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a1a1cb5c27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a1a1cb5c27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a1a1cb5c27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a1a1cb5c2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a1a1cb5c2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62d87b8f4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62d87b8f4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a1a1cb5c27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a1a1cb5c27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1a1cb5c27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a1a1cb5c27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a1a1cb5c27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a1a1cb5c27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a1a1cb5c27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a1a1cb5c27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62d87b8f41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62d87b8f41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a1a1cb5c2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a1a1cb5c2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a1a1cb5c2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a1a1cb5c2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1a1cb5c27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1a1cb5c27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a1a1cb5c27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a1a1cb5c27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a1cb5c27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a1a1cb5c27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a1a1cb5c27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a1a1cb5c27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a1a1cb5c2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a1a1cb5c2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35320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153901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9027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679878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08891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295608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1486480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316805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183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7334" y="1930401"/>
            <a:ext cx="8596668" cy="411096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228536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101E-AF47-432D-AFD7-8E25F071F894}"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1384645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04101E-AF47-432D-AFD7-8E25F071F894}"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2987099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04101E-AF47-432D-AFD7-8E25F071F894}"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382855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04101E-AF47-432D-AFD7-8E25F071F894}"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319060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4101E-AF47-432D-AFD7-8E25F071F894}"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404797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04101E-AF47-432D-AFD7-8E25F071F894}"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F1683-A07E-4CF5-8767-C0311F34AD57}" type="slidenum">
              <a:rPr lang="en-US" smtClean="0"/>
              <a:t>‹#›</a:t>
            </a:fld>
            <a:endParaRPr lang="en-US"/>
          </a:p>
        </p:txBody>
      </p:sp>
    </p:spTree>
    <p:extLst>
      <p:ext uri="{BB962C8B-B14F-4D97-AF65-F5344CB8AC3E}">
        <p14:creationId xmlns:p14="http://schemas.microsoft.com/office/powerpoint/2010/main" val="207884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F1683-A07E-4CF5-8767-C0311F34AD57}" type="slidenum">
              <a:rPr lang="en-US" smtClean="0"/>
              <a:t>‹#›</a:t>
            </a:fld>
            <a:endParaRPr lang="en-US"/>
          </a:p>
        </p:txBody>
      </p:sp>
      <p:sp>
        <p:nvSpPr>
          <p:cNvPr id="5" name="Date Placeholder 4"/>
          <p:cNvSpPr>
            <a:spLocks noGrp="1"/>
          </p:cNvSpPr>
          <p:nvPr>
            <p:ph type="dt" sz="half" idx="10"/>
          </p:nvPr>
        </p:nvSpPr>
        <p:spPr/>
        <p:txBody>
          <a:bodyPr/>
          <a:lstStyle/>
          <a:p>
            <a:fld id="{1304101E-AF47-432D-AFD7-8E25F071F894}" type="datetimeFigureOut">
              <a:rPr lang="en-US" smtClean="0"/>
              <a:t>12/10/2024</a:t>
            </a:fld>
            <a:endParaRPr lang="en-US"/>
          </a:p>
        </p:txBody>
      </p:sp>
    </p:spTree>
    <p:extLst>
      <p:ext uri="{BB962C8B-B14F-4D97-AF65-F5344CB8AC3E}">
        <p14:creationId xmlns:p14="http://schemas.microsoft.com/office/powerpoint/2010/main" val="33416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1930401"/>
            <a:ext cx="8596668" cy="4110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04101E-AF47-432D-AFD7-8E25F071F894}" type="datetimeFigureOut">
              <a:rPr lang="en-US" smtClean="0"/>
              <a:t>12/10/2024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C7F1683-A07E-4CF5-8767-C0311F34AD57}" type="slidenum">
              <a:rPr lang="en-US" smtClean="0"/>
              <a:t>‹#›</a:t>
            </a:fld>
            <a:endParaRPr lang="en-US"/>
          </a:p>
        </p:txBody>
      </p:sp>
    </p:spTree>
    <p:extLst>
      <p:ext uri="{BB962C8B-B14F-4D97-AF65-F5344CB8AC3E}">
        <p14:creationId xmlns:p14="http://schemas.microsoft.com/office/powerpoint/2010/main" val="92455857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Diffie%E2%80%93Hellman_key_exchang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M-0qt6tdHz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catalog.byu.edu/physical-and-mathematical-sciences/computer-scienc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vert="horz" wrap="square" lIns="121900" tIns="121900" rIns="121900" bIns="121900" rtlCol="0" anchor="b" anchorCtr="0">
            <a:normAutofit/>
          </a:bodyPr>
          <a:lstStyle/>
          <a:p>
            <a:pPr algn="ctr">
              <a:spcBef>
                <a:spcPts val="0"/>
              </a:spcBef>
            </a:pPr>
            <a:r>
              <a:rPr lang="en"/>
              <a:t>Cryptography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p:txBody>
          <a:bodyPr spcFirstLastPara="1" vert="horz" wrap="square" lIns="121900" tIns="121900" rIns="121900" bIns="121900" rtlCol="0" anchor="t" anchorCtr="0">
            <a:normAutofit/>
          </a:bodyPr>
          <a:lstStyle/>
          <a:p>
            <a:r>
              <a:rPr lang="en-US" dirty="0"/>
              <a:t>Is our simple example secure? </a:t>
            </a:r>
          </a:p>
        </p:txBody>
      </p:sp>
      <p:sp>
        <p:nvSpPr>
          <p:cNvPr id="4" name="Content Placeholder 3">
            <a:extLst>
              <a:ext uri="{FF2B5EF4-FFF2-40B4-BE49-F238E27FC236}">
                <a16:creationId xmlns:a16="http://schemas.microsoft.com/office/drawing/2014/main" id="{FEE996B6-872B-BF96-D3F0-2618077E6895}"/>
              </a:ext>
            </a:extLst>
          </p:cNvPr>
          <p:cNvSpPr>
            <a:spLocks noGrp="1"/>
          </p:cNvSpPr>
          <p:nvPr>
            <p:ph idx="1"/>
          </p:nvPr>
        </p:nvSpPr>
        <p:spPr>
          <a:xfrm>
            <a:off x="677334" y="1930400"/>
            <a:ext cx="8596668" cy="4110962"/>
          </a:xfrm>
        </p:spPr>
        <p:txBody>
          <a:bodyPr/>
          <a:lstStyle/>
          <a:p>
            <a:r>
              <a:rPr lang="en" dirty="0"/>
              <a:t>How could you crack it?</a:t>
            </a:r>
          </a:p>
          <a:p>
            <a:r>
              <a:rPr lang="en-US" dirty="0"/>
              <a:t>Maybe just try all possible keys and see what the resulting message would look like?</a:t>
            </a:r>
          </a:p>
          <a:p>
            <a:pPr>
              <a:spcBef>
                <a:spcPts val="1600"/>
              </a:spcBef>
            </a:pPr>
            <a:r>
              <a:rPr lang="en-US" dirty="0"/>
              <a:t>For our specific code there are really about 150,000 possible “letters” you could shift to. So a computer could easily run through all 150,000 “possible keys” to find the answer.</a:t>
            </a:r>
          </a:p>
          <a:p>
            <a:pPr>
              <a:spcBef>
                <a:spcPts val="1600"/>
              </a:spcBef>
              <a:spcAft>
                <a:spcPts val="1600"/>
              </a:spcAft>
            </a:pPr>
            <a:r>
              <a:rPr lang="en-US" dirty="0"/>
              <a:t>Maybe just figure out where the “spaces” are between words since it should be a letter that repeats in word sized intervals.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BBF2A-5F65-68CB-6AC5-9ACB00709715}"/>
              </a:ext>
            </a:extLst>
          </p:cNvPr>
          <p:cNvSpPr>
            <a:spLocks noGrp="1"/>
          </p:cNvSpPr>
          <p:nvPr>
            <p:ph type="title"/>
          </p:nvPr>
        </p:nvSpPr>
        <p:spPr/>
        <p:txBody>
          <a:bodyPr/>
          <a:lstStyle/>
          <a:p>
            <a:r>
              <a:rPr lang="en-US" dirty="0"/>
              <a:t>Secure Encryption Example</a:t>
            </a:r>
          </a:p>
        </p:txBody>
      </p:sp>
      <p:sp>
        <p:nvSpPr>
          <p:cNvPr id="5" name="Content Placeholder 4">
            <a:extLst>
              <a:ext uri="{FF2B5EF4-FFF2-40B4-BE49-F238E27FC236}">
                <a16:creationId xmlns:a16="http://schemas.microsoft.com/office/drawing/2014/main" id="{AD8F1941-CD62-0317-9C30-B08873E9FAE0}"/>
              </a:ext>
            </a:extLst>
          </p:cNvPr>
          <p:cNvSpPr>
            <a:spLocks noGrp="1"/>
          </p:cNvSpPr>
          <p:nvPr>
            <p:ph idx="1"/>
          </p:nvPr>
        </p:nvSpPr>
        <p:spPr>
          <a:xfrm>
            <a:off x="677334" y="5799836"/>
            <a:ext cx="8596668" cy="897127"/>
          </a:xfrm>
        </p:spPr>
        <p:txBody>
          <a:bodyPr>
            <a:normAutofit/>
          </a:bodyPr>
          <a:lstStyle/>
          <a:p>
            <a:r>
              <a:rPr lang="en-US" dirty="0"/>
              <a:t>Does not use a letter shift/swap/map. Uses current cryptography.</a:t>
            </a:r>
          </a:p>
          <a:p>
            <a:r>
              <a:rPr lang="en-US" dirty="0"/>
              <a:t>Take Math 485 for more details.</a:t>
            </a:r>
          </a:p>
          <a:p>
            <a:endParaRPr lang="en-US" dirty="0"/>
          </a:p>
        </p:txBody>
      </p:sp>
      <p:sp>
        <p:nvSpPr>
          <p:cNvPr id="6" name="TextBox 5">
            <a:extLst>
              <a:ext uri="{FF2B5EF4-FFF2-40B4-BE49-F238E27FC236}">
                <a16:creationId xmlns:a16="http://schemas.microsoft.com/office/drawing/2014/main" id="{E90AF1BD-3A92-2988-26EA-067194886A09}"/>
              </a:ext>
            </a:extLst>
          </p:cNvPr>
          <p:cNvSpPr txBox="1"/>
          <p:nvPr/>
        </p:nvSpPr>
        <p:spPr>
          <a:xfrm>
            <a:off x="1016700" y="1360297"/>
            <a:ext cx="8934696" cy="2862322"/>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def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encryption_example</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(message):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key =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Fernet.generate_key</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fernet = Fernet(key)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encypted_message</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fernet.encrypt</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message.encode</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decrypted_messsage</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fernet.decrypt</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encypted_message</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).decode()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print("message: ",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print("encrypted: ",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encypted_message</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print("decrypted string: ",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decrypted_messsage</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sp>
        <p:nvSpPr>
          <p:cNvPr id="9" name="TextBox 8">
            <a:extLst>
              <a:ext uri="{FF2B5EF4-FFF2-40B4-BE49-F238E27FC236}">
                <a16:creationId xmlns:a16="http://schemas.microsoft.com/office/drawing/2014/main" id="{A14F9777-F766-43F5-6064-C179DBD7126D}"/>
              </a:ext>
            </a:extLst>
          </p:cNvPr>
          <p:cNvSpPr txBox="1"/>
          <p:nvPr/>
        </p:nvSpPr>
        <p:spPr>
          <a:xfrm>
            <a:off x="1016700" y="4272563"/>
            <a:ext cx="8934696" cy="1477328"/>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message:  hello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encrypted:  b'</a:t>
            </a:r>
            <a:r>
              <a:rPr kumimoji="0" lang="en-US" sz="1800" b="1" i="0" u="none" strike="noStrike" kern="1200" cap="none" spc="0" normalizeH="0" baseline="0" noProof="0" dirty="0">
                <a:ln>
                  <a:noFill/>
                </a:ln>
                <a:solidFill>
                  <a:srgbClr val="2E83C3"/>
                </a:solidFill>
                <a:effectLst/>
                <a:uLnTx/>
                <a:uFillTx/>
                <a:latin typeface="Courier New" panose="02070309020205020404" pitchFamily="49" charset="0"/>
                <a:ea typeface="+mn-ea"/>
                <a:cs typeface="Courier New" panose="02070309020205020404" pitchFamily="49" charset="0"/>
              </a:rPr>
              <a:t>gAAAAABlb1NmiBwzZ0Jj4z3MCtAyEGy9KW_6lBbwl8n3_XXzt2kqNLJ9ns35EWMXy4dZ8S06c5DsViIlWhsyL5sZyJ-CcZZMeQ=='</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decrypted string:  hello</a:t>
            </a:r>
          </a:p>
        </p:txBody>
      </p:sp>
    </p:spTree>
    <p:extLst>
      <p:ext uri="{BB962C8B-B14F-4D97-AF65-F5344CB8AC3E}">
        <p14:creationId xmlns:p14="http://schemas.microsoft.com/office/powerpoint/2010/main" val="24538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415600" y="593367"/>
            <a:ext cx="11360800" cy="908800"/>
          </a:xfrm>
          <a:prstGeom prst="rect">
            <a:avLst/>
          </a:prstGeom>
        </p:spPr>
        <p:txBody>
          <a:bodyPr spcFirstLastPara="1" vert="horz" wrap="square" lIns="121900" tIns="121900" rIns="121900" bIns="121900" rtlCol="0" anchor="t" anchorCtr="0">
            <a:normAutofit/>
          </a:bodyPr>
          <a:lstStyle/>
          <a:p>
            <a:r>
              <a:rPr lang="en" dirty="0"/>
              <a:t>Back to our example….</a:t>
            </a:r>
            <a:endParaRPr dirty="0"/>
          </a:p>
        </p:txBody>
      </p:sp>
      <p:pic>
        <p:nvPicPr>
          <p:cNvPr id="156" name="Google Shape;156;p25"/>
          <p:cNvPicPr preferRelativeResize="0"/>
          <p:nvPr/>
        </p:nvPicPr>
        <p:blipFill>
          <a:blip r:embed="rId3">
            <a:alphaModFix/>
          </a:blip>
          <a:stretch>
            <a:fillRect/>
          </a:stretch>
        </p:blipFill>
        <p:spPr>
          <a:xfrm>
            <a:off x="187001" y="3220938"/>
            <a:ext cx="4178300" cy="3137061"/>
          </a:xfrm>
          <a:prstGeom prst="rect">
            <a:avLst/>
          </a:prstGeom>
          <a:noFill/>
          <a:ln>
            <a:noFill/>
          </a:ln>
        </p:spPr>
      </p:pic>
      <p:pic>
        <p:nvPicPr>
          <p:cNvPr id="157" name="Google Shape;157;p25"/>
          <p:cNvPicPr preferRelativeResize="0"/>
          <p:nvPr/>
        </p:nvPicPr>
        <p:blipFill>
          <a:blip r:embed="rId4">
            <a:alphaModFix/>
          </a:blip>
          <a:stretch>
            <a:fillRect/>
          </a:stretch>
        </p:blipFill>
        <p:spPr>
          <a:xfrm>
            <a:off x="7369509" y="1480568"/>
            <a:ext cx="4706761" cy="3137065"/>
          </a:xfrm>
          <a:prstGeom prst="rect">
            <a:avLst/>
          </a:prstGeom>
          <a:noFill/>
          <a:ln>
            <a:noFill/>
          </a:ln>
        </p:spPr>
      </p:pic>
      <p:cxnSp>
        <p:nvCxnSpPr>
          <p:cNvPr id="158" name="Google Shape;158;p25"/>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pic>
        <p:nvPicPr>
          <p:cNvPr id="159" name="Google Shape;159;p25"/>
          <p:cNvPicPr preferRelativeResize="0"/>
          <p:nvPr/>
        </p:nvPicPr>
        <p:blipFill>
          <a:blip r:embed="rId5">
            <a:alphaModFix/>
          </a:blip>
          <a:stretch>
            <a:fillRect/>
          </a:stretch>
        </p:blipFill>
        <p:spPr>
          <a:xfrm>
            <a:off x="6389500" y="4820833"/>
            <a:ext cx="1981200" cy="1981200"/>
          </a:xfrm>
          <a:prstGeom prst="rect">
            <a:avLst/>
          </a:prstGeom>
          <a:noFill/>
          <a:ln>
            <a:noFill/>
          </a:ln>
        </p:spPr>
      </p:pic>
      <p:pic>
        <p:nvPicPr>
          <p:cNvPr id="160" name="Google Shape;160;p25"/>
          <p:cNvPicPr preferRelativeResize="0"/>
          <p:nvPr/>
        </p:nvPicPr>
        <p:blipFill>
          <a:blip r:embed="rId6">
            <a:alphaModFix/>
          </a:blip>
          <a:stretch>
            <a:fillRect/>
          </a:stretch>
        </p:blipFill>
        <p:spPr>
          <a:xfrm>
            <a:off x="3798667" y="2133601"/>
            <a:ext cx="3522131" cy="1981199"/>
          </a:xfrm>
          <a:prstGeom prst="rect">
            <a:avLst/>
          </a:prstGeom>
          <a:noFill/>
          <a:ln>
            <a:noFill/>
          </a:ln>
        </p:spPr>
      </p:pic>
      <p:pic>
        <p:nvPicPr>
          <p:cNvPr id="161" name="Google Shape;161;p25"/>
          <p:cNvPicPr preferRelativeResize="0"/>
          <p:nvPr/>
        </p:nvPicPr>
        <p:blipFill>
          <a:blip r:embed="rId7">
            <a:alphaModFix/>
          </a:blip>
          <a:stretch>
            <a:fillRect/>
          </a:stretch>
        </p:blipFill>
        <p:spPr>
          <a:xfrm>
            <a:off x="187000" y="3215901"/>
            <a:ext cx="1604932" cy="16049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415600" y="593367"/>
            <a:ext cx="7133798" cy="763600"/>
          </a:xfrm>
          <a:prstGeom prst="rect">
            <a:avLst/>
          </a:prstGeom>
        </p:spPr>
        <p:txBody>
          <a:bodyPr spcFirstLastPara="1" vert="horz" wrap="square" lIns="121900" tIns="121900" rIns="121900" bIns="121900" rtlCol="0" anchor="t" anchorCtr="0">
            <a:normAutofit fontScale="90000"/>
          </a:bodyPr>
          <a:lstStyle/>
          <a:p>
            <a:r>
              <a:rPr lang="en"/>
              <a:t>Problem! How does Amazon “unlock” or “decrypt” the message and see what is in the box?</a:t>
            </a:r>
            <a:endParaRPr/>
          </a:p>
        </p:txBody>
      </p:sp>
      <p:pic>
        <p:nvPicPr>
          <p:cNvPr id="168" name="Google Shape;168;p26"/>
          <p:cNvPicPr preferRelativeResize="0"/>
          <p:nvPr/>
        </p:nvPicPr>
        <p:blipFill>
          <a:blip r:embed="rId3">
            <a:alphaModFix/>
          </a:blip>
          <a:stretch>
            <a:fillRect/>
          </a:stretch>
        </p:blipFill>
        <p:spPr>
          <a:xfrm>
            <a:off x="187001" y="3220938"/>
            <a:ext cx="4178300" cy="3137061"/>
          </a:xfrm>
          <a:prstGeom prst="rect">
            <a:avLst/>
          </a:prstGeom>
          <a:noFill/>
          <a:ln>
            <a:noFill/>
          </a:ln>
        </p:spPr>
      </p:pic>
      <p:pic>
        <p:nvPicPr>
          <p:cNvPr id="169" name="Google Shape;169;p26"/>
          <p:cNvPicPr preferRelativeResize="0"/>
          <p:nvPr/>
        </p:nvPicPr>
        <p:blipFill>
          <a:blip r:embed="rId4">
            <a:alphaModFix/>
          </a:blip>
          <a:stretch>
            <a:fillRect/>
          </a:stretch>
        </p:blipFill>
        <p:spPr>
          <a:xfrm>
            <a:off x="7369509" y="1480568"/>
            <a:ext cx="4706761" cy="3137065"/>
          </a:xfrm>
          <a:prstGeom prst="rect">
            <a:avLst/>
          </a:prstGeom>
          <a:noFill/>
          <a:ln>
            <a:noFill/>
          </a:ln>
        </p:spPr>
      </p:pic>
      <p:cxnSp>
        <p:nvCxnSpPr>
          <p:cNvPr id="170" name="Google Shape;170;p26"/>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pic>
        <p:nvPicPr>
          <p:cNvPr id="171" name="Google Shape;171;p26"/>
          <p:cNvPicPr preferRelativeResize="0"/>
          <p:nvPr/>
        </p:nvPicPr>
        <p:blipFill>
          <a:blip r:embed="rId5">
            <a:alphaModFix/>
          </a:blip>
          <a:stretch>
            <a:fillRect/>
          </a:stretch>
        </p:blipFill>
        <p:spPr>
          <a:xfrm>
            <a:off x="6389500" y="4820833"/>
            <a:ext cx="1981200" cy="1981200"/>
          </a:xfrm>
          <a:prstGeom prst="rect">
            <a:avLst/>
          </a:prstGeom>
          <a:noFill/>
          <a:ln>
            <a:noFill/>
          </a:ln>
        </p:spPr>
      </p:pic>
      <p:pic>
        <p:nvPicPr>
          <p:cNvPr id="172" name="Google Shape;172;p26"/>
          <p:cNvPicPr preferRelativeResize="0"/>
          <p:nvPr/>
        </p:nvPicPr>
        <p:blipFill>
          <a:blip r:embed="rId6">
            <a:alphaModFix/>
          </a:blip>
          <a:stretch>
            <a:fillRect/>
          </a:stretch>
        </p:blipFill>
        <p:spPr>
          <a:xfrm>
            <a:off x="3798667" y="2133601"/>
            <a:ext cx="3522131" cy="1981199"/>
          </a:xfrm>
          <a:prstGeom prst="rect">
            <a:avLst/>
          </a:prstGeom>
          <a:noFill/>
          <a:ln>
            <a:noFill/>
          </a:ln>
        </p:spPr>
      </p:pic>
      <p:pic>
        <p:nvPicPr>
          <p:cNvPr id="173" name="Google Shape;173;p26"/>
          <p:cNvPicPr preferRelativeResize="0"/>
          <p:nvPr/>
        </p:nvPicPr>
        <p:blipFill>
          <a:blip r:embed="rId7">
            <a:alphaModFix/>
          </a:blip>
          <a:stretch>
            <a:fillRect/>
          </a:stretch>
        </p:blipFill>
        <p:spPr>
          <a:xfrm>
            <a:off x="187001" y="3220938"/>
            <a:ext cx="1604932" cy="16049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Amazon needs the same key!</a:t>
            </a:r>
            <a:endParaRPr/>
          </a:p>
        </p:txBody>
      </p:sp>
      <p:pic>
        <p:nvPicPr>
          <p:cNvPr id="180" name="Google Shape;180;p27"/>
          <p:cNvPicPr preferRelativeResize="0"/>
          <p:nvPr/>
        </p:nvPicPr>
        <p:blipFill>
          <a:blip r:embed="rId3">
            <a:alphaModFix/>
          </a:blip>
          <a:stretch>
            <a:fillRect/>
          </a:stretch>
        </p:blipFill>
        <p:spPr>
          <a:xfrm>
            <a:off x="187001" y="3220938"/>
            <a:ext cx="4178300" cy="3137061"/>
          </a:xfrm>
          <a:prstGeom prst="rect">
            <a:avLst/>
          </a:prstGeom>
          <a:noFill/>
          <a:ln>
            <a:noFill/>
          </a:ln>
        </p:spPr>
      </p:pic>
      <p:pic>
        <p:nvPicPr>
          <p:cNvPr id="181" name="Google Shape;181;p27"/>
          <p:cNvPicPr preferRelativeResize="0"/>
          <p:nvPr/>
        </p:nvPicPr>
        <p:blipFill>
          <a:blip r:embed="rId4">
            <a:alphaModFix/>
          </a:blip>
          <a:stretch>
            <a:fillRect/>
          </a:stretch>
        </p:blipFill>
        <p:spPr>
          <a:xfrm>
            <a:off x="7369509" y="1480568"/>
            <a:ext cx="4706761" cy="3137065"/>
          </a:xfrm>
          <a:prstGeom prst="rect">
            <a:avLst/>
          </a:prstGeom>
          <a:noFill/>
          <a:ln>
            <a:noFill/>
          </a:ln>
        </p:spPr>
      </p:pic>
      <p:cxnSp>
        <p:nvCxnSpPr>
          <p:cNvPr id="182" name="Google Shape;182;p27"/>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pic>
        <p:nvPicPr>
          <p:cNvPr id="183" name="Google Shape;183;p27"/>
          <p:cNvPicPr preferRelativeResize="0"/>
          <p:nvPr/>
        </p:nvPicPr>
        <p:blipFill>
          <a:blip r:embed="rId5">
            <a:alphaModFix/>
          </a:blip>
          <a:stretch>
            <a:fillRect/>
          </a:stretch>
        </p:blipFill>
        <p:spPr>
          <a:xfrm>
            <a:off x="6389500" y="4820833"/>
            <a:ext cx="1981200" cy="1981200"/>
          </a:xfrm>
          <a:prstGeom prst="rect">
            <a:avLst/>
          </a:prstGeom>
          <a:noFill/>
          <a:ln>
            <a:noFill/>
          </a:ln>
        </p:spPr>
      </p:pic>
      <p:pic>
        <p:nvPicPr>
          <p:cNvPr id="184" name="Google Shape;184;p27"/>
          <p:cNvPicPr preferRelativeResize="0"/>
          <p:nvPr/>
        </p:nvPicPr>
        <p:blipFill>
          <a:blip r:embed="rId6">
            <a:alphaModFix/>
          </a:blip>
          <a:stretch>
            <a:fillRect/>
          </a:stretch>
        </p:blipFill>
        <p:spPr>
          <a:xfrm>
            <a:off x="3798667" y="2134617"/>
            <a:ext cx="3522131" cy="1981199"/>
          </a:xfrm>
          <a:prstGeom prst="rect">
            <a:avLst/>
          </a:prstGeom>
          <a:noFill/>
          <a:ln>
            <a:noFill/>
          </a:ln>
        </p:spPr>
      </p:pic>
      <p:pic>
        <p:nvPicPr>
          <p:cNvPr id="185" name="Google Shape;185;p27"/>
          <p:cNvPicPr preferRelativeResize="0"/>
          <p:nvPr/>
        </p:nvPicPr>
        <p:blipFill>
          <a:blip r:embed="rId7">
            <a:alphaModFix/>
          </a:blip>
          <a:stretch>
            <a:fillRect/>
          </a:stretch>
        </p:blipFill>
        <p:spPr>
          <a:xfrm>
            <a:off x="191522" y="3220938"/>
            <a:ext cx="1604932" cy="1604932"/>
          </a:xfrm>
          <a:prstGeom prst="rect">
            <a:avLst/>
          </a:prstGeom>
          <a:noFill/>
          <a:ln>
            <a:noFill/>
          </a:ln>
        </p:spPr>
      </p:pic>
      <p:pic>
        <p:nvPicPr>
          <p:cNvPr id="186" name="Google Shape;186;p27"/>
          <p:cNvPicPr preferRelativeResize="0"/>
          <p:nvPr/>
        </p:nvPicPr>
        <p:blipFill>
          <a:blip r:embed="rId7">
            <a:alphaModFix/>
          </a:blip>
          <a:stretch>
            <a:fillRect/>
          </a:stretch>
        </p:blipFill>
        <p:spPr>
          <a:xfrm>
            <a:off x="1861274" y="1616006"/>
            <a:ext cx="1604932" cy="16049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How do we give Amazon a copy of the key?</a:t>
            </a:r>
            <a:endParaRPr/>
          </a:p>
        </p:txBody>
      </p:sp>
      <p:pic>
        <p:nvPicPr>
          <p:cNvPr id="193" name="Google Shape;193;p28"/>
          <p:cNvPicPr preferRelativeResize="0"/>
          <p:nvPr/>
        </p:nvPicPr>
        <p:blipFill>
          <a:blip r:embed="rId3">
            <a:alphaModFix/>
          </a:blip>
          <a:stretch>
            <a:fillRect/>
          </a:stretch>
        </p:blipFill>
        <p:spPr>
          <a:xfrm>
            <a:off x="187001" y="3220938"/>
            <a:ext cx="4178300" cy="3137061"/>
          </a:xfrm>
          <a:prstGeom prst="rect">
            <a:avLst/>
          </a:prstGeom>
          <a:noFill/>
          <a:ln>
            <a:noFill/>
          </a:ln>
        </p:spPr>
      </p:pic>
      <p:pic>
        <p:nvPicPr>
          <p:cNvPr id="194" name="Google Shape;194;p28"/>
          <p:cNvPicPr preferRelativeResize="0"/>
          <p:nvPr/>
        </p:nvPicPr>
        <p:blipFill>
          <a:blip r:embed="rId4">
            <a:alphaModFix/>
          </a:blip>
          <a:stretch>
            <a:fillRect/>
          </a:stretch>
        </p:blipFill>
        <p:spPr>
          <a:xfrm>
            <a:off x="7369509" y="1480568"/>
            <a:ext cx="4706761" cy="3137065"/>
          </a:xfrm>
          <a:prstGeom prst="rect">
            <a:avLst/>
          </a:prstGeom>
          <a:noFill/>
          <a:ln>
            <a:noFill/>
          </a:ln>
        </p:spPr>
      </p:pic>
      <p:cxnSp>
        <p:nvCxnSpPr>
          <p:cNvPr id="195" name="Google Shape;195;p28"/>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pic>
        <p:nvPicPr>
          <p:cNvPr id="196" name="Google Shape;196;p28"/>
          <p:cNvPicPr preferRelativeResize="0"/>
          <p:nvPr/>
        </p:nvPicPr>
        <p:blipFill>
          <a:blip r:embed="rId5">
            <a:alphaModFix/>
          </a:blip>
          <a:stretch>
            <a:fillRect/>
          </a:stretch>
        </p:blipFill>
        <p:spPr>
          <a:xfrm>
            <a:off x="6389500" y="4821936"/>
            <a:ext cx="1981200" cy="1981200"/>
          </a:xfrm>
          <a:prstGeom prst="rect">
            <a:avLst/>
          </a:prstGeom>
          <a:noFill/>
          <a:ln>
            <a:noFill/>
          </a:ln>
        </p:spPr>
      </p:pic>
      <p:pic>
        <p:nvPicPr>
          <p:cNvPr id="197" name="Google Shape;197;p28"/>
          <p:cNvPicPr preferRelativeResize="0"/>
          <p:nvPr/>
        </p:nvPicPr>
        <p:blipFill>
          <a:blip r:embed="rId6">
            <a:alphaModFix/>
          </a:blip>
          <a:stretch>
            <a:fillRect/>
          </a:stretch>
        </p:blipFill>
        <p:spPr>
          <a:xfrm>
            <a:off x="3798667" y="2127301"/>
            <a:ext cx="3522131" cy="1981199"/>
          </a:xfrm>
          <a:prstGeom prst="rect">
            <a:avLst/>
          </a:prstGeom>
          <a:noFill/>
          <a:ln>
            <a:noFill/>
          </a:ln>
        </p:spPr>
      </p:pic>
      <p:pic>
        <p:nvPicPr>
          <p:cNvPr id="198" name="Google Shape;198;p28"/>
          <p:cNvPicPr preferRelativeResize="0"/>
          <p:nvPr/>
        </p:nvPicPr>
        <p:blipFill>
          <a:blip r:embed="rId7">
            <a:alphaModFix/>
          </a:blip>
          <a:stretch>
            <a:fillRect/>
          </a:stretch>
        </p:blipFill>
        <p:spPr>
          <a:xfrm>
            <a:off x="192024" y="3218688"/>
            <a:ext cx="1604932" cy="1604932"/>
          </a:xfrm>
          <a:prstGeom prst="rect">
            <a:avLst/>
          </a:prstGeom>
          <a:noFill/>
          <a:ln>
            <a:noFill/>
          </a:ln>
        </p:spPr>
      </p:pic>
      <p:pic>
        <p:nvPicPr>
          <p:cNvPr id="199" name="Google Shape;199;p28"/>
          <p:cNvPicPr preferRelativeResize="0"/>
          <p:nvPr/>
        </p:nvPicPr>
        <p:blipFill>
          <a:blip r:embed="rId7">
            <a:alphaModFix/>
          </a:blip>
          <a:stretch>
            <a:fillRect/>
          </a:stretch>
        </p:blipFill>
        <p:spPr>
          <a:xfrm>
            <a:off x="2987367" y="4396967"/>
            <a:ext cx="1604932" cy="16049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6" name="Google Shape;206;p29"/>
          <p:cNvPicPr preferRelativeResize="0"/>
          <p:nvPr/>
        </p:nvPicPr>
        <p:blipFill>
          <a:blip r:embed="rId3">
            <a:alphaModFix/>
          </a:blip>
          <a:stretch>
            <a:fillRect/>
          </a:stretch>
        </p:blipFill>
        <p:spPr>
          <a:xfrm>
            <a:off x="187001" y="3220938"/>
            <a:ext cx="4178300" cy="3137061"/>
          </a:xfrm>
          <a:prstGeom prst="rect">
            <a:avLst/>
          </a:prstGeom>
          <a:noFill/>
          <a:ln>
            <a:noFill/>
          </a:ln>
        </p:spPr>
      </p:pic>
      <p:pic>
        <p:nvPicPr>
          <p:cNvPr id="207" name="Google Shape;207;p29"/>
          <p:cNvPicPr preferRelativeResize="0"/>
          <p:nvPr/>
        </p:nvPicPr>
        <p:blipFill>
          <a:blip r:embed="rId4">
            <a:alphaModFix/>
          </a:blip>
          <a:stretch>
            <a:fillRect/>
          </a:stretch>
        </p:blipFill>
        <p:spPr>
          <a:xfrm>
            <a:off x="7369509" y="1480568"/>
            <a:ext cx="4706761" cy="3137065"/>
          </a:xfrm>
          <a:prstGeom prst="rect">
            <a:avLst/>
          </a:prstGeom>
          <a:noFill/>
          <a:ln>
            <a:noFill/>
          </a:ln>
        </p:spPr>
      </p:pic>
      <p:cxnSp>
        <p:nvCxnSpPr>
          <p:cNvPr id="208" name="Google Shape;208;p29"/>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pic>
        <p:nvPicPr>
          <p:cNvPr id="209" name="Google Shape;209;p29"/>
          <p:cNvPicPr preferRelativeResize="0"/>
          <p:nvPr/>
        </p:nvPicPr>
        <p:blipFill>
          <a:blip r:embed="rId5">
            <a:alphaModFix/>
          </a:blip>
          <a:stretch>
            <a:fillRect/>
          </a:stretch>
        </p:blipFill>
        <p:spPr>
          <a:xfrm>
            <a:off x="6389500" y="4821936"/>
            <a:ext cx="1981200" cy="1981200"/>
          </a:xfrm>
          <a:prstGeom prst="rect">
            <a:avLst/>
          </a:prstGeom>
          <a:noFill/>
          <a:ln>
            <a:noFill/>
          </a:ln>
        </p:spPr>
      </p:pic>
      <p:pic>
        <p:nvPicPr>
          <p:cNvPr id="210" name="Google Shape;210;p29"/>
          <p:cNvPicPr preferRelativeResize="0"/>
          <p:nvPr/>
        </p:nvPicPr>
        <p:blipFill>
          <a:blip r:embed="rId6">
            <a:alphaModFix/>
          </a:blip>
          <a:stretch>
            <a:fillRect/>
          </a:stretch>
        </p:blipFill>
        <p:spPr>
          <a:xfrm>
            <a:off x="3798667" y="2127301"/>
            <a:ext cx="3522131" cy="1981199"/>
          </a:xfrm>
          <a:prstGeom prst="rect">
            <a:avLst/>
          </a:prstGeom>
          <a:noFill/>
          <a:ln>
            <a:noFill/>
          </a:ln>
        </p:spPr>
      </p:pic>
      <p:pic>
        <p:nvPicPr>
          <p:cNvPr id="211" name="Google Shape;211;p29"/>
          <p:cNvPicPr preferRelativeResize="0"/>
          <p:nvPr/>
        </p:nvPicPr>
        <p:blipFill>
          <a:blip r:embed="rId7">
            <a:alphaModFix/>
          </a:blip>
          <a:stretch>
            <a:fillRect/>
          </a:stretch>
        </p:blipFill>
        <p:spPr>
          <a:xfrm>
            <a:off x="192024" y="3218484"/>
            <a:ext cx="1604932" cy="1604932"/>
          </a:xfrm>
          <a:prstGeom prst="rect">
            <a:avLst/>
          </a:prstGeom>
          <a:noFill/>
          <a:ln>
            <a:noFill/>
          </a:ln>
        </p:spPr>
      </p:pic>
      <p:pic>
        <p:nvPicPr>
          <p:cNvPr id="212" name="Google Shape;212;p29"/>
          <p:cNvPicPr preferRelativeResize="0"/>
          <p:nvPr/>
        </p:nvPicPr>
        <p:blipFill>
          <a:blip r:embed="rId7">
            <a:alphaModFix/>
          </a:blip>
          <a:stretch>
            <a:fillRect/>
          </a:stretch>
        </p:blipFill>
        <p:spPr>
          <a:xfrm>
            <a:off x="10471338" y="3815167"/>
            <a:ext cx="1604932" cy="1604932"/>
          </a:xfrm>
          <a:prstGeom prst="rect">
            <a:avLst/>
          </a:prstGeom>
          <a:noFill/>
          <a:ln>
            <a:noFill/>
          </a:ln>
        </p:spPr>
      </p:pic>
      <p:pic>
        <p:nvPicPr>
          <p:cNvPr id="213" name="Google Shape;213;p29"/>
          <p:cNvPicPr preferRelativeResize="0"/>
          <p:nvPr/>
        </p:nvPicPr>
        <p:blipFill>
          <a:blip r:embed="rId7">
            <a:alphaModFix/>
          </a:blip>
          <a:stretch>
            <a:fillRect/>
          </a:stretch>
        </p:blipFill>
        <p:spPr>
          <a:xfrm>
            <a:off x="5585167" y="5526659"/>
            <a:ext cx="908800" cy="908800"/>
          </a:xfrm>
          <a:prstGeom prst="rect">
            <a:avLst/>
          </a:prstGeom>
          <a:noFill/>
          <a:ln>
            <a:noFill/>
          </a:ln>
        </p:spPr>
      </p:pic>
      <p:sp>
        <p:nvSpPr>
          <p:cNvPr id="204" name="Google Shape;204;p29"/>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dirty="0"/>
              <a:t>If you sent the key over the internet </a:t>
            </a:r>
            <a:endParaRPr dirty="0"/>
          </a:p>
          <a:p>
            <a:r>
              <a:rPr lang="en" dirty="0"/>
              <a:t>the eavesdropper could just store a</a:t>
            </a:r>
            <a:endParaRPr dirty="0"/>
          </a:p>
          <a:p>
            <a:r>
              <a:rPr lang="en" dirty="0"/>
              <a:t>copy of the key</a:t>
            </a:r>
            <a:endParaRPr dirty="0"/>
          </a:p>
          <a:p>
            <a:r>
              <a:rPr lang="en" dirty="0"/>
              <a:t>when they see it…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fontScale="90000"/>
          </a:bodyPr>
          <a:lstStyle/>
          <a:p>
            <a:r>
              <a:rPr lang="en-US" dirty="0"/>
              <a:t>How can you </a:t>
            </a:r>
            <a:r>
              <a:rPr lang="en-US" dirty="0">
                <a:solidFill>
                  <a:srgbClr val="FF0000"/>
                </a:solidFill>
              </a:rPr>
              <a:t>securely</a:t>
            </a:r>
            <a:r>
              <a:rPr lang="en-US" dirty="0"/>
              <a:t> give a key to someone else?</a:t>
            </a:r>
          </a:p>
        </p:txBody>
      </p:sp>
      <p:sp>
        <p:nvSpPr>
          <p:cNvPr id="219" name="Google Shape;219;p30"/>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a:bodyPr>
          <a:lstStyle/>
          <a:p>
            <a:r>
              <a:rPr lang="en-US" dirty="0"/>
              <a:t>You could walk over to them and hand them the key?</a:t>
            </a:r>
          </a:p>
          <a:p>
            <a:r>
              <a:rPr lang="en-US" dirty="0"/>
              <a:t>You could send it in the mail? </a:t>
            </a:r>
          </a:p>
          <a:p>
            <a:r>
              <a:rPr lang="en-US" dirty="0"/>
              <a:t>You could use “Diffie-Hellman Key Exchange” and agree on a shared </a:t>
            </a:r>
            <a:r>
              <a:rPr lang="en-US" dirty="0">
                <a:solidFill>
                  <a:srgbClr val="FF0000"/>
                </a:solidFill>
              </a:rPr>
              <a:t>secret</a:t>
            </a:r>
            <a:r>
              <a:rPr lang="en-US" dirty="0"/>
              <a:t> key!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C75F-786F-28A7-5323-0258A033AA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731377-0A80-1E89-5313-F6C61B9B9E0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56980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EB8BC-B574-CA42-9658-608C48305AF7}"/>
              </a:ext>
            </a:extLst>
          </p:cNvPr>
          <p:cNvSpPr>
            <a:spLocks noGrp="1"/>
          </p:cNvSpPr>
          <p:nvPr>
            <p:ph type="title"/>
          </p:nvPr>
        </p:nvSpPr>
        <p:spPr/>
        <p:txBody>
          <a:bodyPr/>
          <a:lstStyle/>
          <a:p>
            <a:r>
              <a:rPr lang="en-US" dirty="0"/>
              <a:t>Diffie-Hellman Key Exchange</a:t>
            </a:r>
          </a:p>
        </p:txBody>
      </p:sp>
      <p:sp>
        <p:nvSpPr>
          <p:cNvPr id="5" name="Text Placeholder 4">
            <a:extLst>
              <a:ext uri="{FF2B5EF4-FFF2-40B4-BE49-F238E27FC236}">
                <a16:creationId xmlns:a16="http://schemas.microsoft.com/office/drawing/2014/main" id="{2716AFA1-0685-F125-5F6E-B4D9D3F7BD8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596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15600" y="593367"/>
            <a:ext cx="8801552" cy="763600"/>
          </a:xfrm>
          <a:prstGeom prst="rect">
            <a:avLst/>
          </a:prstGeom>
        </p:spPr>
        <p:txBody>
          <a:bodyPr spcFirstLastPara="1" vert="horz" wrap="square" lIns="121900" tIns="121900" rIns="121900" bIns="121900" rtlCol="0" anchor="t" anchorCtr="0">
            <a:normAutofit fontScale="90000"/>
          </a:bodyPr>
          <a:lstStyle/>
          <a:p>
            <a:r>
              <a:rPr lang="en" dirty="0"/>
              <a:t>Why is it safe to share your credit card to Amazon over the internet?</a:t>
            </a:r>
            <a:endParaRPr dirty="0"/>
          </a:p>
        </p:txBody>
      </p:sp>
      <p:pic>
        <p:nvPicPr>
          <p:cNvPr id="60" name="Google Shape;60;p14"/>
          <p:cNvPicPr preferRelativeResize="0"/>
          <p:nvPr/>
        </p:nvPicPr>
        <p:blipFill>
          <a:blip r:embed="rId3">
            <a:alphaModFix/>
          </a:blip>
          <a:stretch>
            <a:fillRect/>
          </a:stretch>
        </p:blipFill>
        <p:spPr>
          <a:xfrm>
            <a:off x="4592300" y="2626534"/>
            <a:ext cx="2550200" cy="1604933"/>
          </a:xfrm>
          <a:prstGeom prst="rect">
            <a:avLst/>
          </a:prstGeom>
          <a:noFill/>
          <a:ln>
            <a:noFill/>
          </a:ln>
        </p:spPr>
      </p:pic>
      <p:pic>
        <p:nvPicPr>
          <p:cNvPr id="61" name="Google Shape;61;p14"/>
          <p:cNvPicPr preferRelativeResize="0"/>
          <p:nvPr/>
        </p:nvPicPr>
        <p:blipFill>
          <a:blip r:embed="rId4">
            <a:alphaModFix/>
          </a:blip>
          <a:stretch>
            <a:fillRect/>
          </a:stretch>
        </p:blipFill>
        <p:spPr>
          <a:xfrm>
            <a:off x="187001" y="3220938"/>
            <a:ext cx="4178300" cy="3137061"/>
          </a:xfrm>
          <a:prstGeom prst="rect">
            <a:avLst/>
          </a:prstGeom>
          <a:noFill/>
          <a:ln>
            <a:noFill/>
          </a:ln>
        </p:spPr>
      </p:pic>
      <p:pic>
        <p:nvPicPr>
          <p:cNvPr id="62" name="Google Shape;62;p14"/>
          <p:cNvPicPr preferRelativeResize="0"/>
          <p:nvPr/>
        </p:nvPicPr>
        <p:blipFill>
          <a:blip r:embed="rId5">
            <a:alphaModFix/>
          </a:blip>
          <a:stretch>
            <a:fillRect/>
          </a:stretch>
        </p:blipFill>
        <p:spPr>
          <a:xfrm>
            <a:off x="7369509" y="1480568"/>
            <a:ext cx="4706761" cy="3137065"/>
          </a:xfrm>
          <a:prstGeom prst="rect">
            <a:avLst/>
          </a:prstGeom>
          <a:noFill/>
          <a:ln>
            <a:noFill/>
          </a:ln>
        </p:spPr>
      </p:pic>
      <p:cxnSp>
        <p:nvCxnSpPr>
          <p:cNvPr id="63" name="Google Shape;63;p14"/>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a:bodyPr>
          <a:lstStyle/>
          <a:p>
            <a:r>
              <a:rPr lang="en-US"/>
              <a:t>Diffie-Hellman Key Exchange</a:t>
            </a:r>
          </a:p>
        </p:txBody>
      </p:sp>
      <p:sp>
        <p:nvSpPr>
          <p:cNvPr id="225" name="Google Shape;225;p31"/>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a:bodyPr>
          <a:lstStyle/>
          <a:p>
            <a:r>
              <a:rPr lang="en-US" dirty="0"/>
              <a:t>This is a </a:t>
            </a:r>
            <a:r>
              <a:rPr lang="en-US" dirty="0" err="1"/>
              <a:t>mathemagical</a:t>
            </a:r>
            <a:r>
              <a:rPr lang="en-US" dirty="0"/>
              <a:t> process that lets two parties agree on a key in front of others, but nobody else but the two people agreeing know the resulting key.</a:t>
            </a:r>
          </a:p>
          <a:p>
            <a:endParaRPr lang="en-US" dirty="0"/>
          </a:p>
          <a:p>
            <a:r>
              <a:rPr lang="en-US" dirty="0"/>
              <a:t>This took years to figure out how to do. The mathematician who first thought of the idea didn’t actually figure out a solution. Later Whitfield Diffie and Martin Hellman figured out a solution on how to do this.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fontScale="90000"/>
          </a:bodyPr>
          <a:lstStyle/>
          <a:p>
            <a:r>
              <a:rPr lang="en-US"/>
              <a:t>Introducing characters in the cryptography world</a:t>
            </a:r>
          </a:p>
        </p:txBody>
      </p:sp>
      <p:sp>
        <p:nvSpPr>
          <p:cNvPr id="231" name="Google Shape;231;p32"/>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a:bodyPr>
          <a:lstStyle/>
          <a:p>
            <a:r>
              <a:rPr lang="en-US"/>
              <a:t>When talking about people in cryptography they usually refer to “Alice” and “Bob”. For this scenario they also would add “Eve” (for eavesdropper).</a:t>
            </a:r>
          </a:p>
        </p:txBody>
      </p:sp>
      <p:pic>
        <p:nvPicPr>
          <p:cNvPr id="232" name="Google Shape;232;p32"/>
          <p:cNvPicPr preferRelativeResize="0">
            <a:picLocks noChangeAspect="1"/>
          </p:cNvPicPr>
          <p:nvPr/>
        </p:nvPicPr>
        <p:blipFill>
          <a:blip r:embed="rId3">
            <a:alphaModFix/>
          </a:blip>
          <a:stretch>
            <a:fillRect/>
          </a:stretch>
        </p:blipFill>
        <p:spPr>
          <a:xfrm>
            <a:off x="2917825" y="2921916"/>
            <a:ext cx="5587150" cy="39319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3"/>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a:bodyPr>
          <a:lstStyle/>
          <a:p>
            <a:r>
              <a:rPr lang="en-US"/>
              <a:t>Activity</a:t>
            </a:r>
          </a:p>
        </p:txBody>
      </p:sp>
      <p:sp>
        <p:nvSpPr>
          <p:cNvPr id="239" name="Google Shape;239;p33"/>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a:bodyPr>
          <a:lstStyle/>
          <a:p>
            <a:r>
              <a:rPr lang="en-US" dirty="0"/>
              <a:t>Two “volunteers” are going to come up from the class (</a:t>
            </a:r>
            <a:r>
              <a:rPr lang="en-US" dirty="0">
                <a:solidFill>
                  <a:srgbClr val="FF0000"/>
                </a:solidFill>
              </a:rPr>
              <a:t>you’ll need a computer/python</a:t>
            </a:r>
            <a:r>
              <a:rPr lang="en-US" dirty="0"/>
              <a:t>). </a:t>
            </a:r>
          </a:p>
          <a:p>
            <a:r>
              <a:rPr lang="en-US" dirty="0"/>
              <a:t>They are going to agree on a secret key in front of all of us. </a:t>
            </a:r>
          </a:p>
          <a:p>
            <a:r>
              <a:rPr lang="en-US" dirty="0"/>
              <a:t>We will hear everything they say (we are “Eve” and will “eavesdrop”). </a:t>
            </a:r>
          </a:p>
          <a:p>
            <a:r>
              <a:rPr lang="en-US" dirty="0"/>
              <a:t>At the end the two volunteers will have a shared secret key, all the eavesdroppers will not have 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fontScale="90000"/>
          </a:bodyPr>
          <a:lstStyle/>
          <a:p>
            <a:r>
              <a:rPr lang="en-US">
                <a:hlinkClick r:id="rId3"/>
              </a:rPr>
              <a:t>https://en.wikipedia.org/wiki/Diffie%E2%80%93Hellman_key_exchange</a:t>
            </a:r>
            <a:r>
              <a:rPr lang="en-US"/>
              <a:t> </a:t>
            </a:r>
          </a:p>
        </p:txBody>
      </p:sp>
      <p:sp>
        <p:nvSpPr>
          <p:cNvPr id="245" name="Google Shape;245;p34"/>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fontScale="85000" lnSpcReduction="10000"/>
          </a:bodyPr>
          <a:lstStyle/>
          <a:p>
            <a:pPr marL="457200" indent="-457200">
              <a:buFont typeface="+mj-lt"/>
              <a:buAutoNum type="arabicPeriod"/>
            </a:pPr>
            <a:r>
              <a:rPr lang="en-US" dirty="0"/>
              <a:t>Need two volunteers who can run a bit of python code.</a:t>
            </a:r>
          </a:p>
          <a:p>
            <a:pPr marL="457200" indent="-457200">
              <a:buFont typeface="+mj-lt"/>
              <a:buAutoNum type="arabicPeriod"/>
            </a:pPr>
            <a:r>
              <a:rPr lang="en-US" dirty="0"/>
              <a:t>First step agree on a “</a:t>
            </a:r>
            <a:r>
              <a:rPr lang="en-US" dirty="0">
                <a:solidFill>
                  <a:srgbClr val="FF0000"/>
                </a:solidFill>
              </a:rPr>
              <a:t>p</a:t>
            </a:r>
            <a:r>
              <a:rPr lang="en-US" dirty="0"/>
              <a:t>” and a “</a:t>
            </a:r>
            <a:r>
              <a:rPr lang="en-US" dirty="0">
                <a:solidFill>
                  <a:srgbClr val="FF0000"/>
                </a:solidFill>
              </a:rPr>
              <a:t>g</a:t>
            </a:r>
            <a:r>
              <a:rPr lang="en-US" dirty="0"/>
              <a:t>”. To speed this up let’s say “p=23” and “g=5”</a:t>
            </a:r>
          </a:p>
          <a:p>
            <a:pPr marL="457200" indent="-457200">
              <a:buFont typeface="+mj-lt"/>
              <a:buAutoNum type="arabicPeriod"/>
            </a:pPr>
            <a:r>
              <a:rPr lang="en-US" dirty="0"/>
              <a:t>Each volunteer secretly picks a number! Don’t tell anyone this number - but write it down. Calculate: (5**</a:t>
            </a:r>
            <a:r>
              <a:rPr lang="en-US" b="1" dirty="0" err="1"/>
              <a:t>secret_number</a:t>
            </a:r>
            <a:r>
              <a:rPr lang="en-US" dirty="0"/>
              <a:t>) % 23</a:t>
            </a:r>
          </a:p>
          <a:p>
            <a:pPr marL="457200" indent="-457200">
              <a:buFont typeface="+mj-lt"/>
              <a:buAutoNum type="arabicPeriod"/>
            </a:pPr>
            <a:r>
              <a:rPr lang="en-US" dirty="0"/>
              <a:t>Volunteers share the result of your calculation  (5**</a:t>
            </a:r>
            <a:r>
              <a:rPr lang="en-US" b="1" dirty="0" err="1"/>
              <a:t>secret_number</a:t>
            </a:r>
            <a:r>
              <a:rPr lang="en-US" dirty="0"/>
              <a:t>) % 23, this is called your “</a:t>
            </a:r>
            <a:r>
              <a:rPr lang="en-US" dirty="0">
                <a:solidFill>
                  <a:srgbClr val="FF0000"/>
                </a:solidFill>
              </a:rPr>
              <a:t>public key</a:t>
            </a:r>
            <a:r>
              <a:rPr lang="en-US" dirty="0"/>
              <a:t>”. They share with each other in front of everyone. </a:t>
            </a:r>
          </a:p>
          <a:p>
            <a:pPr marL="457200" indent="-457200">
              <a:buFont typeface="+mj-lt"/>
              <a:buAutoNum type="arabicPeriod"/>
            </a:pPr>
            <a:r>
              <a:rPr lang="en-US" dirty="0"/>
              <a:t>Each volunteer takes the other’s “public key” and does the following calculation:  (</a:t>
            </a:r>
            <a:r>
              <a:rPr lang="en-US" dirty="0" err="1"/>
              <a:t>other_volunteers_public_key</a:t>
            </a:r>
            <a:r>
              <a:rPr lang="en-US" dirty="0"/>
              <a:t> ** </a:t>
            </a:r>
            <a:r>
              <a:rPr lang="en-US" b="1" dirty="0" err="1"/>
              <a:t>secret_number</a:t>
            </a:r>
            <a:r>
              <a:rPr lang="en-US" dirty="0"/>
              <a:t>) % 23</a:t>
            </a:r>
          </a:p>
          <a:p>
            <a:pPr marL="457200" indent="-457200">
              <a:buFont typeface="+mj-lt"/>
              <a:buAutoNum type="arabicPeriod"/>
            </a:pPr>
            <a:r>
              <a:rPr lang="en-US" dirty="0"/>
              <a:t>Each volunteer calculated result is a “</a:t>
            </a:r>
            <a:r>
              <a:rPr lang="en-US" dirty="0">
                <a:solidFill>
                  <a:srgbClr val="FF0000"/>
                </a:solidFill>
              </a:rPr>
              <a:t>shared key</a:t>
            </a:r>
            <a:r>
              <a:rPr lang="en-US" dirty="0"/>
              <a:t>”, a secret number that only they know. It will be the *same* for both volunteers!</a:t>
            </a:r>
          </a:p>
          <a:p>
            <a:pPr marL="457200" indent="-457200">
              <a:buFont typeface="+mj-lt"/>
              <a:buAutoNum type="arabicPeriod"/>
            </a:pPr>
            <a:r>
              <a:rPr lang="en-US" dirty="0"/>
              <a:t>Can anyone guess what the shared number is? Have the volunteers both write the number on the board or something and reveal at same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a:bodyPr>
          <a:lstStyle/>
          <a:p>
            <a:r>
              <a:rPr lang="en-US" dirty="0"/>
              <a:t>Key values (g=5, p=23)</a:t>
            </a:r>
          </a:p>
        </p:txBody>
      </p:sp>
      <p:sp>
        <p:nvSpPr>
          <p:cNvPr id="251" name="Google Shape;251;p35"/>
          <p:cNvSpPr txBox="1">
            <a:spLocks noGrp="1"/>
          </p:cNvSpPr>
          <p:nvPr>
            <p:ph idx="1"/>
          </p:nvPr>
        </p:nvSpPr>
        <p:spPr>
          <a:xfrm>
            <a:off x="677863" y="1930400"/>
            <a:ext cx="8596312" cy="4111625"/>
          </a:xfrm>
        </p:spPr>
        <p:txBody>
          <a:bodyPr spcFirstLastPara="1" vert="horz" wrap="square" lIns="121900" tIns="121900" rIns="121900" bIns="121900" rtlCol="0" anchor="t" anchorCtr="0">
            <a:normAutofit/>
          </a:bodyPr>
          <a:lstStyle/>
          <a:p>
            <a:r>
              <a:rPr lang="en-US" dirty="0"/>
              <a:t>In real cryptography we need bigger numbers to make this secure.</a:t>
            </a:r>
          </a:p>
          <a:p>
            <a:pPr lvl="1"/>
            <a:r>
              <a:rPr lang="en-US" dirty="0"/>
              <a:t>A ‘p’ value of 23 only allows for 23 unique shared keys. </a:t>
            </a:r>
          </a:p>
          <a:p>
            <a:r>
              <a:rPr lang="en-US" dirty="0"/>
              <a:t>An example 128-bit key could be 322057384927381029384759283747348193829 in decimal. Imagine raising that to a big power? </a:t>
            </a:r>
          </a:p>
          <a:p>
            <a:r>
              <a:rPr lang="en-US" dirty="0"/>
              <a:t>With bigger numbers we need to “modulo as we go” so the numbers don’t get too big (and to hide the original secret).</a:t>
            </a:r>
          </a:p>
          <a:p>
            <a:r>
              <a:rPr lang="en-US" dirty="0"/>
              <a:t>Python helps us with the </a:t>
            </a:r>
            <a:r>
              <a:rPr lang="en-US" i="1" dirty="0"/>
              <a:t>pow() </a:t>
            </a:r>
            <a:r>
              <a:rPr lang="en-US" dirty="0"/>
              <a:t>function!</a:t>
            </a:r>
          </a:p>
          <a:p>
            <a:pPr lvl="1"/>
            <a:r>
              <a:rPr lang="en-US" dirty="0"/>
              <a:t>pow(</a:t>
            </a:r>
            <a:r>
              <a:rPr lang="en-US" dirty="0">
                <a:solidFill>
                  <a:schemeClr val="accent2"/>
                </a:solidFill>
              </a:rPr>
              <a:t>123</a:t>
            </a:r>
            <a:r>
              <a:rPr lang="en-US" dirty="0"/>
              <a:t>, </a:t>
            </a:r>
            <a:r>
              <a:rPr lang="en-US" dirty="0">
                <a:solidFill>
                  <a:schemeClr val="accent4"/>
                </a:solidFill>
              </a:rPr>
              <a:t>567</a:t>
            </a:r>
            <a:r>
              <a:rPr lang="en-US" dirty="0"/>
              <a:t>, </a:t>
            </a:r>
            <a:r>
              <a:rPr lang="en-US" dirty="0">
                <a:solidFill>
                  <a:srgbClr val="FF0000"/>
                </a:solidFill>
              </a:rPr>
              <a:t>123923</a:t>
            </a:r>
            <a:r>
              <a:rPr lang="en-US" dirty="0"/>
              <a:t>)  ==  (</a:t>
            </a:r>
            <a:r>
              <a:rPr lang="en-US" dirty="0">
                <a:solidFill>
                  <a:schemeClr val="accent2"/>
                </a:solidFill>
              </a:rPr>
              <a:t>123</a:t>
            </a:r>
            <a:r>
              <a:rPr lang="en-US" dirty="0"/>
              <a:t> ** </a:t>
            </a:r>
            <a:r>
              <a:rPr lang="en-US" dirty="0">
                <a:solidFill>
                  <a:schemeClr val="accent4"/>
                </a:solidFill>
              </a:rPr>
              <a:t>567</a:t>
            </a:r>
            <a:r>
              <a:rPr lang="en-US" dirty="0"/>
              <a:t>) % </a:t>
            </a:r>
            <a:r>
              <a:rPr lang="en-US" dirty="0">
                <a:solidFill>
                  <a:srgbClr val="FF0000"/>
                </a:solidFill>
              </a:rPr>
              <a:t>123923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Try the example with a neighbor?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E4B8B8-BA12-A1FF-1067-9E4B2AC28885}"/>
              </a:ext>
            </a:extLst>
          </p:cNvPr>
          <p:cNvSpPr>
            <a:spLocks noGrp="1"/>
          </p:cNvSpPr>
          <p:nvPr>
            <p:ph type="title"/>
          </p:nvPr>
        </p:nvSpPr>
        <p:spPr/>
        <p:txBody>
          <a:bodyPr/>
          <a:lstStyle/>
          <a:p>
            <a:r>
              <a:rPr lang="en-US" dirty="0"/>
              <a:t>Diffie-Hellman Example</a:t>
            </a:r>
          </a:p>
        </p:txBody>
      </p:sp>
      <p:sp>
        <p:nvSpPr>
          <p:cNvPr id="5" name="Content Placeholder 4">
            <a:extLst>
              <a:ext uri="{FF2B5EF4-FFF2-40B4-BE49-F238E27FC236}">
                <a16:creationId xmlns:a16="http://schemas.microsoft.com/office/drawing/2014/main" id="{D5177A3C-37A8-639A-C852-90757C0CA2CC}"/>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8BAA45C4-C795-33DD-C12C-2416D956F625}"/>
              </a:ext>
            </a:extLst>
          </p:cNvPr>
          <p:cNvSpPr txBox="1"/>
          <p:nvPr/>
        </p:nvSpPr>
        <p:spPr>
          <a:xfrm>
            <a:off x="677334" y="1634617"/>
            <a:ext cx="10016333" cy="5016758"/>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alice_secret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12381283  # secret (not shared)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f"Alice's</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secret: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alice_secret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bob_secret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83492833  # secret (not shared)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f"Bob's</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secret: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bob_secret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 = 23482348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f'p</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{p} (seen by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g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f'g</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{g} (seen by Eve)')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alice_public_key</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pow(g,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alice_secret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  # shared to everyone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f"Alice's</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public key: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alice_public_key</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(seen by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bob_public_key</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pow(g,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bob_secret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  # shared to everyone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f"Bob's</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public key: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bob_public_key</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(seen by Eve)")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shared_key_via_alice</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pow(</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bob_public_key</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alice_secret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  # result is secret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f"Shared</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key calculated and kept secret by Alice: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shared_key_via_alice</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shared_key_via_bob</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pow(</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alice_public_key</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bob_secret</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  # result is secret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f"Shared</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key calculated and kept secret by Bob:   {</a:t>
            </a:r>
            <a:r>
              <a:rPr kumimoji="0" 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shared_key_via_bob</a:t>
            </a: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endParaRPr kumimoji="0" lang="en-US" sz="1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8" name="TextBox 7">
            <a:extLst>
              <a:ext uri="{FF2B5EF4-FFF2-40B4-BE49-F238E27FC236}">
                <a16:creationId xmlns:a16="http://schemas.microsoft.com/office/drawing/2014/main" id="{9C7B88D4-0B99-13DF-83E2-8E83F1B130B1}"/>
              </a:ext>
            </a:extLst>
          </p:cNvPr>
          <p:cNvSpPr txBox="1"/>
          <p:nvPr/>
        </p:nvSpPr>
        <p:spPr>
          <a:xfrm>
            <a:off x="3920406" y="1646780"/>
            <a:ext cx="7326714" cy="2339102"/>
          </a:xfrm>
          <a:prstGeom prst="rect">
            <a:avLst/>
          </a:prstGeom>
          <a:solidFill>
            <a:schemeClr val="bg1"/>
          </a:solidFill>
          <a:ln w="57150">
            <a:solidFill>
              <a:srgbClr val="0070C0"/>
            </a:solidFill>
          </a:ln>
        </p:spPr>
        <p:txBody>
          <a:bodyPr wrap="square" lIns="182880" tIns="182880" rIns="182880" bIns="18288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Alice's secret: 12381283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Bob's secret: 83492833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 = 23482348 (seen by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g = 5 (seen by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Alice's public key: 17214849 (seen by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Bob's public key: 4747437 (seen by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Shared key calculated and kept secret by Alice: </a:t>
            </a:r>
            <a:r>
              <a:rPr kumimoji="0" lang="en-US" sz="16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22803693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Shared key calculated and kept secret by Bob:   </a:t>
            </a:r>
            <a:r>
              <a:rPr kumimoji="0" lang="en-US" sz="16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22803693</a:t>
            </a:r>
          </a:p>
        </p:txBody>
      </p:sp>
    </p:spTree>
    <p:extLst>
      <p:ext uri="{BB962C8B-B14F-4D97-AF65-F5344CB8AC3E}">
        <p14:creationId xmlns:p14="http://schemas.microsoft.com/office/powerpoint/2010/main" val="26955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4" name="Title 3">
            <a:extLst>
              <a:ext uri="{FF2B5EF4-FFF2-40B4-BE49-F238E27FC236}">
                <a16:creationId xmlns:a16="http://schemas.microsoft.com/office/drawing/2014/main" id="{01F764A1-24D3-23E8-8ACB-BCAFE7F97881}"/>
              </a:ext>
            </a:extLst>
          </p:cNvPr>
          <p:cNvSpPr>
            <a:spLocks noGrp="1"/>
          </p:cNvSpPr>
          <p:nvPr>
            <p:ph type="title"/>
          </p:nvPr>
        </p:nvSpPr>
        <p:spPr/>
        <p:txBody>
          <a:bodyPr/>
          <a:lstStyle/>
          <a:p>
            <a:r>
              <a:rPr lang="en-US" dirty="0"/>
              <a:t>Khan Academy explanation on the math</a:t>
            </a:r>
          </a:p>
        </p:txBody>
      </p:sp>
      <p:sp>
        <p:nvSpPr>
          <p:cNvPr id="5" name="Content Placeholder 4">
            <a:extLst>
              <a:ext uri="{FF2B5EF4-FFF2-40B4-BE49-F238E27FC236}">
                <a16:creationId xmlns:a16="http://schemas.microsoft.com/office/drawing/2014/main" id="{1065013E-1029-B444-641E-80A4DD3B086F}"/>
              </a:ext>
            </a:extLst>
          </p:cNvPr>
          <p:cNvSpPr>
            <a:spLocks noGrp="1"/>
          </p:cNvSpPr>
          <p:nvPr>
            <p:ph idx="1"/>
          </p:nvPr>
        </p:nvSpPr>
        <p:spPr/>
        <p:txBody>
          <a:bodyPr/>
          <a:lstStyle/>
          <a:p>
            <a:r>
              <a:rPr lang="en-US" dirty="0">
                <a:hlinkClick r:id="rId3"/>
              </a:rPr>
              <a:t>https://www.youtube.com/watch?v=M-0qt6tdHzk</a:t>
            </a:r>
            <a:endParaRPr lang="en-US" dirty="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3BCEB-A5FE-D1F4-62C7-E9419EE378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299E40-61F4-9C9A-D216-B978B7AAA35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95893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D97FB-5589-68AA-6A34-C17450FBAC51}"/>
              </a:ext>
            </a:extLst>
          </p:cNvPr>
          <p:cNvSpPr>
            <a:spLocks noGrp="1"/>
          </p:cNvSpPr>
          <p:nvPr>
            <p:ph type="title"/>
          </p:nvPr>
        </p:nvSpPr>
        <p:spPr/>
        <p:txBody>
          <a:bodyPr/>
          <a:lstStyle/>
          <a:p>
            <a:r>
              <a:rPr lang="en-US" dirty="0"/>
              <a:t>Final thoughts</a:t>
            </a:r>
          </a:p>
        </p:txBody>
      </p:sp>
      <p:sp>
        <p:nvSpPr>
          <p:cNvPr id="5" name="Text Placeholder 4">
            <a:extLst>
              <a:ext uri="{FF2B5EF4-FFF2-40B4-BE49-F238E27FC236}">
                <a16:creationId xmlns:a16="http://schemas.microsoft.com/office/drawing/2014/main" id="{2F099DC3-57CF-AC74-B01B-6C42F650B8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0558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6389500" y="4617633"/>
            <a:ext cx="1981200" cy="1981200"/>
          </a:xfrm>
          <a:prstGeom prst="rect">
            <a:avLst/>
          </a:prstGeom>
          <a:noFill/>
          <a:ln>
            <a:noFill/>
          </a:ln>
        </p:spPr>
      </p:pic>
      <p:sp>
        <p:nvSpPr>
          <p:cNvPr id="68" name="Google Shape;68;p15"/>
          <p:cNvSpPr txBox="1">
            <a:spLocks noGrp="1"/>
          </p:cNvSpPr>
          <p:nvPr>
            <p:ph type="title"/>
          </p:nvPr>
        </p:nvSpPr>
        <p:spPr>
          <a:xfrm>
            <a:off x="415600" y="593367"/>
            <a:ext cx="8752784" cy="763600"/>
          </a:xfrm>
          <a:prstGeom prst="rect">
            <a:avLst/>
          </a:prstGeom>
        </p:spPr>
        <p:txBody>
          <a:bodyPr spcFirstLastPara="1" vert="horz" wrap="square" lIns="121900" tIns="121900" rIns="121900" bIns="121900" rtlCol="0" anchor="t" anchorCtr="0">
            <a:normAutofit fontScale="90000"/>
          </a:bodyPr>
          <a:lstStyle/>
          <a:p>
            <a:r>
              <a:rPr lang="en" dirty="0"/>
              <a:t>What stops eavesdroppers from capturing your information?</a:t>
            </a:r>
            <a:endParaRPr dirty="0"/>
          </a:p>
        </p:txBody>
      </p:sp>
      <p:pic>
        <p:nvPicPr>
          <p:cNvPr id="69" name="Google Shape;69;p15"/>
          <p:cNvPicPr preferRelativeResize="0"/>
          <p:nvPr/>
        </p:nvPicPr>
        <p:blipFill>
          <a:blip r:embed="rId4">
            <a:alphaModFix/>
          </a:blip>
          <a:stretch>
            <a:fillRect/>
          </a:stretch>
        </p:blipFill>
        <p:spPr>
          <a:xfrm>
            <a:off x="4592300" y="2626534"/>
            <a:ext cx="2550200" cy="1604933"/>
          </a:xfrm>
          <a:prstGeom prst="rect">
            <a:avLst/>
          </a:prstGeom>
          <a:noFill/>
          <a:ln>
            <a:noFill/>
          </a:ln>
        </p:spPr>
      </p:pic>
      <p:pic>
        <p:nvPicPr>
          <p:cNvPr id="70" name="Google Shape;70;p15"/>
          <p:cNvPicPr preferRelativeResize="0"/>
          <p:nvPr/>
        </p:nvPicPr>
        <p:blipFill>
          <a:blip r:embed="rId5">
            <a:alphaModFix/>
          </a:blip>
          <a:stretch>
            <a:fillRect/>
          </a:stretch>
        </p:blipFill>
        <p:spPr>
          <a:xfrm>
            <a:off x="187001" y="3220938"/>
            <a:ext cx="4178300" cy="3137061"/>
          </a:xfrm>
          <a:prstGeom prst="rect">
            <a:avLst/>
          </a:prstGeom>
          <a:noFill/>
          <a:ln>
            <a:noFill/>
          </a:ln>
        </p:spPr>
      </p:pic>
      <p:pic>
        <p:nvPicPr>
          <p:cNvPr id="71" name="Google Shape;71;p15"/>
          <p:cNvPicPr preferRelativeResize="0"/>
          <p:nvPr/>
        </p:nvPicPr>
        <p:blipFill>
          <a:blip r:embed="rId6">
            <a:alphaModFix/>
          </a:blip>
          <a:stretch>
            <a:fillRect/>
          </a:stretch>
        </p:blipFill>
        <p:spPr>
          <a:xfrm>
            <a:off x="7369509" y="1480568"/>
            <a:ext cx="4706761" cy="3137065"/>
          </a:xfrm>
          <a:prstGeom prst="rect">
            <a:avLst/>
          </a:prstGeom>
          <a:noFill/>
          <a:ln>
            <a:noFill/>
          </a:ln>
        </p:spPr>
      </p:pic>
      <p:cxnSp>
        <p:nvCxnSpPr>
          <p:cNvPr id="72" name="Google Shape;72;p15"/>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a:bodyPr>
          <a:lstStyle/>
          <a:p>
            <a:r>
              <a:rPr lang="en-US"/>
              <a:t>SSL (HTTPS)</a:t>
            </a:r>
          </a:p>
        </p:txBody>
      </p:sp>
      <p:sp>
        <p:nvSpPr>
          <p:cNvPr id="276" name="Google Shape;276;p39"/>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a:bodyPr>
          <a:lstStyle/>
          <a:p>
            <a:r>
              <a:rPr lang="en-US"/>
              <a:t>SSL (HTTPS) will use Diffie-Hellman key exchange to agree on a key. Then it will use less expensive encryption methods using the shared key to send all your data in securely encrypted packets. </a:t>
            </a:r>
          </a:p>
          <a:p>
            <a:endParaRPr lang="en-US"/>
          </a:p>
          <a:p>
            <a:r>
              <a:rPr lang="en-US"/>
              <a:t>There is more to this such as authentication and how setup the “handshake”. These details are captured in the TLS protocol standard.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dirty="0"/>
              <a:t>Conclusion - Use SSL (HTTPS) to invoke a modern implementation of the Diffie-</a:t>
            </a:r>
            <a:br>
              <a:rPr lang="en" dirty="0"/>
            </a:br>
            <a:r>
              <a:rPr lang="en" dirty="0"/>
              <a:t>Hellman Key exchange so Eve </a:t>
            </a:r>
            <a:br>
              <a:rPr lang="en" dirty="0"/>
            </a:br>
            <a:r>
              <a:rPr lang="en" dirty="0"/>
              <a:t>can’t see your</a:t>
            </a:r>
            <a:endParaRPr dirty="0"/>
          </a:p>
          <a:p>
            <a:r>
              <a:rPr lang="en" dirty="0"/>
              <a:t>data!</a:t>
            </a:r>
            <a:br>
              <a:rPr lang="en" dirty="0">
                <a:solidFill>
                  <a:srgbClr val="202124"/>
                </a:solidFill>
              </a:rPr>
            </a:br>
            <a:endParaRPr dirty="0">
              <a:solidFill>
                <a:srgbClr val="202124"/>
              </a:solidFill>
            </a:endParaRPr>
          </a:p>
        </p:txBody>
      </p:sp>
      <p:pic>
        <p:nvPicPr>
          <p:cNvPr id="283" name="Google Shape;283;p40"/>
          <p:cNvPicPr preferRelativeResize="0"/>
          <p:nvPr/>
        </p:nvPicPr>
        <p:blipFill>
          <a:blip r:embed="rId3">
            <a:alphaModFix/>
          </a:blip>
          <a:stretch>
            <a:fillRect/>
          </a:stretch>
        </p:blipFill>
        <p:spPr>
          <a:xfrm>
            <a:off x="174976" y="3220938"/>
            <a:ext cx="4178300" cy="3137061"/>
          </a:xfrm>
          <a:prstGeom prst="rect">
            <a:avLst/>
          </a:prstGeom>
          <a:noFill/>
          <a:ln>
            <a:noFill/>
          </a:ln>
        </p:spPr>
      </p:pic>
      <p:pic>
        <p:nvPicPr>
          <p:cNvPr id="284" name="Google Shape;284;p40"/>
          <p:cNvPicPr preferRelativeResize="0"/>
          <p:nvPr/>
        </p:nvPicPr>
        <p:blipFill>
          <a:blip r:embed="rId4">
            <a:alphaModFix/>
          </a:blip>
          <a:stretch>
            <a:fillRect/>
          </a:stretch>
        </p:blipFill>
        <p:spPr>
          <a:xfrm>
            <a:off x="7357484" y="1480568"/>
            <a:ext cx="4706761" cy="3137065"/>
          </a:xfrm>
          <a:prstGeom prst="rect">
            <a:avLst/>
          </a:prstGeom>
          <a:noFill/>
          <a:ln>
            <a:noFill/>
          </a:ln>
        </p:spPr>
      </p:pic>
      <p:cxnSp>
        <p:nvCxnSpPr>
          <p:cNvPr id="285" name="Google Shape;285;p40"/>
          <p:cNvCxnSpPr/>
          <p:nvPr/>
        </p:nvCxnSpPr>
        <p:spPr>
          <a:xfrm rot="10800000" flipH="1">
            <a:off x="4150375" y="4327467"/>
            <a:ext cx="3158400" cy="908800"/>
          </a:xfrm>
          <a:prstGeom prst="straightConnector1">
            <a:avLst/>
          </a:prstGeom>
          <a:noFill/>
          <a:ln w="76200" cap="flat" cmpd="sng">
            <a:solidFill>
              <a:srgbClr val="00FF00"/>
            </a:solidFill>
            <a:prstDash val="solid"/>
            <a:round/>
            <a:headEnd type="none" w="med" len="med"/>
            <a:tailEnd type="triangle" w="med" len="med"/>
          </a:ln>
        </p:spPr>
      </p:cxnSp>
      <p:pic>
        <p:nvPicPr>
          <p:cNvPr id="286" name="Google Shape;286;p40"/>
          <p:cNvPicPr preferRelativeResize="0"/>
          <p:nvPr/>
        </p:nvPicPr>
        <p:blipFill>
          <a:blip r:embed="rId5">
            <a:alphaModFix/>
          </a:blip>
          <a:stretch>
            <a:fillRect/>
          </a:stretch>
        </p:blipFill>
        <p:spPr>
          <a:xfrm>
            <a:off x="6377475" y="4876800"/>
            <a:ext cx="1981200" cy="1981200"/>
          </a:xfrm>
          <a:prstGeom prst="rect">
            <a:avLst/>
          </a:prstGeom>
          <a:noFill/>
          <a:ln>
            <a:noFill/>
          </a:ln>
        </p:spPr>
      </p:pic>
      <p:pic>
        <p:nvPicPr>
          <p:cNvPr id="287" name="Google Shape;287;p40"/>
          <p:cNvPicPr preferRelativeResize="0"/>
          <p:nvPr/>
        </p:nvPicPr>
        <p:blipFill>
          <a:blip r:embed="rId6">
            <a:alphaModFix/>
          </a:blip>
          <a:stretch>
            <a:fillRect/>
          </a:stretch>
        </p:blipFill>
        <p:spPr>
          <a:xfrm>
            <a:off x="3786642" y="2227885"/>
            <a:ext cx="3522131" cy="1981199"/>
          </a:xfrm>
          <a:prstGeom prst="rect">
            <a:avLst/>
          </a:prstGeom>
          <a:noFill/>
          <a:ln>
            <a:noFill/>
          </a:ln>
        </p:spPr>
      </p:pic>
      <p:pic>
        <p:nvPicPr>
          <p:cNvPr id="288" name="Google Shape;288;p40"/>
          <p:cNvPicPr preferRelativeResize="0"/>
          <p:nvPr/>
        </p:nvPicPr>
        <p:blipFill>
          <a:blip r:embed="rId7">
            <a:alphaModFix/>
          </a:blip>
          <a:stretch>
            <a:fillRect/>
          </a:stretch>
        </p:blipFill>
        <p:spPr>
          <a:xfrm>
            <a:off x="174975" y="3218484"/>
            <a:ext cx="1604932" cy="1604932"/>
          </a:xfrm>
          <a:prstGeom prst="rect">
            <a:avLst/>
          </a:prstGeom>
          <a:noFill/>
          <a:ln>
            <a:noFill/>
          </a:ln>
        </p:spPr>
      </p:pic>
      <p:pic>
        <p:nvPicPr>
          <p:cNvPr id="289" name="Google Shape;289;p40"/>
          <p:cNvPicPr preferRelativeResize="0"/>
          <p:nvPr/>
        </p:nvPicPr>
        <p:blipFill>
          <a:blip r:embed="rId7">
            <a:alphaModFix/>
          </a:blip>
          <a:stretch>
            <a:fillRect/>
          </a:stretch>
        </p:blipFill>
        <p:spPr>
          <a:xfrm>
            <a:off x="10382876" y="3819467"/>
            <a:ext cx="1604932" cy="1604932"/>
          </a:xfrm>
          <a:prstGeom prst="rect">
            <a:avLst/>
          </a:prstGeom>
          <a:noFill/>
          <a:ln>
            <a:noFill/>
          </a:ln>
        </p:spPr>
      </p:pic>
      <p:pic>
        <p:nvPicPr>
          <p:cNvPr id="290" name="Google Shape;290;p40"/>
          <p:cNvPicPr preferRelativeResize="0"/>
          <p:nvPr/>
        </p:nvPicPr>
        <p:blipFill>
          <a:blip r:embed="rId7">
            <a:alphaModFix/>
          </a:blip>
          <a:stretch>
            <a:fillRect/>
          </a:stretch>
        </p:blipFill>
        <p:spPr>
          <a:xfrm>
            <a:off x="5573142" y="5590667"/>
            <a:ext cx="908800" cy="908800"/>
          </a:xfrm>
          <a:prstGeom prst="rect">
            <a:avLst/>
          </a:prstGeom>
          <a:noFill/>
          <a:ln>
            <a:noFill/>
          </a:ln>
        </p:spPr>
      </p:pic>
      <p:sp>
        <p:nvSpPr>
          <p:cNvPr id="291" name="Google Shape;291;p40"/>
          <p:cNvSpPr/>
          <p:nvPr/>
        </p:nvSpPr>
        <p:spPr>
          <a:xfrm>
            <a:off x="5239175" y="5315200"/>
            <a:ext cx="1505200" cy="1542800"/>
          </a:xfrm>
          <a:prstGeom prst="noSmoking">
            <a:avLst>
              <a:gd name="adj" fmla="val 9333"/>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a:bodyPr>
          <a:lstStyle/>
          <a:p>
            <a:r>
              <a:rPr lang="en-US" dirty="0"/>
              <a:t>Other interesting notes…</a:t>
            </a:r>
          </a:p>
        </p:txBody>
      </p:sp>
      <p:sp>
        <p:nvSpPr>
          <p:cNvPr id="297" name="Google Shape;297;p41"/>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a:bodyPr>
          <a:lstStyle/>
          <a:p>
            <a:r>
              <a:rPr lang="en-US" dirty="0"/>
              <a:t>With big enough computers or data centers you can brute force your way to guessing what the secret keys are by trying lots of different keys+. </a:t>
            </a:r>
          </a:p>
          <a:p>
            <a:r>
              <a:rPr lang="en-US" dirty="0"/>
              <a:t>With encryption you’ll hear “64-bit encryption” or “128-bit encryption”. As computers get more powerful, they have to increase the “bits” so that contemporary computers cannot “crack” the code.</a:t>
            </a:r>
          </a:p>
          <a:p>
            <a:r>
              <a:rPr lang="en-US" dirty="0"/>
              <a:t>You can generally decrypt all messages using “brute force” from 10 years ago. So, if you “eavesdrop” on the internet now, you can decrypt saved messages about 10 years later without a key assuming computing power continues its growth.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1697-358B-BCBD-824A-076499E55B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C1D02F-7632-7227-5B3A-512FCE73210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95328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CB0C-B1F0-84C2-69C4-5E14111E3589}"/>
              </a:ext>
            </a:extLst>
          </p:cNvPr>
          <p:cNvSpPr>
            <a:spLocks noGrp="1"/>
          </p:cNvSpPr>
          <p:nvPr>
            <p:ph type="ctrTitle"/>
          </p:nvPr>
        </p:nvSpPr>
        <p:spPr/>
        <p:txBody>
          <a:bodyPr/>
          <a:lstStyle/>
          <a:p>
            <a:r>
              <a:rPr lang="en-US" dirty="0"/>
              <a:t>Conclusion</a:t>
            </a:r>
          </a:p>
        </p:txBody>
      </p:sp>
      <p:sp>
        <p:nvSpPr>
          <p:cNvPr id="3" name="Subtitle 2">
            <a:extLst>
              <a:ext uri="{FF2B5EF4-FFF2-40B4-BE49-F238E27FC236}">
                <a16:creationId xmlns:a16="http://schemas.microsoft.com/office/drawing/2014/main" id="{9EFD59BC-C82B-9350-7716-F96F9C6993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03803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405F75-2A9F-E617-9D32-ACEF60FE9F6B}"/>
              </a:ext>
            </a:extLst>
          </p:cNvPr>
          <p:cNvSpPr>
            <a:spLocks noGrp="1"/>
          </p:cNvSpPr>
          <p:nvPr>
            <p:ph type="title"/>
          </p:nvPr>
        </p:nvSpPr>
        <p:spPr/>
        <p:txBody>
          <a:bodyPr/>
          <a:lstStyle/>
          <a:p>
            <a:r>
              <a:rPr lang="en-US" dirty="0"/>
              <a:t>What did we learn?</a:t>
            </a:r>
          </a:p>
        </p:txBody>
      </p:sp>
      <p:sp>
        <p:nvSpPr>
          <p:cNvPr id="5" name="Text Placeholder 4">
            <a:extLst>
              <a:ext uri="{FF2B5EF4-FFF2-40B4-BE49-F238E27FC236}">
                <a16:creationId xmlns:a16="http://schemas.microsoft.com/office/drawing/2014/main" id="{19E322C5-05F0-247F-D679-CA4AED60A4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624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9995-2DBC-9631-080E-23C0561D1CB3}"/>
              </a:ext>
            </a:extLst>
          </p:cNvPr>
          <p:cNvSpPr>
            <a:spLocks noGrp="1"/>
          </p:cNvSpPr>
          <p:nvPr>
            <p:ph type="title"/>
          </p:nvPr>
        </p:nvSpPr>
        <p:spPr/>
        <p:txBody>
          <a:bodyPr/>
          <a:lstStyle/>
          <a:p>
            <a:r>
              <a:rPr lang="en-US" dirty="0"/>
              <a:t>Programming paradigms</a:t>
            </a:r>
          </a:p>
        </p:txBody>
      </p:sp>
      <p:sp>
        <p:nvSpPr>
          <p:cNvPr id="3" name="Content Placeholder 2">
            <a:extLst>
              <a:ext uri="{FF2B5EF4-FFF2-40B4-BE49-F238E27FC236}">
                <a16:creationId xmlns:a16="http://schemas.microsoft.com/office/drawing/2014/main" id="{C925725E-D620-2E53-0291-63248A4DD5A7}"/>
              </a:ext>
            </a:extLst>
          </p:cNvPr>
          <p:cNvSpPr>
            <a:spLocks noGrp="1"/>
          </p:cNvSpPr>
          <p:nvPr>
            <p:ph idx="1"/>
          </p:nvPr>
        </p:nvSpPr>
        <p:spPr/>
        <p:txBody>
          <a:bodyPr/>
          <a:lstStyle/>
          <a:p>
            <a:r>
              <a:rPr lang="en-US" b="1" dirty="0"/>
              <a:t>Imperative programming:</a:t>
            </a:r>
            <a:r>
              <a:rPr lang="en-US" dirty="0"/>
              <a:t> using statements to change a program's state.</a:t>
            </a:r>
          </a:p>
          <a:p>
            <a:endParaRPr lang="en-US" dirty="0"/>
          </a:p>
          <a:p>
            <a:endParaRPr lang="en-US" dirty="0"/>
          </a:p>
          <a:p>
            <a:endParaRPr lang="en-US" dirty="0"/>
          </a:p>
          <a:p>
            <a:r>
              <a:rPr lang="en-US" b="1" dirty="0"/>
              <a:t>Functional programming:</a:t>
            </a:r>
            <a:r>
              <a:rPr lang="en-US" dirty="0"/>
              <a:t> expressions, not statements; no side-effects; use of higher-order functions.</a:t>
            </a:r>
          </a:p>
        </p:txBody>
      </p:sp>
      <p:sp>
        <p:nvSpPr>
          <p:cNvPr id="4" name="TextBox 3">
            <a:extLst>
              <a:ext uri="{FF2B5EF4-FFF2-40B4-BE49-F238E27FC236}">
                <a16:creationId xmlns:a16="http://schemas.microsoft.com/office/drawing/2014/main" id="{07D1D02B-6B23-0D4B-E58E-F067A27DF545}"/>
              </a:ext>
            </a:extLst>
          </p:cNvPr>
          <p:cNvSpPr txBox="1"/>
          <p:nvPr/>
        </p:nvSpPr>
        <p:spPr>
          <a:xfrm>
            <a:off x="1000542" y="2629508"/>
            <a:ext cx="8273460" cy="923330"/>
          </a:xfrm>
          <a:prstGeom prst="rect">
            <a:avLst/>
          </a:prstGeom>
          <a:solidFill>
            <a:schemeClr val="bg1">
              <a:lumMod val="95000"/>
            </a:schemeClr>
          </a:solidFill>
        </p:spPr>
        <p:txBody>
          <a:bodyPr wrap="square" rtlCol="0">
            <a:spAutoFit/>
          </a:bodyPr>
          <a:lstStyle/>
          <a:p>
            <a:r>
              <a:rPr lang="en-US" b="1" dirty="0" err="1">
                <a:latin typeface="Courier New" panose="02070309020205020404" pitchFamily="49" charset="0"/>
                <a:cs typeface="Courier New" panose="02070309020205020404" pitchFamily="49" charset="0"/>
              </a:rPr>
              <a:t>nums</a:t>
            </a:r>
            <a:r>
              <a:rPr lang="en-US" b="1" dirty="0">
                <a:latin typeface="Courier New" panose="02070309020205020404" pitchFamily="49" charset="0"/>
                <a:cs typeface="Courier New" panose="02070309020205020404" pitchFamily="49" charset="0"/>
              </a:rPr>
              <a:t> = [1, 2, 4]</a:t>
            </a:r>
          </a:p>
          <a:p>
            <a:r>
              <a:rPr lang="en-US" b="1" dirty="0">
                <a:latin typeface="Courier New" panose="02070309020205020404" pitchFamily="49" charset="0"/>
                <a:cs typeface="Courier New" panose="02070309020205020404" pitchFamily="49" charset="0"/>
              </a:rPr>
              <a:t>for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in range(0, </a:t>
            </a:r>
            <a:r>
              <a:rPr lang="en-US" b="1" dirty="0" err="1">
                <a:latin typeface="Courier New" panose="02070309020205020404" pitchFamily="49" charset="0"/>
                <a:cs typeface="Courier New" panose="02070309020205020404" pitchFamily="49" charset="0"/>
              </a:rPr>
              <a:t>len</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nums</a:t>
            </a:r>
            <a:r>
              <a:rPr lang="en-US" b="1" dirty="0">
                <a:latin typeface="Courier New" panose="02070309020205020404" pitchFamily="49" charset="0"/>
                <a:cs typeface="Courier New" panose="02070309020205020404" pitchFamily="49" charset="0"/>
              </a:rPr>
              <a:t>)):</a:t>
            </a: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nums</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 </a:t>
            </a:r>
            <a:r>
              <a:rPr lang="en-US" b="1" dirty="0" err="1">
                <a:latin typeface="Courier New" panose="02070309020205020404" pitchFamily="49" charset="0"/>
                <a:cs typeface="Courier New" panose="02070309020205020404" pitchFamily="49" charset="0"/>
              </a:rPr>
              <a:t>nums</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 2</a:t>
            </a:r>
            <a:endParaRPr lang="en-US" b="1" dirty="0">
              <a:solidFill>
                <a:schemeClr val="accent2"/>
              </a:solidFill>
              <a:latin typeface="Courier New" panose="02070309020205020404" pitchFamily="49" charset="0"/>
              <a:cs typeface="Courier New" panose="02070309020205020404" pitchFamily="49" charset="0"/>
            </a:endParaRPr>
          </a:p>
        </p:txBody>
      </p:sp>
      <p:sp>
        <p:nvSpPr>
          <p:cNvPr id="5" name="TextBox 4">
            <a:extLst>
              <a:ext uri="{FF2B5EF4-FFF2-40B4-BE49-F238E27FC236}">
                <a16:creationId xmlns:a16="http://schemas.microsoft.com/office/drawing/2014/main" id="{940A7814-9FB6-9185-CDC8-5962AEC5EB77}"/>
              </a:ext>
            </a:extLst>
          </p:cNvPr>
          <p:cNvSpPr txBox="1"/>
          <p:nvPr/>
        </p:nvSpPr>
        <p:spPr>
          <a:xfrm>
            <a:off x="1000542" y="4676695"/>
            <a:ext cx="8273460" cy="369332"/>
          </a:xfrm>
          <a:prstGeom prst="rect">
            <a:avLst/>
          </a:prstGeom>
          <a:solidFill>
            <a:schemeClr val="bg1">
              <a:lumMod val="95000"/>
            </a:schemeClr>
          </a:solidFill>
        </p:spPr>
        <p:txBody>
          <a:bodyPr wrap="square" rtlCol="0">
            <a:spAutoFit/>
          </a:bodyPr>
          <a:lstStyle/>
          <a:p>
            <a:r>
              <a:rPr lang="en-US" b="1" dirty="0">
                <a:latin typeface="Courier New" panose="02070309020205020404" pitchFamily="49" charset="0"/>
                <a:cs typeface="Courier New" panose="02070309020205020404" pitchFamily="49" charset="0"/>
              </a:rPr>
              <a:t>list(map(lambda x: x ** 2, [1, 2, 4]))</a:t>
            </a:r>
            <a:endParaRPr lang="en-US" b="1" dirty="0">
              <a:solidFill>
                <a:schemeClr val="accent2"/>
              </a:solidFill>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F007B7CC-076D-B0AB-54EB-9AE70E73EC8D}"/>
              </a:ext>
            </a:extLst>
          </p:cNvPr>
          <p:cNvSpPr txBox="1"/>
          <p:nvPr/>
        </p:nvSpPr>
        <p:spPr>
          <a:xfrm>
            <a:off x="1000542" y="5174363"/>
            <a:ext cx="8273460" cy="369332"/>
          </a:xfrm>
          <a:prstGeom prst="rect">
            <a:avLst/>
          </a:prstGeom>
          <a:solidFill>
            <a:schemeClr val="bg1">
              <a:lumMod val="95000"/>
            </a:schemeClr>
          </a:solidFill>
        </p:spPr>
        <p:txBody>
          <a:bodyPr wrap="square" rtlCol="0">
            <a:spAutoFit/>
          </a:bodyPr>
          <a:lstStyle/>
          <a:p>
            <a:r>
              <a:rPr lang="pt-BR" b="1" dirty="0">
                <a:latin typeface="Courier New" panose="02070309020205020404" pitchFamily="49" charset="0"/>
                <a:cs typeface="Courier New" panose="02070309020205020404" pitchFamily="49" charset="0"/>
              </a:rPr>
              <a:t>(+ 3 (* 2 6) (- 10 7))</a:t>
            </a:r>
            <a:endParaRPr lang="en-US" b="1" dirty="0">
              <a:solidFill>
                <a:schemeClr val="accent2"/>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45661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9FD4-73A9-9209-AD95-66DE7A194ED5}"/>
              </a:ext>
            </a:extLst>
          </p:cNvPr>
          <p:cNvSpPr>
            <a:spLocks noGrp="1"/>
          </p:cNvSpPr>
          <p:nvPr>
            <p:ph type="title"/>
          </p:nvPr>
        </p:nvSpPr>
        <p:spPr/>
        <p:txBody>
          <a:bodyPr/>
          <a:lstStyle/>
          <a:p>
            <a:r>
              <a:rPr lang="en-US" dirty="0"/>
              <a:t>Programming paradigms #2</a:t>
            </a:r>
          </a:p>
        </p:txBody>
      </p:sp>
      <p:sp>
        <p:nvSpPr>
          <p:cNvPr id="3" name="Content Placeholder 2">
            <a:extLst>
              <a:ext uri="{FF2B5EF4-FFF2-40B4-BE49-F238E27FC236}">
                <a16:creationId xmlns:a16="http://schemas.microsoft.com/office/drawing/2014/main" id="{E5A0C63F-3381-4C93-FCA6-0645A60D97FD}"/>
              </a:ext>
            </a:extLst>
          </p:cNvPr>
          <p:cNvSpPr>
            <a:spLocks noGrp="1"/>
          </p:cNvSpPr>
          <p:nvPr>
            <p:ph idx="1"/>
          </p:nvPr>
        </p:nvSpPr>
        <p:spPr/>
        <p:txBody>
          <a:bodyPr/>
          <a:lstStyle/>
          <a:p>
            <a:r>
              <a:rPr lang="en-US" b="1" dirty="0"/>
              <a:t>Data-centric</a:t>
            </a:r>
            <a:r>
              <a:rPr lang="en-US" dirty="0"/>
              <a:t> and </a:t>
            </a:r>
            <a:r>
              <a:rPr lang="en-US" b="1" dirty="0"/>
              <a:t>object-oriented programming</a:t>
            </a:r>
            <a:r>
              <a:rPr lang="en-US" dirty="0"/>
              <a:t>.</a:t>
            </a:r>
          </a:p>
          <a:p>
            <a:endParaRPr lang="en-US" dirty="0"/>
          </a:p>
          <a:p>
            <a:endParaRPr lang="en-US" dirty="0"/>
          </a:p>
          <a:p>
            <a:endParaRPr lang="en-US" dirty="0"/>
          </a:p>
          <a:p>
            <a:endParaRPr lang="en-US" dirty="0"/>
          </a:p>
          <a:p>
            <a:r>
              <a:rPr lang="en-US" b="1" dirty="0"/>
              <a:t>Declarative programming:</a:t>
            </a:r>
            <a:r>
              <a:rPr lang="en-US" dirty="0"/>
              <a:t> State goals or properties of the solution rather than procedures.</a:t>
            </a:r>
          </a:p>
        </p:txBody>
      </p:sp>
      <p:sp>
        <p:nvSpPr>
          <p:cNvPr id="4" name="TextBox 3">
            <a:extLst>
              <a:ext uri="{FF2B5EF4-FFF2-40B4-BE49-F238E27FC236}">
                <a16:creationId xmlns:a16="http://schemas.microsoft.com/office/drawing/2014/main" id="{4114E970-6D3B-F0B8-6DCE-396138F1CA98}"/>
              </a:ext>
            </a:extLst>
          </p:cNvPr>
          <p:cNvSpPr txBox="1"/>
          <p:nvPr/>
        </p:nvSpPr>
        <p:spPr>
          <a:xfrm>
            <a:off x="1000542" y="2327850"/>
            <a:ext cx="8273460" cy="646331"/>
          </a:xfrm>
          <a:prstGeom prst="rect">
            <a:avLst/>
          </a:prstGeom>
          <a:solidFill>
            <a:schemeClr val="bg1">
              <a:lumMod val="95000"/>
            </a:schemeClr>
          </a:solidFill>
        </p:spPr>
        <p:txBody>
          <a:bodyPr wrap="square" rtlCol="0">
            <a:spAutoFit/>
          </a:bodyPr>
          <a:lstStyle/>
          <a:p>
            <a:r>
              <a:rPr lang="en-US" b="1" dirty="0">
                <a:latin typeface="Courier New" panose="02070309020205020404" pitchFamily="49" charset="0"/>
                <a:cs typeface="Courier New" panose="02070309020205020404" pitchFamily="49" charset="0"/>
              </a:rPr>
              <a:t>t = tree(3, [tree(1), tree(2, [tree(1), tree(1)])])</a:t>
            </a:r>
          </a:p>
          <a:p>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b.label</a:t>
            </a:r>
            <a:r>
              <a:rPr lang="en-US" b="1" dirty="0">
                <a:latin typeface="Courier New" panose="02070309020205020404" pitchFamily="49" charset="0"/>
                <a:cs typeface="Courier New" panose="02070309020205020404" pitchFamily="49" charset="0"/>
              </a:rPr>
              <a:t> for b in branches(t)</a:t>
            </a:r>
            <a:endParaRPr lang="en-US" b="1" dirty="0">
              <a:solidFill>
                <a:schemeClr val="accent2"/>
              </a:solidFill>
              <a:latin typeface="Courier New" panose="02070309020205020404" pitchFamily="49" charset="0"/>
              <a:cs typeface="Courier New" panose="02070309020205020404" pitchFamily="49" charset="0"/>
            </a:endParaRPr>
          </a:p>
        </p:txBody>
      </p:sp>
      <p:sp>
        <p:nvSpPr>
          <p:cNvPr id="5" name="TextBox 4">
            <a:extLst>
              <a:ext uri="{FF2B5EF4-FFF2-40B4-BE49-F238E27FC236}">
                <a16:creationId xmlns:a16="http://schemas.microsoft.com/office/drawing/2014/main" id="{78A077AC-72A7-8E19-88E6-1AAB81BF7E17}"/>
              </a:ext>
            </a:extLst>
          </p:cNvPr>
          <p:cNvSpPr txBox="1"/>
          <p:nvPr/>
        </p:nvSpPr>
        <p:spPr>
          <a:xfrm>
            <a:off x="1000542" y="3105834"/>
            <a:ext cx="8273460" cy="923330"/>
          </a:xfrm>
          <a:prstGeom prst="rect">
            <a:avLst/>
          </a:prstGeom>
          <a:solidFill>
            <a:schemeClr val="bg1">
              <a:lumMod val="95000"/>
            </a:schemeClr>
          </a:solidFill>
        </p:spPr>
        <p:txBody>
          <a:bodyPr wrap="square" rtlCol="0">
            <a:spAutoFit/>
          </a:bodyPr>
          <a:lstStyle/>
          <a:p>
            <a:r>
              <a:rPr lang="en-US" b="1" dirty="0" err="1">
                <a:latin typeface="Courier New" panose="02070309020205020404" pitchFamily="49" charset="0"/>
                <a:cs typeface="Courier New" panose="02070309020205020404" pitchFamily="49" charset="0"/>
              </a:rPr>
              <a:t>innocent_bee</a:t>
            </a:r>
            <a:r>
              <a:rPr lang="en-US" b="1" dirty="0">
                <a:latin typeface="Courier New" panose="02070309020205020404" pitchFamily="49" charset="0"/>
                <a:cs typeface="Courier New" panose="02070309020205020404" pitchFamily="49" charset="0"/>
              </a:rPr>
              <a:t> = Bee(5)</a:t>
            </a:r>
          </a:p>
          <a:p>
            <a:r>
              <a:rPr lang="en-US" b="1" dirty="0" err="1">
                <a:latin typeface="Courier New" panose="02070309020205020404" pitchFamily="49" charset="0"/>
                <a:cs typeface="Courier New" panose="02070309020205020404" pitchFamily="49" charset="0"/>
              </a:rPr>
              <a:t>horrible_ant</a:t>
            </a:r>
            <a:r>
              <a:rPr lang="en-US" b="1" dirty="0">
                <a:latin typeface="Courier New" panose="02070309020205020404" pitchFamily="49" charset="0"/>
                <a:cs typeface="Courier New" panose="02070309020205020404" pitchFamily="49" charset="0"/>
              </a:rPr>
              <a:t> = Ant(10)</a:t>
            </a:r>
          </a:p>
          <a:p>
            <a:r>
              <a:rPr lang="en-US" b="1" dirty="0" err="1">
                <a:latin typeface="Courier New" panose="02070309020205020404" pitchFamily="49" charset="0"/>
                <a:cs typeface="Courier New" panose="02070309020205020404" pitchFamily="49" charset="0"/>
              </a:rPr>
              <a:t>innocent_bee.fend_off</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horrible_ant</a:t>
            </a:r>
            <a:r>
              <a:rPr lang="en-US" b="1" dirty="0">
                <a:latin typeface="Courier New" panose="02070309020205020404" pitchFamily="49" charset="0"/>
                <a:cs typeface="Courier New" panose="02070309020205020404" pitchFamily="49" charset="0"/>
              </a:rPr>
              <a:t>)</a:t>
            </a:r>
            <a:endParaRPr lang="en-US" b="1" dirty="0">
              <a:solidFill>
                <a:schemeClr val="accent2"/>
              </a:solidFill>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10A34A15-DAD3-55DF-1CA9-7EC3A92BD3A7}"/>
              </a:ext>
            </a:extLst>
          </p:cNvPr>
          <p:cNvSpPr txBox="1"/>
          <p:nvPr/>
        </p:nvSpPr>
        <p:spPr>
          <a:xfrm>
            <a:off x="1000542" y="4823084"/>
            <a:ext cx="8273460" cy="369332"/>
          </a:xfrm>
          <a:prstGeom prst="rect">
            <a:avLst/>
          </a:prstGeom>
          <a:solidFill>
            <a:schemeClr val="bg1">
              <a:lumMod val="95000"/>
            </a:schemeClr>
          </a:solidFill>
        </p:spPr>
        <p:txBody>
          <a:bodyPr wrap="square" rtlCol="0">
            <a:spAutoFit/>
          </a:bodyPr>
          <a:lstStyle/>
          <a:p>
            <a:r>
              <a:rPr lang="en-US" b="1" dirty="0">
                <a:latin typeface="Courier New" panose="02070309020205020404" pitchFamily="49" charset="0"/>
                <a:cs typeface="Courier New" panose="02070309020205020404" pitchFamily="49" charset="0"/>
              </a:rPr>
              <a:t>(.+)@(.+)\.(.{3})</a:t>
            </a:r>
            <a:endParaRPr lang="en-US" b="1" dirty="0">
              <a:solidFill>
                <a:schemeClr val="accent2"/>
              </a:solidFill>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A3D7951B-1A88-F922-D52A-4615025A97FA}"/>
              </a:ext>
            </a:extLst>
          </p:cNvPr>
          <p:cNvSpPr txBox="1"/>
          <p:nvPr/>
        </p:nvSpPr>
        <p:spPr>
          <a:xfrm>
            <a:off x="1000542" y="5343129"/>
            <a:ext cx="8273460" cy="1200329"/>
          </a:xfrm>
          <a:prstGeom prst="rect">
            <a:avLst/>
          </a:prstGeom>
          <a:solidFill>
            <a:schemeClr val="bg1">
              <a:lumMod val="95000"/>
            </a:schemeClr>
          </a:solidFill>
        </p:spPr>
        <p:txBody>
          <a:bodyPr wrap="square" rtlCol="0">
            <a:spAutoFit/>
          </a:bodyPr>
          <a:lstStyle/>
          <a:p>
            <a:r>
              <a:rPr lang="en-US" b="1" dirty="0">
                <a:latin typeface="Courier New" panose="02070309020205020404" pitchFamily="49" charset="0"/>
                <a:cs typeface="Courier New" panose="02070309020205020404" pitchFamily="49" charset="0"/>
              </a:rPr>
              <a:t>&lt;body&gt;</a:t>
            </a:r>
          </a:p>
          <a:p>
            <a:r>
              <a:rPr lang="en-US" b="1" dirty="0">
                <a:latin typeface="Courier New" panose="02070309020205020404" pitchFamily="49" charset="0"/>
                <a:cs typeface="Courier New" panose="02070309020205020404" pitchFamily="49" charset="0"/>
              </a:rPr>
              <a:t>  &lt;p&gt;This is a paragraph with &lt;</a:t>
            </a:r>
            <a:r>
              <a:rPr lang="en-US" b="1" dirty="0" err="1">
                <a:latin typeface="Courier New" panose="02070309020205020404" pitchFamily="49" charset="0"/>
                <a:cs typeface="Courier New" panose="02070309020205020404" pitchFamily="49" charset="0"/>
              </a:rPr>
              <a:t>em</a:t>
            </a:r>
            <a:r>
              <a:rPr lang="en-US" b="1" dirty="0">
                <a:latin typeface="Courier New" panose="02070309020205020404" pitchFamily="49" charset="0"/>
                <a:cs typeface="Courier New" panose="02070309020205020404" pitchFamily="49" charset="0"/>
              </a:rPr>
              <a:t>&gt;something emphasized&lt;/</a:t>
            </a:r>
            <a:r>
              <a:rPr lang="en-US" b="1" dirty="0" err="1">
                <a:latin typeface="Courier New" panose="02070309020205020404" pitchFamily="49" charset="0"/>
                <a:cs typeface="Courier New" panose="02070309020205020404" pitchFamily="49" charset="0"/>
              </a:rPr>
              <a:t>em</a:t>
            </a:r>
            <a:r>
              <a:rPr lang="en-US" b="1" dirty="0">
                <a:latin typeface="Courier New" panose="02070309020205020404" pitchFamily="49" charset="0"/>
                <a:cs typeface="Courier New" panose="02070309020205020404" pitchFamily="49" charset="0"/>
              </a:rPr>
              <a:t>&gt;</a:t>
            </a:r>
          </a:p>
          <a:p>
            <a:r>
              <a:rPr lang="en-US" b="1" dirty="0">
                <a:latin typeface="Courier New" panose="02070309020205020404" pitchFamily="49" charset="0"/>
                <a:cs typeface="Courier New" panose="02070309020205020404" pitchFamily="49" charset="0"/>
              </a:rPr>
              <a:t>  and &lt;a </a:t>
            </a:r>
            <a:r>
              <a:rPr lang="en-US" b="1" dirty="0" err="1">
                <a:latin typeface="Courier New" panose="02070309020205020404" pitchFamily="49" charset="0"/>
                <a:cs typeface="Courier New" panose="02070309020205020404" pitchFamily="49" charset="0"/>
              </a:rPr>
              <a:t>href</a:t>
            </a:r>
            <a:r>
              <a:rPr lang="en-US" b="1" dirty="0">
                <a:latin typeface="Courier New" panose="02070309020205020404" pitchFamily="49" charset="0"/>
                <a:cs typeface="Courier New" panose="02070309020205020404" pitchFamily="49" charset="0"/>
              </a:rPr>
              <a:t>="cs111.byu.edu"&gt;a link&lt;/a&gt;&lt;/p&gt;</a:t>
            </a:r>
          </a:p>
          <a:p>
            <a:r>
              <a:rPr lang="en-US" b="1" dirty="0">
                <a:latin typeface="Courier New" panose="02070309020205020404" pitchFamily="49" charset="0"/>
                <a:cs typeface="Courier New" panose="02070309020205020404" pitchFamily="49" charset="0"/>
              </a:rPr>
              <a:t>&lt;/body&gt;</a:t>
            </a:r>
          </a:p>
        </p:txBody>
      </p:sp>
    </p:spTree>
    <p:extLst>
      <p:ext uri="{BB962C8B-B14F-4D97-AF65-F5344CB8AC3E}">
        <p14:creationId xmlns:p14="http://schemas.microsoft.com/office/powerpoint/2010/main" val="1623678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3E20-0C1D-0238-5EB1-83888747A4E1}"/>
              </a:ext>
            </a:extLst>
          </p:cNvPr>
          <p:cNvSpPr>
            <a:spLocks noGrp="1"/>
          </p:cNvSpPr>
          <p:nvPr>
            <p:ph type="title"/>
          </p:nvPr>
        </p:nvSpPr>
        <p:spPr/>
        <p:txBody>
          <a:bodyPr/>
          <a:lstStyle/>
          <a:p>
            <a:r>
              <a:rPr lang="en-US" dirty="0"/>
              <a:t>Programming Concepts</a:t>
            </a:r>
          </a:p>
        </p:txBody>
      </p:sp>
      <p:sp>
        <p:nvSpPr>
          <p:cNvPr id="3" name="Content Placeholder 2">
            <a:extLst>
              <a:ext uri="{FF2B5EF4-FFF2-40B4-BE49-F238E27FC236}">
                <a16:creationId xmlns:a16="http://schemas.microsoft.com/office/drawing/2014/main" id="{C2ECF609-4268-C606-2446-CED424135FA9}"/>
              </a:ext>
            </a:extLst>
          </p:cNvPr>
          <p:cNvSpPr>
            <a:spLocks noGrp="1"/>
          </p:cNvSpPr>
          <p:nvPr>
            <p:ph idx="1"/>
          </p:nvPr>
        </p:nvSpPr>
        <p:spPr>
          <a:xfrm>
            <a:off x="677334" y="1930400"/>
            <a:ext cx="8596668" cy="4772057"/>
          </a:xfrm>
        </p:spPr>
        <p:txBody>
          <a:bodyPr>
            <a:normAutofit lnSpcReduction="10000"/>
          </a:bodyPr>
          <a:lstStyle/>
          <a:p>
            <a:r>
              <a:rPr lang="en-US" b="1" dirty="0"/>
              <a:t>Data storage</a:t>
            </a:r>
            <a:r>
              <a:rPr lang="en-US" dirty="0"/>
              <a:t>: </a:t>
            </a:r>
          </a:p>
          <a:p>
            <a:pPr lvl="1"/>
            <a:r>
              <a:rPr lang="en-US" dirty="0"/>
              <a:t>Primitive/simple types: </a:t>
            </a:r>
            <a:r>
              <a:rPr lang="en-US" dirty="0" err="1"/>
              <a:t>booleans</a:t>
            </a:r>
            <a:r>
              <a:rPr lang="en-US" dirty="0"/>
              <a:t>, numbers, strings </a:t>
            </a:r>
          </a:p>
          <a:p>
            <a:pPr lvl="1"/>
            <a:r>
              <a:rPr lang="en-US" dirty="0"/>
              <a:t>Compound types: lists, linked lists, trees </a:t>
            </a:r>
          </a:p>
          <a:p>
            <a:r>
              <a:rPr lang="en-US" b="1" dirty="0"/>
              <a:t>Environments</a:t>
            </a:r>
            <a:r>
              <a:rPr lang="en-US" dirty="0"/>
              <a:t>: rules for how programs access and modify named objects </a:t>
            </a:r>
          </a:p>
          <a:p>
            <a:r>
              <a:rPr lang="en-US" b="1" dirty="0"/>
              <a:t>Higher-order functions</a:t>
            </a:r>
            <a:r>
              <a:rPr lang="en-US" dirty="0"/>
              <a:t>: Functions as data values, functions on functions </a:t>
            </a:r>
          </a:p>
          <a:p>
            <a:r>
              <a:rPr lang="en-US" b="1" dirty="0"/>
              <a:t>Recursion</a:t>
            </a:r>
            <a:r>
              <a:rPr lang="en-US" dirty="0"/>
              <a:t>: approaching a problem recursively, general recursive patterns </a:t>
            </a:r>
          </a:p>
          <a:p>
            <a:r>
              <a:rPr lang="en-US" b="1" dirty="0"/>
              <a:t>Mutability</a:t>
            </a:r>
            <a:r>
              <a:rPr lang="en-US" dirty="0"/>
              <a:t>: mutable objects, mutation operations, dangers of mutation </a:t>
            </a:r>
          </a:p>
          <a:p>
            <a:r>
              <a:rPr lang="en-US" b="1" dirty="0"/>
              <a:t>Exceptions</a:t>
            </a:r>
            <a:r>
              <a:rPr lang="en-US" dirty="0"/>
              <a:t>: Dealing with errors </a:t>
            </a:r>
          </a:p>
          <a:p>
            <a:r>
              <a:rPr lang="en-US" b="1" dirty="0"/>
              <a:t>Efficiency</a:t>
            </a:r>
            <a:r>
              <a:rPr lang="en-US" dirty="0"/>
              <a:t>: Different programs have different time/space needs </a:t>
            </a:r>
          </a:p>
          <a:p>
            <a:endParaRPr lang="en-US" dirty="0"/>
          </a:p>
        </p:txBody>
      </p:sp>
    </p:spTree>
    <p:extLst>
      <p:ext uri="{BB962C8B-B14F-4D97-AF65-F5344CB8AC3E}">
        <p14:creationId xmlns:p14="http://schemas.microsoft.com/office/powerpoint/2010/main" val="2421800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86FF-3C6D-CF64-5661-18334B976843}"/>
              </a:ext>
            </a:extLst>
          </p:cNvPr>
          <p:cNvSpPr>
            <a:spLocks noGrp="1"/>
          </p:cNvSpPr>
          <p:nvPr>
            <p:ph type="title"/>
          </p:nvPr>
        </p:nvSpPr>
        <p:spPr/>
        <p:txBody>
          <a:bodyPr/>
          <a:lstStyle/>
          <a:p>
            <a:r>
              <a:rPr lang="en-US" dirty="0"/>
              <a:t>Software Engineering</a:t>
            </a:r>
          </a:p>
        </p:txBody>
      </p:sp>
      <p:sp>
        <p:nvSpPr>
          <p:cNvPr id="3" name="Content Placeholder 2">
            <a:extLst>
              <a:ext uri="{FF2B5EF4-FFF2-40B4-BE49-F238E27FC236}">
                <a16:creationId xmlns:a16="http://schemas.microsoft.com/office/drawing/2014/main" id="{2C872E19-838A-4C4C-06B7-05F929F43CDA}"/>
              </a:ext>
            </a:extLst>
          </p:cNvPr>
          <p:cNvSpPr>
            <a:spLocks noGrp="1"/>
          </p:cNvSpPr>
          <p:nvPr>
            <p:ph idx="1"/>
          </p:nvPr>
        </p:nvSpPr>
        <p:spPr/>
        <p:txBody>
          <a:bodyPr/>
          <a:lstStyle/>
          <a:p>
            <a:r>
              <a:rPr lang="en-US" dirty="0"/>
              <a:t>Abstractions, separation of concerns</a:t>
            </a:r>
          </a:p>
          <a:p>
            <a:r>
              <a:rPr lang="en-US" dirty="0"/>
              <a:t>Specification of a program vs. its implementation </a:t>
            </a:r>
          </a:p>
          <a:p>
            <a:pPr lvl="1"/>
            <a:r>
              <a:rPr lang="en-US" dirty="0"/>
              <a:t>Syntactic spec (header) vs. semantic spec (docstring).</a:t>
            </a:r>
          </a:p>
          <a:p>
            <a:pPr lvl="1"/>
            <a:r>
              <a:rPr lang="en-US" dirty="0"/>
              <a:t>Example of multiple implementations for the same abstract behavior</a:t>
            </a:r>
          </a:p>
          <a:p>
            <a:r>
              <a:rPr lang="en-US" dirty="0"/>
              <a:t>Testing: for every program, there is a test. </a:t>
            </a:r>
          </a:p>
          <a:p>
            <a:r>
              <a:rPr lang="en-US" dirty="0"/>
              <a:t>Coding style (Composition) </a:t>
            </a:r>
          </a:p>
          <a:p>
            <a:endParaRPr lang="en-US" dirty="0"/>
          </a:p>
        </p:txBody>
      </p:sp>
    </p:spTree>
    <p:extLst>
      <p:ext uri="{BB962C8B-B14F-4D97-AF65-F5344CB8AC3E}">
        <p14:creationId xmlns:p14="http://schemas.microsoft.com/office/powerpoint/2010/main" val="726097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6389500" y="4617720"/>
            <a:ext cx="1981200" cy="1981200"/>
          </a:xfrm>
          <a:prstGeom prst="rect">
            <a:avLst/>
          </a:prstGeom>
          <a:noFill/>
          <a:ln>
            <a:noFill/>
          </a:ln>
        </p:spPr>
      </p:pic>
      <p:sp>
        <p:nvSpPr>
          <p:cNvPr id="78" name="Google Shape;78;p1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Encryption!</a:t>
            </a:r>
            <a:endParaRPr/>
          </a:p>
          <a:p>
            <a:r>
              <a:rPr lang="en"/>
              <a:t>Encryption lets us use a “key” to</a:t>
            </a:r>
            <a:br>
              <a:rPr lang="en"/>
            </a:br>
            <a:r>
              <a:rPr lang="en"/>
              <a:t>essentially lock up our message</a:t>
            </a:r>
            <a:endParaRPr/>
          </a:p>
        </p:txBody>
      </p:sp>
      <p:pic>
        <p:nvPicPr>
          <p:cNvPr id="79" name="Google Shape;79;p16"/>
          <p:cNvPicPr preferRelativeResize="0"/>
          <p:nvPr/>
        </p:nvPicPr>
        <p:blipFill>
          <a:blip r:embed="rId4">
            <a:alphaModFix/>
          </a:blip>
          <a:stretch>
            <a:fillRect/>
          </a:stretch>
        </p:blipFill>
        <p:spPr>
          <a:xfrm>
            <a:off x="4592300" y="2605500"/>
            <a:ext cx="2550200" cy="1604933"/>
          </a:xfrm>
          <a:prstGeom prst="rect">
            <a:avLst/>
          </a:prstGeom>
          <a:noFill/>
          <a:ln>
            <a:noFill/>
          </a:ln>
        </p:spPr>
      </p:pic>
      <p:pic>
        <p:nvPicPr>
          <p:cNvPr id="80" name="Google Shape;80;p16"/>
          <p:cNvPicPr preferRelativeResize="0"/>
          <p:nvPr/>
        </p:nvPicPr>
        <p:blipFill>
          <a:blip r:embed="rId5">
            <a:alphaModFix/>
          </a:blip>
          <a:stretch>
            <a:fillRect/>
          </a:stretch>
        </p:blipFill>
        <p:spPr>
          <a:xfrm>
            <a:off x="187001" y="3220938"/>
            <a:ext cx="4178300" cy="3137061"/>
          </a:xfrm>
          <a:prstGeom prst="rect">
            <a:avLst/>
          </a:prstGeom>
          <a:noFill/>
          <a:ln>
            <a:noFill/>
          </a:ln>
        </p:spPr>
      </p:pic>
      <p:pic>
        <p:nvPicPr>
          <p:cNvPr id="81" name="Google Shape;81;p16"/>
          <p:cNvPicPr preferRelativeResize="0"/>
          <p:nvPr/>
        </p:nvPicPr>
        <p:blipFill>
          <a:blip r:embed="rId6">
            <a:alphaModFix/>
          </a:blip>
          <a:stretch>
            <a:fillRect/>
          </a:stretch>
        </p:blipFill>
        <p:spPr>
          <a:xfrm>
            <a:off x="7369509" y="1480568"/>
            <a:ext cx="4706761" cy="3137065"/>
          </a:xfrm>
          <a:prstGeom prst="rect">
            <a:avLst/>
          </a:prstGeom>
          <a:noFill/>
          <a:ln>
            <a:noFill/>
          </a:ln>
        </p:spPr>
      </p:pic>
      <p:cxnSp>
        <p:nvCxnSpPr>
          <p:cNvPr id="82" name="Google Shape;82;p16"/>
          <p:cNvCxnSpPr/>
          <p:nvPr/>
        </p:nvCxnSpPr>
        <p:spPr>
          <a:xfrm rot="10800000" flipH="1">
            <a:off x="4162400" y="4327467"/>
            <a:ext cx="3158400" cy="908800"/>
          </a:xfrm>
          <a:prstGeom prst="straightConnector1">
            <a:avLst/>
          </a:prstGeom>
          <a:noFill/>
          <a:ln w="76200" cap="flat" cmpd="sng">
            <a:solidFill>
              <a:srgbClr val="00FF00"/>
            </a:solidFill>
            <a:prstDash val="solid"/>
            <a:round/>
            <a:headEnd type="none" w="med" len="med"/>
            <a:tailEnd type="triangle" w="med" len="med"/>
          </a:ln>
        </p:spPr>
      </p:cxnSp>
      <p:pic>
        <p:nvPicPr>
          <p:cNvPr id="84" name="Google Shape;84;p16"/>
          <p:cNvPicPr preferRelativeResize="0"/>
          <p:nvPr/>
        </p:nvPicPr>
        <p:blipFill>
          <a:blip r:embed="rId7">
            <a:alphaModFix/>
          </a:blip>
          <a:stretch>
            <a:fillRect/>
          </a:stretch>
        </p:blipFill>
        <p:spPr>
          <a:xfrm>
            <a:off x="3798667" y="2287134"/>
            <a:ext cx="3522131" cy="1981199"/>
          </a:xfrm>
          <a:prstGeom prst="rect">
            <a:avLst/>
          </a:prstGeom>
          <a:noFill/>
          <a:ln>
            <a:noFill/>
          </a:ln>
        </p:spPr>
      </p:pic>
      <p:pic>
        <p:nvPicPr>
          <p:cNvPr id="85" name="Google Shape;85;p16"/>
          <p:cNvPicPr preferRelativeResize="0"/>
          <p:nvPr/>
        </p:nvPicPr>
        <p:blipFill>
          <a:blip r:embed="rId8">
            <a:alphaModFix/>
          </a:blip>
          <a:stretch>
            <a:fillRect/>
          </a:stretch>
        </p:blipFill>
        <p:spPr>
          <a:xfrm>
            <a:off x="187001" y="3220938"/>
            <a:ext cx="1604932" cy="160493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5EC8C-628E-03CC-B1F8-70207FD567BD}"/>
              </a:ext>
            </a:extLst>
          </p:cNvPr>
          <p:cNvSpPr>
            <a:spLocks noGrp="1"/>
          </p:cNvSpPr>
          <p:nvPr>
            <p:ph type="title"/>
          </p:nvPr>
        </p:nvSpPr>
        <p:spPr/>
        <p:txBody>
          <a:bodyPr/>
          <a:lstStyle/>
          <a:p>
            <a:r>
              <a:rPr lang="en-US" dirty="0"/>
              <a:t>Some useful tools</a:t>
            </a:r>
          </a:p>
        </p:txBody>
      </p:sp>
      <p:sp>
        <p:nvSpPr>
          <p:cNvPr id="3" name="Content Placeholder 2">
            <a:extLst>
              <a:ext uri="{FF2B5EF4-FFF2-40B4-BE49-F238E27FC236}">
                <a16:creationId xmlns:a16="http://schemas.microsoft.com/office/drawing/2014/main" id="{9E4D8DBF-14B6-2A94-BC97-E2199364C04E}"/>
              </a:ext>
            </a:extLst>
          </p:cNvPr>
          <p:cNvSpPr>
            <a:spLocks noGrp="1"/>
          </p:cNvSpPr>
          <p:nvPr>
            <p:ph idx="1"/>
          </p:nvPr>
        </p:nvSpPr>
        <p:spPr/>
        <p:txBody>
          <a:bodyPr/>
          <a:lstStyle/>
          <a:p>
            <a:r>
              <a:rPr lang="en-US" dirty="0"/>
              <a:t>Images and how to manipulate them</a:t>
            </a:r>
          </a:p>
          <a:p>
            <a:r>
              <a:rPr lang="en-US" dirty="0"/>
              <a:t>Introduction to HTML</a:t>
            </a:r>
          </a:p>
          <a:p>
            <a:r>
              <a:rPr lang="en-US" dirty="0"/>
              <a:t>How to surf the web programmatically</a:t>
            </a:r>
          </a:p>
          <a:p>
            <a:r>
              <a:rPr lang="en-US" dirty="0"/>
              <a:t>How to generate plots</a:t>
            </a:r>
          </a:p>
          <a:p>
            <a:endParaRPr lang="en-US" dirty="0"/>
          </a:p>
        </p:txBody>
      </p:sp>
    </p:spTree>
    <p:extLst>
      <p:ext uri="{BB962C8B-B14F-4D97-AF65-F5344CB8AC3E}">
        <p14:creationId xmlns:p14="http://schemas.microsoft.com/office/powerpoint/2010/main" val="3276557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625955-whats-next-meme.jpg" descr="625955-whats-next-meme.jpg">
            <a:extLst>
              <a:ext uri="{FF2B5EF4-FFF2-40B4-BE49-F238E27FC236}">
                <a16:creationId xmlns:a16="http://schemas.microsoft.com/office/drawing/2014/main" id="{1EB8B62D-44B0-01BA-9C86-B97EBD91B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574" y="0"/>
            <a:ext cx="5940426"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a:extLst>
              <a:ext uri="{FF2B5EF4-FFF2-40B4-BE49-F238E27FC236}">
                <a16:creationId xmlns:a16="http://schemas.microsoft.com/office/drawing/2014/main" id="{4BDB22A2-7048-8930-088C-FA4152A92FCC}"/>
              </a:ext>
            </a:extLst>
          </p:cNvPr>
          <p:cNvSpPr>
            <a:spLocks noGrp="1"/>
          </p:cNvSpPr>
          <p:nvPr>
            <p:ph type="ctrTitle"/>
          </p:nvPr>
        </p:nvSpPr>
        <p:spPr>
          <a:xfrm>
            <a:off x="570271" y="2404534"/>
            <a:ext cx="5370157" cy="1646303"/>
          </a:xfrm>
        </p:spPr>
        <p:txBody>
          <a:bodyPr/>
          <a:lstStyle/>
          <a:p>
            <a:pPr algn="ctr"/>
            <a:r>
              <a:rPr lang="en-US" dirty="0"/>
              <a:t>Congratulations!</a:t>
            </a:r>
          </a:p>
        </p:txBody>
      </p:sp>
      <p:sp>
        <p:nvSpPr>
          <p:cNvPr id="3" name="Subtitle 2">
            <a:extLst>
              <a:ext uri="{FF2B5EF4-FFF2-40B4-BE49-F238E27FC236}">
                <a16:creationId xmlns:a16="http://schemas.microsoft.com/office/drawing/2014/main" id="{CBF00EF6-9D6D-665E-B3DC-8004F833B31F}"/>
              </a:ext>
            </a:extLst>
          </p:cNvPr>
          <p:cNvSpPr>
            <a:spLocks noGrp="1"/>
          </p:cNvSpPr>
          <p:nvPr>
            <p:ph type="subTitle" idx="1"/>
          </p:nvPr>
        </p:nvSpPr>
        <p:spPr>
          <a:xfrm>
            <a:off x="570271" y="4050832"/>
            <a:ext cx="5370157" cy="1096901"/>
          </a:xfrm>
        </p:spPr>
        <p:txBody>
          <a:bodyPr/>
          <a:lstStyle/>
          <a:p>
            <a:pPr algn="ctr"/>
            <a:r>
              <a:rPr lang="en-US" dirty="0"/>
              <a:t>You Survived CS 111.</a:t>
            </a:r>
          </a:p>
          <a:p>
            <a:pPr algn="ctr"/>
            <a:r>
              <a:rPr lang="en-US" dirty="0"/>
              <a:t>Now what???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EE35AE-430A-82A3-7EB3-2358CB435543}"/>
              </a:ext>
            </a:extLst>
          </p:cNvPr>
          <p:cNvSpPr>
            <a:spLocks noGrp="1"/>
          </p:cNvSpPr>
          <p:nvPr>
            <p:ph type="title"/>
          </p:nvPr>
        </p:nvSpPr>
        <p:spPr/>
        <p:txBody>
          <a:bodyPr/>
          <a:lstStyle/>
          <a:p>
            <a:r>
              <a:rPr lang="en-US" dirty="0"/>
              <a:t>What's next?</a:t>
            </a:r>
          </a:p>
        </p:txBody>
      </p:sp>
      <p:sp>
        <p:nvSpPr>
          <p:cNvPr id="5" name="Text Placeholder 4">
            <a:extLst>
              <a:ext uri="{FF2B5EF4-FFF2-40B4-BE49-F238E27FC236}">
                <a16:creationId xmlns:a16="http://schemas.microsoft.com/office/drawing/2014/main" id="{027BAA1B-CE1D-1B9D-56C4-23498FC0F207}"/>
              </a:ext>
            </a:extLst>
          </p:cNvPr>
          <p:cNvSpPr>
            <a:spLocks noGrp="1"/>
          </p:cNvSpPr>
          <p:nvPr>
            <p:ph type="body" idx="1"/>
          </p:nvPr>
        </p:nvSpPr>
        <p:spPr/>
        <p:txBody>
          <a:bodyPr/>
          <a:lstStyle/>
          <a:p>
            <a:r>
              <a:rPr lang="en-US" dirty="0"/>
              <a:t>In the short term</a:t>
            </a:r>
          </a:p>
        </p:txBody>
      </p:sp>
    </p:spTree>
    <p:extLst>
      <p:ext uri="{BB962C8B-B14F-4D97-AF65-F5344CB8AC3E}">
        <p14:creationId xmlns:p14="http://schemas.microsoft.com/office/powerpoint/2010/main" val="1938636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FE4AA6-CD71-61C7-429D-867ECC608696}"/>
              </a:ext>
            </a:extLst>
          </p:cNvPr>
          <p:cNvSpPr>
            <a:spLocks noGrp="1"/>
          </p:cNvSpPr>
          <p:nvPr>
            <p:ph type="title"/>
          </p:nvPr>
        </p:nvSpPr>
        <p:spPr/>
        <p:txBody>
          <a:bodyPr/>
          <a:lstStyle/>
          <a:p>
            <a:r>
              <a:rPr lang="en-US" dirty="0"/>
              <a:t>General CS Classes</a:t>
            </a:r>
          </a:p>
        </p:txBody>
      </p:sp>
      <p:sp>
        <p:nvSpPr>
          <p:cNvPr id="5" name="Content Placeholder 4">
            <a:extLst>
              <a:ext uri="{FF2B5EF4-FFF2-40B4-BE49-F238E27FC236}">
                <a16:creationId xmlns:a16="http://schemas.microsoft.com/office/drawing/2014/main" id="{BBB20BBE-C631-1CF6-05EC-01D40917DDFD}"/>
              </a:ext>
            </a:extLst>
          </p:cNvPr>
          <p:cNvSpPr>
            <a:spLocks noGrp="1"/>
          </p:cNvSpPr>
          <p:nvPr>
            <p:ph idx="1"/>
          </p:nvPr>
        </p:nvSpPr>
        <p:spPr/>
        <p:txBody>
          <a:bodyPr>
            <a:normAutofit/>
          </a:bodyPr>
          <a:lstStyle/>
          <a:p>
            <a:r>
              <a:rPr lang="en-US" dirty="0"/>
              <a:t>After passing CS 111, you can now take the following CS courses:</a:t>
            </a:r>
          </a:p>
          <a:p>
            <a:pPr lvl="1"/>
            <a:r>
              <a:rPr lang="en-US" dirty="0"/>
              <a:t>CS 235: Data Structures</a:t>
            </a:r>
          </a:p>
          <a:p>
            <a:pPr lvl="2"/>
            <a:r>
              <a:rPr lang="en-US" dirty="0"/>
              <a:t>Next course needed for CS major or minor</a:t>
            </a:r>
          </a:p>
          <a:p>
            <a:pPr lvl="2"/>
            <a:r>
              <a:rPr lang="en-US" dirty="0"/>
              <a:t>Language: C++</a:t>
            </a:r>
          </a:p>
          <a:p>
            <a:pPr lvl="1"/>
            <a:r>
              <a:rPr lang="en-US" dirty="0"/>
              <a:t>CS 260: Web Programming</a:t>
            </a:r>
          </a:p>
          <a:p>
            <a:pPr lvl="2"/>
            <a:r>
              <a:rPr lang="en-US" dirty="0"/>
              <a:t>Required for CS major, elective for CS minor</a:t>
            </a:r>
          </a:p>
          <a:p>
            <a:pPr lvl="2"/>
            <a:r>
              <a:rPr lang="en-US" dirty="0"/>
              <a:t>Language: JavaScript (similar to Python)</a:t>
            </a:r>
          </a:p>
          <a:p>
            <a:endParaRPr lang="en-US" dirty="0"/>
          </a:p>
          <a:p>
            <a:endParaRPr lang="en-US" dirty="0"/>
          </a:p>
        </p:txBody>
      </p:sp>
    </p:spTree>
    <p:extLst>
      <p:ext uri="{BB962C8B-B14F-4D97-AF65-F5344CB8AC3E}">
        <p14:creationId xmlns:p14="http://schemas.microsoft.com/office/powerpoint/2010/main" val="221676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785E-CB65-94C7-3280-253A74CC7A8B}"/>
              </a:ext>
            </a:extLst>
          </p:cNvPr>
          <p:cNvSpPr>
            <a:spLocks noGrp="1"/>
          </p:cNvSpPr>
          <p:nvPr>
            <p:ph type="title"/>
          </p:nvPr>
        </p:nvSpPr>
        <p:spPr/>
        <p:txBody>
          <a:bodyPr/>
          <a:lstStyle/>
          <a:p>
            <a:r>
              <a:rPr lang="en-US" dirty="0"/>
              <a:t>Specialized CS Courses</a:t>
            </a:r>
          </a:p>
        </p:txBody>
      </p:sp>
      <p:sp>
        <p:nvSpPr>
          <p:cNvPr id="3" name="Content Placeholder 2">
            <a:extLst>
              <a:ext uri="{FF2B5EF4-FFF2-40B4-BE49-F238E27FC236}">
                <a16:creationId xmlns:a16="http://schemas.microsoft.com/office/drawing/2014/main" id="{FBE04496-1597-DC58-4A34-961035F161E2}"/>
              </a:ext>
            </a:extLst>
          </p:cNvPr>
          <p:cNvSpPr>
            <a:spLocks noGrp="1"/>
          </p:cNvSpPr>
          <p:nvPr>
            <p:ph idx="1"/>
          </p:nvPr>
        </p:nvSpPr>
        <p:spPr/>
        <p:txBody>
          <a:bodyPr/>
          <a:lstStyle/>
          <a:p>
            <a:r>
              <a:rPr lang="en-US" dirty="0"/>
              <a:t>Here are some other CS courses you could take:</a:t>
            </a:r>
          </a:p>
          <a:p>
            <a:pPr lvl="1"/>
            <a:r>
              <a:rPr lang="en-US" dirty="0"/>
              <a:t>CS 202: Software Engineering Lab 1</a:t>
            </a:r>
          </a:p>
          <a:p>
            <a:pPr lvl="2"/>
            <a:r>
              <a:rPr lang="en-US" dirty="0"/>
              <a:t>1 credit course for Software Engineering Emphasis</a:t>
            </a:r>
          </a:p>
          <a:p>
            <a:pPr lvl="2"/>
            <a:r>
              <a:rPr lang="en-US" dirty="0"/>
              <a:t>Language: Java</a:t>
            </a:r>
          </a:p>
          <a:p>
            <a:pPr lvl="1"/>
            <a:r>
              <a:rPr lang="en-US" dirty="0"/>
              <a:t>CS 180: Intro to Data Science</a:t>
            </a:r>
          </a:p>
          <a:p>
            <a:pPr lvl="2"/>
            <a:r>
              <a:rPr lang="en-US" dirty="0"/>
              <a:t>Language: Python</a:t>
            </a:r>
          </a:p>
          <a:p>
            <a:pPr lvl="1"/>
            <a:r>
              <a:rPr lang="en-US" altLang="en-US" dirty="0"/>
              <a:t>CS 270: Intro to Machine Learning</a:t>
            </a:r>
          </a:p>
          <a:p>
            <a:pPr lvl="2"/>
            <a:r>
              <a:rPr lang="en-US" altLang="en-US" dirty="0"/>
              <a:t>Neural networks, decision trees, data mining, clustering, deep learning</a:t>
            </a:r>
          </a:p>
          <a:p>
            <a:pPr lvl="2"/>
            <a:r>
              <a:rPr lang="en-US" altLang="en-US" dirty="0"/>
              <a:t>Language: Python</a:t>
            </a:r>
          </a:p>
          <a:p>
            <a:pPr lvl="1"/>
            <a:endParaRPr lang="en-US" dirty="0"/>
          </a:p>
          <a:p>
            <a:endParaRPr lang="en-US" dirty="0"/>
          </a:p>
        </p:txBody>
      </p:sp>
    </p:spTree>
    <p:extLst>
      <p:ext uri="{BB962C8B-B14F-4D97-AF65-F5344CB8AC3E}">
        <p14:creationId xmlns:p14="http://schemas.microsoft.com/office/powerpoint/2010/main" val="21499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E1CD-8C0B-91DE-486C-8126032D5E4A}"/>
              </a:ext>
            </a:extLst>
          </p:cNvPr>
          <p:cNvSpPr>
            <a:spLocks noGrp="1"/>
          </p:cNvSpPr>
          <p:nvPr>
            <p:ph type="title"/>
          </p:nvPr>
        </p:nvSpPr>
        <p:spPr/>
        <p:txBody>
          <a:bodyPr/>
          <a:lstStyle/>
          <a:p>
            <a:r>
              <a:rPr lang="en-US" dirty="0"/>
              <a:t>CS Courses Prerequisites</a:t>
            </a:r>
          </a:p>
        </p:txBody>
      </p:sp>
      <p:sp>
        <p:nvSpPr>
          <p:cNvPr id="3" name="Content Placeholder 2">
            <a:extLst>
              <a:ext uri="{FF2B5EF4-FFF2-40B4-BE49-F238E27FC236}">
                <a16:creationId xmlns:a16="http://schemas.microsoft.com/office/drawing/2014/main" id="{F61224CA-3540-B834-0CAF-7DB7E8B0BE88}"/>
              </a:ext>
            </a:extLst>
          </p:cNvPr>
          <p:cNvSpPr>
            <a:spLocks noGrp="1"/>
          </p:cNvSpPr>
          <p:nvPr>
            <p:ph idx="1"/>
          </p:nvPr>
        </p:nvSpPr>
        <p:spPr>
          <a:xfrm>
            <a:off x="677334" y="4072379"/>
            <a:ext cx="8596668" cy="1968984"/>
          </a:xfrm>
        </p:spPr>
        <p:txBody>
          <a:bodyPr/>
          <a:lstStyle/>
          <a:p>
            <a:pPr marL="0" indent="0" algn="ctr">
              <a:buNone/>
            </a:pPr>
            <a:r>
              <a:rPr lang="en-US" dirty="0"/>
              <a:t>(All these courses are required for the CS Major. CS Minor requires 236 and 240. See BYU catalog for more course details: </a:t>
            </a:r>
            <a:r>
              <a:rPr lang="en-US" dirty="0">
                <a:hlinkClick r:id="rId2"/>
              </a:rPr>
              <a:t>https://catalog.byu.edu/physical-and-mathematical-sciences/computer-science/</a:t>
            </a:r>
            <a:endParaRPr lang="en-US" dirty="0"/>
          </a:p>
        </p:txBody>
      </p:sp>
      <p:sp>
        <p:nvSpPr>
          <p:cNvPr id="6" name="Rectangle 5">
            <a:extLst>
              <a:ext uri="{FF2B5EF4-FFF2-40B4-BE49-F238E27FC236}">
                <a16:creationId xmlns:a16="http://schemas.microsoft.com/office/drawing/2014/main" id="{8F3AC4AE-EC66-4C49-5487-9DCE090174E9}"/>
              </a:ext>
            </a:extLst>
          </p:cNvPr>
          <p:cNvSpPr/>
          <p:nvPr/>
        </p:nvSpPr>
        <p:spPr>
          <a:xfrm>
            <a:off x="4504748" y="1630837"/>
            <a:ext cx="1348034" cy="6693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CS 235</a:t>
            </a:r>
          </a:p>
        </p:txBody>
      </p:sp>
      <p:sp>
        <p:nvSpPr>
          <p:cNvPr id="7" name="Rectangle 6">
            <a:extLst>
              <a:ext uri="{FF2B5EF4-FFF2-40B4-BE49-F238E27FC236}">
                <a16:creationId xmlns:a16="http://schemas.microsoft.com/office/drawing/2014/main" id="{6E6BC4E0-7152-9046-C02B-0291626910F0}"/>
              </a:ext>
            </a:extLst>
          </p:cNvPr>
          <p:cNvSpPr/>
          <p:nvPr/>
        </p:nvSpPr>
        <p:spPr>
          <a:xfrm>
            <a:off x="2556850" y="2994193"/>
            <a:ext cx="1348034" cy="6693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CS 224</a:t>
            </a:r>
          </a:p>
        </p:txBody>
      </p:sp>
      <p:sp>
        <p:nvSpPr>
          <p:cNvPr id="8" name="Rectangle 7">
            <a:extLst>
              <a:ext uri="{FF2B5EF4-FFF2-40B4-BE49-F238E27FC236}">
                <a16:creationId xmlns:a16="http://schemas.microsoft.com/office/drawing/2014/main" id="{D9452D19-2054-B234-8DD9-23349CC1C68B}"/>
              </a:ext>
            </a:extLst>
          </p:cNvPr>
          <p:cNvSpPr/>
          <p:nvPr/>
        </p:nvSpPr>
        <p:spPr>
          <a:xfrm>
            <a:off x="4500035" y="2994193"/>
            <a:ext cx="1348034" cy="6693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CS 236</a:t>
            </a:r>
          </a:p>
        </p:txBody>
      </p:sp>
      <p:sp>
        <p:nvSpPr>
          <p:cNvPr id="9" name="Rectangle 8">
            <a:extLst>
              <a:ext uri="{FF2B5EF4-FFF2-40B4-BE49-F238E27FC236}">
                <a16:creationId xmlns:a16="http://schemas.microsoft.com/office/drawing/2014/main" id="{DECC33B0-7A5E-989F-09D9-A5AE6E09B3CC}"/>
              </a:ext>
            </a:extLst>
          </p:cNvPr>
          <p:cNvSpPr/>
          <p:nvPr/>
        </p:nvSpPr>
        <p:spPr>
          <a:xfrm>
            <a:off x="6443220" y="2994193"/>
            <a:ext cx="1348034" cy="6693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CS 240</a:t>
            </a:r>
          </a:p>
        </p:txBody>
      </p:sp>
      <p:cxnSp>
        <p:nvCxnSpPr>
          <p:cNvPr id="11" name="Connector: Elbow 10">
            <a:extLst>
              <a:ext uri="{FF2B5EF4-FFF2-40B4-BE49-F238E27FC236}">
                <a16:creationId xmlns:a16="http://schemas.microsoft.com/office/drawing/2014/main" id="{7CF911DC-7C3E-2F48-7355-E36FCE33E466}"/>
              </a:ext>
            </a:extLst>
          </p:cNvPr>
          <p:cNvCxnSpPr>
            <a:cxnSpLocks/>
            <a:stCxn id="6" idx="2"/>
            <a:endCxn id="8" idx="0"/>
          </p:cNvCxnSpPr>
          <p:nvPr/>
        </p:nvCxnSpPr>
        <p:spPr>
          <a:xfrm rot="5400000">
            <a:off x="4829383" y="2644810"/>
            <a:ext cx="694053" cy="4713"/>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5" name="Connector: Elbow 14">
            <a:extLst>
              <a:ext uri="{FF2B5EF4-FFF2-40B4-BE49-F238E27FC236}">
                <a16:creationId xmlns:a16="http://schemas.microsoft.com/office/drawing/2014/main" id="{8137680C-D6A6-0E1F-C103-80055A805B70}"/>
              </a:ext>
            </a:extLst>
          </p:cNvPr>
          <p:cNvCxnSpPr>
            <a:cxnSpLocks/>
            <a:stCxn id="6" idx="2"/>
            <a:endCxn id="7" idx="0"/>
          </p:cNvCxnSpPr>
          <p:nvPr/>
        </p:nvCxnSpPr>
        <p:spPr>
          <a:xfrm rot="5400000">
            <a:off x="3857790" y="1673217"/>
            <a:ext cx="694053" cy="1947898"/>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8" name="Connector: Elbow 17">
            <a:extLst>
              <a:ext uri="{FF2B5EF4-FFF2-40B4-BE49-F238E27FC236}">
                <a16:creationId xmlns:a16="http://schemas.microsoft.com/office/drawing/2014/main" id="{B82E428C-F843-F95C-069D-5E041F147FCA}"/>
              </a:ext>
            </a:extLst>
          </p:cNvPr>
          <p:cNvCxnSpPr>
            <a:stCxn id="6" idx="2"/>
            <a:endCxn id="9" idx="0"/>
          </p:cNvCxnSpPr>
          <p:nvPr/>
        </p:nvCxnSpPr>
        <p:spPr>
          <a:xfrm rot="16200000" flipH="1">
            <a:off x="5800975" y="1677930"/>
            <a:ext cx="694053" cy="1938472"/>
          </a:xfrm>
          <a:prstGeom prst="bentConnector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334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0A60-CC52-FA2C-54D4-EA983B93A71C}"/>
              </a:ext>
            </a:extLst>
          </p:cNvPr>
          <p:cNvSpPr>
            <a:spLocks noGrp="1"/>
          </p:cNvSpPr>
          <p:nvPr>
            <p:ph type="title"/>
          </p:nvPr>
        </p:nvSpPr>
        <p:spPr/>
        <p:txBody>
          <a:bodyPr/>
          <a:lstStyle/>
          <a:p>
            <a:r>
              <a:rPr lang="en-US" dirty="0"/>
              <a:t>Emphases</a:t>
            </a:r>
          </a:p>
        </p:txBody>
      </p:sp>
      <p:sp>
        <p:nvSpPr>
          <p:cNvPr id="3" name="Content Placeholder 2">
            <a:extLst>
              <a:ext uri="{FF2B5EF4-FFF2-40B4-BE49-F238E27FC236}">
                <a16:creationId xmlns:a16="http://schemas.microsoft.com/office/drawing/2014/main" id="{E3D426AA-1037-A710-7B21-CF453CF50F93}"/>
              </a:ext>
            </a:extLst>
          </p:cNvPr>
          <p:cNvSpPr>
            <a:spLocks noGrp="1"/>
          </p:cNvSpPr>
          <p:nvPr>
            <p:ph idx="1"/>
          </p:nvPr>
        </p:nvSpPr>
        <p:spPr/>
        <p:txBody>
          <a:bodyPr/>
          <a:lstStyle/>
          <a:p>
            <a:r>
              <a:rPr lang="en-US" dirty="0"/>
              <a:t>Software engineering</a:t>
            </a:r>
          </a:p>
          <a:p>
            <a:r>
              <a:rPr lang="en-US" dirty="0"/>
              <a:t>Machine learning</a:t>
            </a:r>
          </a:p>
          <a:p>
            <a:r>
              <a:rPr lang="en-US" dirty="0"/>
              <a:t>Security</a:t>
            </a:r>
          </a:p>
          <a:p>
            <a:r>
              <a:rPr lang="en-US" dirty="0"/>
              <a:t>Graphics</a:t>
            </a:r>
          </a:p>
          <a:p>
            <a:r>
              <a:rPr lang="en-US" dirty="0"/>
              <a:t>HCI</a:t>
            </a:r>
          </a:p>
          <a:p>
            <a:r>
              <a:rPr lang="en-US" dirty="0"/>
              <a:t>Programming languages</a:t>
            </a:r>
          </a:p>
          <a:p>
            <a:r>
              <a:rPr lang="en-US" dirty="0"/>
              <a:t>Systems engineering</a:t>
            </a:r>
          </a:p>
          <a:p>
            <a:endParaRPr lang="en-US" dirty="0"/>
          </a:p>
        </p:txBody>
      </p:sp>
    </p:spTree>
    <p:extLst>
      <p:ext uri="{BB962C8B-B14F-4D97-AF65-F5344CB8AC3E}">
        <p14:creationId xmlns:p14="http://schemas.microsoft.com/office/powerpoint/2010/main" val="402118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77FE958-C3D1-FB02-B11D-43D434FEAB66}"/>
              </a:ext>
            </a:extLst>
          </p:cNvPr>
          <p:cNvSpPr txBox="1">
            <a:spLocks noGrp="1" noChangeArrowheads="1"/>
          </p:cNvSpPr>
          <p:nvPr>
            <p:ph type="title"/>
          </p:nvPr>
        </p:nvSpPr>
        <p:spPr/>
        <p:txBody>
          <a:bodyPr/>
          <a:lstStyle/>
          <a:p>
            <a:pPr eaLnBrk="1" hangingPunct="1"/>
            <a:r>
              <a:rPr lang="en-US" altLang="en-US"/>
              <a:t>CS Emphases</a:t>
            </a:r>
          </a:p>
        </p:txBody>
      </p:sp>
      <p:pic>
        <p:nvPicPr>
          <p:cNvPr id="13315" name="90.png" descr="90.png">
            <a:extLst>
              <a:ext uri="{FF2B5EF4-FFF2-40B4-BE49-F238E27FC236}">
                <a16:creationId xmlns:a16="http://schemas.microsoft.com/office/drawing/2014/main" id="{5466661D-C22E-2E59-E96D-89C67EF48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1639888"/>
            <a:ext cx="2468562"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16" name="Animation and Games">
            <a:extLst>
              <a:ext uri="{FF2B5EF4-FFF2-40B4-BE49-F238E27FC236}">
                <a16:creationId xmlns:a16="http://schemas.microsoft.com/office/drawing/2014/main" id="{E856A1C2-E2B3-B26B-DFCE-8ADE206EA3C1}"/>
              </a:ext>
            </a:extLst>
          </p:cNvPr>
          <p:cNvSpPr txBox="1">
            <a:spLocks noChangeArrowheads="1"/>
          </p:cNvSpPr>
          <p:nvPr/>
        </p:nvSpPr>
        <p:spPr bwMode="auto">
          <a:xfrm>
            <a:off x="1276350" y="3509963"/>
            <a:ext cx="23336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Animation and Games</a:t>
            </a:r>
          </a:p>
        </p:txBody>
      </p:sp>
      <p:pic>
        <p:nvPicPr>
          <p:cNvPr id="13317" name="se-cs-emphasis.original.width-500.jpg" descr="se-cs-emphasis.original.width-500.jpg">
            <a:extLst>
              <a:ext uri="{FF2B5EF4-FFF2-40B4-BE49-F238E27FC236}">
                <a16:creationId xmlns:a16="http://schemas.microsoft.com/office/drawing/2014/main" id="{24F3C2CD-40E5-5483-B887-CC1F9CC74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19" b="25903"/>
          <a:stretch>
            <a:fillRect/>
          </a:stretch>
        </p:blipFill>
        <p:spPr bwMode="auto">
          <a:xfrm>
            <a:off x="4100513" y="1638300"/>
            <a:ext cx="28638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18" name="Software Engineering">
            <a:extLst>
              <a:ext uri="{FF2B5EF4-FFF2-40B4-BE49-F238E27FC236}">
                <a16:creationId xmlns:a16="http://schemas.microsoft.com/office/drawing/2014/main" id="{5A1E8DA4-FDA8-D2CB-3B4C-5C6C158079D2}"/>
              </a:ext>
            </a:extLst>
          </p:cNvPr>
          <p:cNvSpPr txBox="1">
            <a:spLocks noChangeArrowheads="1"/>
          </p:cNvSpPr>
          <p:nvPr/>
        </p:nvSpPr>
        <p:spPr bwMode="auto">
          <a:xfrm>
            <a:off x="4365625" y="3509963"/>
            <a:ext cx="2279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Software Engineering</a:t>
            </a:r>
          </a:p>
        </p:txBody>
      </p:sp>
      <p:pic>
        <p:nvPicPr>
          <p:cNvPr id="13319" name="data-analysis.jpg" descr="data-analysis.jpg">
            <a:extLst>
              <a:ext uri="{FF2B5EF4-FFF2-40B4-BE49-F238E27FC236}">
                <a16:creationId xmlns:a16="http://schemas.microsoft.com/office/drawing/2014/main" id="{7804BF10-37CA-4D37-CA5E-89AB6DF88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445" r="2216"/>
          <a:stretch>
            <a:fillRect/>
          </a:stretch>
        </p:blipFill>
        <p:spPr bwMode="auto">
          <a:xfrm>
            <a:off x="1071563" y="4132263"/>
            <a:ext cx="27432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20" name="Bioinformatics">
            <a:extLst>
              <a:ext uri="{FF2B5EF4-FFF2-40B4-BE49-F238E27FC236}">
                <a16:creationId xmlns:a16="http://schemas.microsoft.com/office/drawing/2014/main" id="{7DB26894-5676-D817-A008-3446E829A5F8}"/>
              </a:ext>
            </a:extLst>
          </p:cNvPr>
          <p:cNvSpPr txBox="1">
            <a:spLocks noChangeArrowheads="1"/>
          </p:cNvSpPr>
          <p:nvPr/>
        </p:nvSpPr>
        <p:spPr bwMode="auto">
          <a:xfrm>
            <a:off x="1654175" y="6042025"/>
            <a:ext cx="157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Bioinformatics</a:t>
            </a:r>
          </a:p>
        </p:txBody>
      </p:sp>
      <p:sp>
        <p:nvSpPr>
          <p:cNvPr id="13321" name="Computer Science">
            <a:extLst>
              <a:ext uri="{FF2B5EF4-FFF2-40B4-BE49-F238E27FC236}">
                <a16:creationId xmlns:a16="http://schemas.microsoft.com/office/drawing/2014/main" id="{E897073D-BBF5-6E55-CD09-358754D1EEA9}"/>
              </a:ext>
            </a:extLst>
          </p:cNvPr>
          <p:cNvSpPr txBox="1">
            <a:spLocks noChangeArrowheads="1"/>
          </p:cNvSpPr>
          <p:nvPr/>
        </p:nvSpPr>
        <p:spPr bwMode="auto">
          <a:xfrm>
            <a:off x="4554538" y="6042025"/>
            <a:ext cx="19542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Computer Science</a:t>
            </a:r>
          </a:p>
        </p:txBody>
      </p:sp>
      <p:sp>
        <p:nvSpPr>
          <p:cNvPr id="13322" name="Machine Learning">
            <a:extLst>
              <a:ext uri="{FF2B5EF4-FFF2-40B4-BE49-F238E27FC236}">
                <a16:creationId xmlns:a16="http://schemas.microsoft.com/office/drawing/2014/main" id="{DFD9C0E7-B80B-646B-1E3A-607A2D68DB19}"/>
              </a:ext>
            </a:extLst>
          </p:cNvPr>
          <p:cNvSpPr txBox="1">
            <a:spLocks noChangeArrowheads="1"/>
          </p:cNvSpPr>
          <p:nvPr/>
        </p:nvSpPr>
        <p:spPr bwMode="auto">
          <a:xfrm>
            <a:off x="7839075" y="3509963"/>
            <a:ext cx="18875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Machine Learning</a:t>
            </a:r>
          </a:p>
        </p:txBody>
      </p:sp>
      <p:grpSp>
        <p:nvGrpSpPr>
          <p:cNvPr id="13323" name="Group">
            <a:extLst>
              <a:ext uri="{FF2B5EF4-FFF2-40B4-BE49-F238E27FC236}">
                <a16:creationId xmlns:a16="http://schemas.microsoft.com/office/drawing/2014/main" id="{AFF5145A-A8FA-1CD7-FAB9-B25CE7223FC9}"/>
              </a:ext>
            </a:extLst>
          </p:cNvPr>
          <p:cNvGrpSpPr>
            <a:grpSpLocks/>
          </p:cNvGrpSpPr>
          <p:nvPr/>
        </p:nvGrpSpPr>
        <p:grpSpPr bwMode="auto">
          <a:xfrm>
            <a:off x="7227888" y="4108450"/>
            <a:ext cx="3141662" cy="2047875"/>
            <a:chOff x="0" y="0"/>
            <a:chExt cx="3140385" cy="2048378"/>
          </a:xfrm>
        </p:grpSpPr>
        <p:pic>
          <p:nvPicPr>
            <p:cNvPr id="13329" name="attractive-smart-creative-asian-business-women-smart-casual-wear-working-laptop-while-sitting.jpg" descr="attractive-smart-creative-asian-business-women-smart-casual-wear-working-laptop-while-sitting.jpg">
              <a:extLst>
                <a:ext uri="{FF2B5EF4-FFF2-40B4-BE49-F238E27FC236}">
                  <a16:creationId xmlns:a16="http://schemas.microsoft.com/office/drawing/2014/main" id="{0BB6B599-86D6-BBC1-E054-B49B112BB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08" r="4594"/>
            <a:stretch>
              <a:fillRect/>
            </a:stretch>
          </p:blipFill>
          <p:spPr bwMode="auto">
            <a:xfrm>
              <a:off x="148789" y="0"/>
              <a:ext cx="2660591" cy="189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330" name="Image" descr="Image">
              <a:extLst>
                <a:ext uri="{FF2B5EF4-FFF2-40B4-BE49-F238E27FC236}">
                  <a16:creationId xmlns:a16="http://schemas.microsoft.com/office/drawing/2014/main" id="{32B0B5E8-98E8-31EC-420C-9B1DBB2E8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0246" y="43793"/>
              <a:ext cx="1780140" cy="1764233"/>
            </a:xfrm>
            <a:prstGeom prst="rect">
              <a:avLst/>
            </a:prstGeom>
            <a:noFill/>
            <a:ln>
              <a:noFill/>
            </a:ln>
            <a:effectLst>
              <a:outerShdw dist="21294" dir="2529721" rotWithShape="0">
                <a:srgbClr val="000000">
                  <a:alpha val="2224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331" name="Image" descr="Image">
              <a:extLst>
                <a:ext uri="{FF2B5EF4-FFF2-40B4-BE49-F238E27FC236}">
                  <a16:creationId xmlns:a16="http://schemas.microsoft.com/office/drawing/2014/main" id="{C75FE596-5BAE-E2C0-610E-A7A0C361FA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4372" b="34705"/>
            <a:stretch>
              <a:fillRect/>
            </a:stretch>
          </p:blipFill>
          <p:spPr bwMode="auto">
            <a:xfrm>
              <a:off x="0" y="1026661"/>
              <a:ext cx="720405" cy="1021718"/>
            </a:xfrm>
            <a:prstGeom prst="rect">
              <a:avLst/>
            </a:prstGeom>
            <a:noFill/>
            <a:ln>
              <a:noFill/>
            </a:ln>
            <a:effectLst>
              <a:outerShdw dist="3984" dir="2327674" rotWithShape="0">
                <a:srgbClr val="000000">
                  <a:alpha val="12444"/>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3324" name="Computer/Human Interaction">
            <a:extLst>
              <a:ext uri="{FF2B5EF4-FFF2-40B4-BE49-F238E27FC236}">
                <a16:creationId xmlns:a16="http://schemas.microsoft.com/office/drawing/2014/main" id="{B222AB8A-8ADC-250A-4AEA-2A7568560024}"/>
              </a:ext>
            </a:extLst>
          </p:cNvPr>
          <p:cNvSpPr txBox="1">
            <a:spLocks noChangeArrowheads="1"/>
          </p:cNvSpPr>
          <p:nvPr/>
        </p:nvSpPr>
        <p:spPr bwMode="auto">
          <a:xfrm>
            <a:off x="7224713" y="6018213"/>
            <a:ext cx="31384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Computer/Human Interaction</a:t>
            </a:r>
          </a:p>
        </p:txBody>
      </p:sp>
      <p:grpSp>
        <p:nvGrpSpPr>
          <p:cNvPr id="13325" name="Group">
            <a:extLst>
              <a:ext uri="{FF2B5EF4-FFF2-40B4-BE49-F238E27FC236}">
                <a16:creationId xmlns:a16="http://schemas.microsoft.com/office/drawing/2014/main" id="{CF5DD173-1962-15DA-6019-78689427E1F6}"/>
              </a:ext>
            </a:extLst>
          </p:cNvPr>
          <p:cNvGrpSpPr>
            <a:grpSpLocks/>
          </p:cNvGrpSpPr>
          <p:nvPr/>
        </p:nvGrpSpPr>
        <p:grpSpPr bwMode="auto">
          <a:xfrm>
            <a:off x="7339013" y="1641475"/>
            <a:ext cx="2833687" cy="1849438"/>
            <a:chOff x="0" y="0"/>
            <a:chExt cx="2833298" cy="1848982"/>
          </a:xfrm>
        </p:grpSpPr>
        <p:pic>
          <p:nvPicPr>
            <p:cNvPr id="13327" name="3d-abstract-data-technology-background-with-low-poly-plexus-design_1048-17287.jpg" descr="3d-abstract-data-technology-background-with-low-poly-plexus-design_1048-17287.jpg">
              <a:extLst>
                <a:ext uri="{FF2B5EF4-FFF2-40B4-BE49-F238E27FC236}">
                  <a16:creationId xmlns:a16="http://schemas.microsoft.com/office/drawing/2014/main" id="{A3D361BD-0C97-3DCE-07C2-7725A970E3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926"/>
            <a:stretch>
              <a:fillRect/>
            </a:stretch>
          </p:blipFill>
          <p:spPr bwMode="auto">
            <a:xfrm>
              <a:off x="17049" y="0"/>
              <a:ext cx="2799187" cy="184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28" name="ai-nuclear-energy-background-future-innovation-disruptive-technology_53876-129783.avif" descr="ai-nuclear-energy-background-future-innovation-disruptive-technology_53876-129783.avif">
              <a:extLst>
                <a:ext uri="{FF2B5EF4-FFF2-40B4-BE49-F238E27FC236}">
                  <a16:creationId xmlns:a16="http://schemas.microsoft.com/office/drawing/2014/main" id="{C9D93750-05B5-711C-B8AC-B4605A17DE6A}"/>
                </a:ext>
              </a:extLst>
            </p:cNvPr>
            <p:cNvSpPr>
              <a:spLocks noChangeAspect="1" noChangeArrowheads="1"/>
            </p:cNvSpPr>
            <p:nvPr/>
          </p:nvSpPr>
          <p:spPr bwMode="auto">
            <a:xfrm>
              <a:off x="0" y="23815"/>
              <a:ext cx="2833299" cy="17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pitchFamily="34" charset="0"/>
                <a:sym typeface="Trebuchet MS" panose="020B0603020202020204" pitchFamily="34" charset="0"/>
              </a:endParaRPr>
            </a:p>
          </p:txBody>
        </p:sp>
      </p:grpSp>
      <p:pic>
        <p:nvPicPr>
          <p:cNvPr id="13326" name="html-css-collage-concept-with-person_23-2150061986.jpg" descr="html-css-collage-concept-with-person_23-2150061986.jpg">
            <a:extLst>
              <a:ext uri="{FF2B5EF4-FFF2-40B4-BE49-F238E27FC236}">
                <a16:creationId xmlns:a16="http://schemas.microsoft.com/office/drawing/2014/main" id="{FF1C078D-03EA-BF39-2164-CDB5667E1E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0838" y="4108450"/>
            <a:ext cx="28479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07C1B38-0231-8D0C-C125-E9CDEBEF8D81}"/>
              </a:ext>
            </a:extLst>
          </p:cNvPr>
          <p:cNvSpPr txBox="1">
            <a:spLocks noGrp="1" noChangeArrowheads="1"/>
          </p:cNvSpPr>
          <p:nvPr>
            <p:ph type="title"/>
          </p:nvPr>
        </p:nvSpPr>
        <p:spPr/>
        <p:txBody>
          <a:bodyPr/>
          <a:lstStyle/>
          <a:p>
            <a:pPr eaLnBrk="1" hangingPunct="1"/>
            <a:r>
              <a:rPr lang="en-US" altLang="en-US"/>
              <a:t>Other CS Areas</a:t>
            </a:r>
          </a:p>
        </p:txBody>
      </p:sp>
      <p:sp>
        <p:nvSpPr>
          <p:cNvPr id="14339" name="Programming Languages">
            <a:extLst>
              <a:ext uri="{FF2B5EF4-FFF2-40B4-BE49-F238E27FC236}">
                <a16:creationId xmlns:a16="http://schemas.microsoft.com/office/drawing/2014/main" id="{D1C90FF7-2D55-603C-A551-8F975A5C9CB9}"/>
              </a:ext>
            </a:extLst>
          </p:cNvPr>
          <p:cNvSpPr txBox="1">
            <a:spLocks noChangeArrowheads="1"/>
          </p:cNvSpPr>
          <p:nvPr/>
        </p:nvSpPr>
        <p:spPr bwMode="auto">
          <a:xfrm>
            <a:off x="4438650" y="3327400"/>
            <a:ext cx="2562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Programming Languages</a:t>
            </a:r>
          </a:p>
        </p:txBody>
      </p:sp>
      <p:sp>
        <p:nvSpPr>
          <p:cNvPr id="14340" name="Graphics/Vision">
            <a:extLst>
              <a:ext uri="{FF2B5EF4-FFF2-40B4-BE49-F238E27FC236}">
                <a16:creationId xmlns:a16="http://schemas.microsoft.com/office/drawing/2014/main" id="{3172E4F8-7B3A-E064-C1D5-A22A9F53C5BA}"/>
              </a:ext>
            </a:extLst>
          </p:cNvPr>
          <p:cNvSpPr txBox="1">
            <a:spLocks noChangeArrowheads="1"/>
          </p:cNvSpPr>
          <p:nvPr/>
        </p:nvSpPr>
        <p:spPr bwMode="auto">
          <a:xfrm>
            <a:off x="1768475" y="3327400"/>
            <a:ext cx="17113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Graphics/Vision</a:t>
            </a:r>
          </a:p>
        </p:txBody>
      </p:sp>
      <p:pic>
        <p:nvPicPr>
          <p:cNvPr id="14341" name="what-is-cybersecurity-1024x631.jpg" descr="what-is-cybersecurity-1024x631.jpg">
            <a:extLst>
              <a:ext uri="{FF2B5EF4-FFF2-40B4-BE49-F238E27FC236}">
                <a16:creationId xmlns:a16="http://schemas.microsoft.com/office/drawing/2014/main" id="{08EB5E1E-9CED-AAC7-A8FB-2DECB47987BD}"/>
              </a:ext>
            </a:extLst>
          </p:cNvPr>
          <p:cNvPicPr>
            <a:picLocks noChangeAspect="1"/>
          </p:cNvPicPr>
          <p:nvPr/>
        </p:nvPicPr>
        <p:blipFill>
          <a:blip r:embed="rId2">
            <a:extLst>
              <a:ext uri="{28A0092B-C50C-407E-A947-70E740481C1C}">
                <a14:useLocalDpi xmlns:a14="http://schemas.microsoft.com/office/drawing/2010/main" val="0"/>
              </a:ext>
            </a:extLst>
          </a:blip>
          <a:srcRect l="4749" r="4749"/>
          <a:stretch>
            <a:fillRect/>
          </a:stretch>
        </p:blipFill>
        <p:spPr bwMode="auto">
          <a:xfrm>
            <a:off x="7505700" y="1595438"/>
            <a:ext cx="2573338" cy="1751012"/>
          </a:xfrm>
          <a:prstGeom prst="rect">
            <a:avLst/>
          </a:prstGeom>
          <a:noFill/>
          <a:ln w="12700">
            <a:solidFill>
              <a:srgbClr val="387B94"/>
            </a:solidFill>
            <a:miter lim="400000"/>
            <a:headEnd/>
            <a:tailEnd/>
          </a:ln>
          <a:extLst>
            <a:ext uri="{909E8E84-426E-40DD-AFC4-6F175D3DCCD1}">
              <a14:hiddenFill xmlns:a14="http://schemas.microsoft.com/office/drawing/2010/main">
                <a:solidFill>
                  <a:srgbClr val="FFFFFF"/>
                </a:solidFill>
              </a14:hiddenFill>
            </a:ext>
          </a:extLst>
        </p:spPr>
      </p:pic>
      <p:sp>
        <p:nvSpPr>
          <p:cNvPr id="14342" name="Security">
            <a:extLst>
              <a:ext uri="{FF2B5EF4-FFF2-40B4-BE49-F238E27FC236}">
                <a16:creationId xmlns:a16="http://schemas.microsoft.com/office/drawing/2014/main" id="{AEBDDB9C-76BA-DEF9-ACD1-F15C6A5619D5}"/>
              </a:ext>
            </a:extLst>
          </p:cNvPr>
          <p:cNvSpPr txBox="1">
            <a:spLocks noChangeArrowheads="1"/>
          </p:cNvSpPr>
          <p:nvPr/>
        </p:nvSpPr>
        <p:spPr bwMode="auto">
          <a:xfrm>
            <a:off x="8324850" y="3327400"/>
            <a:ext cx="9350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Security</a:t>
            </a:r>
          </a:p>
        </p:txBody>
      </p:sp>
      <p:sp>
        <p:nvSpPr>
          <p:cNvPr id="14343" name="Data Science">
            <a:extLst>
              <a:ext uri="{FF2B5EF4-FFF2-40B4-BE49-F238E27FC236}">
                <a16:creationId xmlns:a16="http://schemas.microsoft.com/office/drawing/2014/main" id="{E4235460-24A9-8DCB-A736-F84A73211BE9}"/>
              </a:ext>
            </a:extLst>
          </p:cNvPr>
          <p:cNvSpPr txBox="1">
            <a:spLocks noChangeArrowheads="1"/>
          </p:cNvSpPr>
          <p:nvPr/>
        </p:nvSpPr>
        <p:spPr bwMode="auto">
          <a:xfrm>
            <a:off x="4978400" y="5886450"/>
            <a:ext cx="14208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Data Science</a:t>
            </a:r>
          </a:p>
        </p:txBody>
      </p:sp>
      <p:sp>
        <p:nvSpPr>
          <p:cNvPr id="14344" name="Computational Linguistics">
            <a:extLst>
              <a:ext uri="{FF2B5EF4-FFF2-40B4-BE49-F238E27FC236}">
                <a16:creationId xmlns:a16="http://schemas.microsoft.com/office/drawing/2014/main" id="{05C7A41A-84FB-8064-E971-0FC29D6B5A12}"/>
              </a:ext>
            </a:extLst>
          </p:cNvPr>
          <p:cNvSpPr txBox="1">
            <a:spLocks noChangeArrowheads="1"/>
          </p:cNvSpPr>
          <p:nvPr/>
        </p:nvSpPr>
        <p:spPr bwMode="auto">
          <a:xfrm>
            <a:off x="1254125" y="5886450"/>
            <a:ext cx="27400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Computational Linguistics</a:t>
            </a:r>
          </a:p>
        </p:txBody>
      </p:sp>
      <p:sp>
        <p:nvSpPr>
          <p:cNvPr id="14345" name="Systems Engineering">
            <a:extLst>
              <a:ext uri="{FF2B5EF4-FFF2-40B4-BE49-F238E27FC236}">
                <a16:creationId xmlns:a16="http://schemas.microsoft.com/office/drawing/2014/main" id="{447B27B4-3BFC-6039-7609-B061E6CA421B}"/>
              </a:ext>
            </a:extLst>
          </p:cNvPr>
          <p:cNvSpPr txBox="1">
            <a:spLocks noChangeArrowheads="1"/>
          </p:cNvSpPr>
          <p:nvPr/>
        </p:nvSpPr>
        <p:spPr bwMode="auto">
          <a:xfrm>
            <a:off x="7664450" y="5886450"/>
            <a:ext cx="2181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424242"/>
                </a:solidFill>
                <a:effectLst/>
                <a:uLnTx/>
                <a:uFillTx/>
                <a:latin typeface="Trebuchet MS" panose="020B0603020202020204" pitchFamily="34" charset="0"/>
                <a:sym typeface="Trebuchet MS" panose="020B0603020202020204" pitchFamily="34" charset="0"/>
              </a:rPr>
              <a:t>Systems Engineering</a:t>
            </a:r>
          </a:p>
        </p:txBody>
      </p:sp>
      <p:pic>
        <p:nvPicPr>
          <p:cNvPr id="242" name="website-html-code-browser-view-printed-white-paper-closeup-view_211682-164.jpg" descr="website-html-code-browser-view-printed-white-paper-closeup-view_211682-164.jpg">
            <a:extLst>
              <a:ext uri="{FF2B5EF4-FFF2-40B4-BE49-F238E27FC236}">
                <a16:creationId xmlns:a16="http://schemas.microsoft.com/office/drawing/2014/main" id="{FF07E5DA-A0A4-D61A-F8E5-A4DB3FEDF75A}"/>
              </a:ext>
            </a:extLst>
          </p:cNvPr>
          <p:cNvPicPr>
            <a:picLocks noChangeAspect="1"/>
          </p:cNvPicPr>
          <p:nvPr/>
        </p:nvPicPr>
        <p:blipFill>
          <a:blip r:embed="rId3"/>
          <a:stretch>
            <a:fillRect/>
          </a:stretch>
        </p:blipFill>
        <p:spPr>
          <a:xfrm>
            <a:off x="4381500" y="1616075"/>
            <a:ext cx="2689225" cy="1709738"/>
          </a:xfrm>
          <a:prstGeom prst="rect">
            <a:avLst/>
          </a:prstGeom>
          <a:ln w="12700">
            <a:miter lim="400000"/>
          </a:ln>
          <a:effectLst>
            <a:outerShdw blurRad="190500" dist="12700" dir="12086737" rotWithShape="0">
              <a:srgbClr val="000000">
                <a:alpha val="30071"/>
              </a:srgbClr>
            </a:outerShdw>
          </a:effectLst>
        </p:spPr>
      </p:pic>
      <p:pic>
        <p:nvPicPr>
          <p:cNvPr id="14347" name="two-colleagues-working-late-office-blue-light-night-view_482257-32812.jpg" descr="two-colleagues-working-late-office-blue-light-night-view_482257-32812.jpg">
            <a:extLst>
              <a:ext uri="{FF2B5EF4-FFF2-40B4-BE49-F238E27FC236}">
                <a16:creationId xmlns:a16="http://schemas.microsoft.com/office/drawing/2014/main" id="{0B39C8E2-2389-E463-F180-3589ADFEC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09" r="7492"/>
          <a:stretch>
            <a:fillRect/>
          </a:stretch>
        </p:blipFill>
        <p:spPr bwMode="auto">
          <a:xfrm>
            <a:off x="4298950" y="4081463"/>
            <a:ext cx="277812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348" name="Kites01.max-1200x800_rHIaWfI.jpg" descr="Kites01.max-1200x800_rHIaWfI.jpg">
            <a:extLst>
              <a:ext uri="{FF2B5EF4-FFF2-40B4-BE49-F238E27FC236}">
                <a16:creationId xmlns:a16="http://schemas.microsoft.com/office/drawing/2014/main" id="{295CABB7-29A8-7FFC-7008-CDB337B50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075" y="1614488"/>
            <a:ext cx="257175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349" name="welcome-composition-background-differente-languages_23-2147871526.jpg" descr="welcome-composition-background-differente-languages_23-2147871526.jpg">
            <a:extLst>
              <a:ext uri="{FF2B5EF4-FFF2-40B4-BE49-F238E27FC236}">
                <a16:creationId xmlns:a16="http://schemas.microsoft.com/office/drawing/2014/main" id="{DAB41832-E75E-3677-7052-D30C82F5F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082" t="16582" r="3082" b="19823"/>
          <a:stretch>
            <a:fillRect/>
          </a:stretch>
        </p:blipFill>
        <p:spPr bwMode="auto">
          <a:xfrm>
            <a:off x="1343025" y="4081463"/>
            <a:ext cx="26162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4350" name="440px-Systems_engineering_application_projects_collage.jpg" descr="440px-Systems_engineering_application_projects_collage.jpg">
            <a:extLst>
              <a:ext uri="{FF2B5EF4-FFF2-40B4-BE49-F238E27FC236}">
                <a16:creationId xmlns:a16="http://schemas.microsoft.com/office/drawing/2014/main" id="{064B01FF-D0DD-79C0-EB18-2CACD3A11E43}"/>
              </a:ext>
            </a:extLst>
          </p:cNvPr>
          <p:cNvPicPr>
            <a:picLocks noChangeAspect="1"/>
          </p:cNvPicPr>
          <p:nvPr/>
        </p:nvPicPr>
        <p:blipFill>
          <a:blip r:embed="rId7">
            <a:extLst>
              <a:ext uri="{28A0092B-C50C-407E-A947-70E740481C1C}">
                <a14:useLocalDpi xmlns:a14="http://schemas.microsoft.com/office/drawing/2010/main" val="0"/>
              </a:ext>
            </a:extLst>
          </a:blip>
          <a:srcRect b="33549"/>
          <a:stretch>
            <a:fillRect/>
          </a:stretch>
        </p:blipFill>
        <p:spPr bwMode="auto">
          <a:xfrm>
            <a:off x="7416800" y="4079875"/>
            <a:ext cx="2674938" cy="1778000"/>
          </a:xfrm>
          <a:prstGeom prst="rect">
            <a:avLst/>
          </a:prstGeom>
          <a:noFill/>
          <a:ln w="12700">
            <a:solidFill>
              <a:srgbClr val="D6D6D6"/>
            </a:solidFill>
            <a:miter lim="4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a:extLst>
              <a:ext uri="{FF2B5EF4-FFF2-40B4-BE49-F238E27FC236}">
                <a16:creationId xmlns:a16="http://schemas.microsoft.com/office/drawing/2014/main" id="{F8BD37B2-AE5C-2788-C72E-B6BF6896F0A4}"/>
              </a:ext>
            </a:extLst>
          </p:cNvPr>
          <p:cNvSpPr txBox="1">
            <a:spLocks noGrp="1" noChangeArrowheads="1"/>
          </p:cNvSpPr>
          <p:nvPr>
            <p:ph type="title"/>
          </p:nvPr>
        </p:nvSpPr>
        <p:spPr/>
        <p:txBody>
          <a:bodyPr/>
          <a:lstStyle/>
          <a:p>
            <a:pPr eaLnBrk="1" hangingPunct="1"/>
            <a:r>
              <a:rPr lang="en-US" altLang="en-US" dirty="0"/>
              <a:t>What’s next?</a:t>
            </a:r>
          </a:p>
        </p:txBody>
      </p:sp>
      <p:sp>
        <p:nvSpPr>
          <p:cNvPr id="2" name="Text Placeholder 1">
            <a:extLst>
              <a:ext uri="{FF2B5EF4-FFF2-40B4-BE49-F238E27FC236}">
                <a16:creationId xmlns:a16="http://schemas.microsoft.com/office/drawing/2014/main" id="{895FDD40-C86D-76C4-0431-7CF863D362DC}"/>
              </a:ext>
            </a:extLst>
          </p:cNvPr>
          <p:cNvSpPr>
            <a:spLocks noGrp="1"/>
          </p:cNvSpPr>
          <p:nvPr>
            <p:ph type="body" idx="1"/>
          </p:nvPr>
        </p:nvSpPr>
        <p:spPr/>
        <p:txBody>
          <a:bodyPr/>
          <a:lstStyle/>
          <a:p>
            <a:r>
              <a:rPr lang="en-US" dirty="0"/>
              <a:t>In the long term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How does encryption work?</a:t>
            </a:r>
            <a:endParaRPr/>
          </a:p>
        </p:txBody>
      </p:sp>
      <p:sp>
        <p:nvSpPr>
          <p:cNvPr id="91" name="Google Shape;91;p17"/>
          <p:cNvSpPr txBox="1">
            <a:spLocks noGrp="1"/>
          </p:cNvSpPr>
          <p:nvPr>
            <p:ph type="body" idx="1"/>
          </p:nvPr>
        </p:nvSpPr>
        <p:spPr>
          <a:xfrm>
            <a:off x="415600" y="1501867"/>
            <a:ext cx="9025885" cy="4555200"/>
          </a:xfrm>
          <a:prstGeom prst="rect">
            <a:avLst/>
          </a:prstGeom>
        </p:spPr>
        <p:txBody>
          <a:bodyPr spcFirstLastPara="1" vert="horz" wrap="square" lIns="121900" tIns="121900" rIns="121900" bIns="121900" rtlCol="0" anchor="t" anchorCtr="0">
            <a:normAutofit/>
          </a:bodyPr>
          <a:lstStyle/>
          <a:p>
            <a:pPr marL="0" indent="0">
              <a:buNone/>
            </a:pPr>
            <a:r>
              <a:rPr lang="en" dirty="0"/>
              <a:t>Essentially you have some “function” and a “key” and that modifies data into something unreadable to people without the code.</a:t>
            </a:r>
            <a:endParaRPr dirty="0"/>
          </a:p>
          <a:p>
            <a:pPr marL="0" indent="0">
              <a:spcBef>
                <a:spcPts val="1600"/>
              </a:spcBef>
              <a:buNone/>
            </a:pPr>
            <a:endParaRPr dirty="0"/>
          </a:p>
          <a:p>
            <a:pPr marL="0" indent="0">
              <a:spcBef>
                <a:spcPts val="1600"/>
              </a:spcBef>
              <a:buNone/>
            </a:pPr>
            <a:r>
              <a:rPr lang="en" dirty="0"/>
              <a:t>function(</a:t>
            </a:r>
            <a:r>
              <a:rPr lang="en" b="1" dirty="0"/>
              <a:t>message</a:t>
            </a:r>
            <a:r>
              <a:rPr lang="en" dirty="0"/>
              <a:t>, </a:t>
            </a:r>
            <a:r>
              <a:rPr lang="en" b="1" dirty="0"/>
              <a:t>key</a:t>
            </a:r>
            <a:r>
              <a:rPr lang="en" dirty="0"/>
              <a:t>) = </a:t>
            </a:r>
            <a:r>
              <a:rPr lang="en" b="1" dirty="0"/>
              <a:t>encrypted_message</a:t>
            </a:r>
            <a:endParaRPr b="1" dirty="0"/>
          </a:p>
          <a:p>
            <a:pPr marL="0" indent="0">
              <a:spcBef>
                <a:spcPts val="1600"/>
              </a:spcBef>
              <a:spcAft>
                <a:spcPts val="1600"/>
              </a:spcAft>
              <a:buNone/>
            </a:pPr>
            <a:endParaRPr dirty="0"/>
          </a:p>
        </p:txBody>
      </p:sp>
      <p:pic>
        <p:nvPicPr>
          <p:cNvPr id="92" name="Google Shape;92;p17"/>
          <p:cNvPicPr preferRelativeResize="0"/>
          <p:nvPr/>
        </p:nvPicPr>
        <p:blipFill>
          <a:blip r:embed="rId3">
            <a:alphaModFix/>
          </a:blip>
          <a:stretch>
            <a:fillRect/>
          </a:stretch>
        </p:blipFill>
        <p:spPr>
          <a:xfrm>
            <a:off x="6968900" y="4283434"/>
            <a:ext cx="3522131" cy="1981199"/>
          </a:xfrm>
          <a:prstGeom prst="rect">
            <a:avLst/>
          </a:prstGeom>
          <a:noFill/>
          <a:ln>
            <a:noFill/>
          </a:ln>
        </p:spPr>
      </p:pic>
      <p:pic>
        <p:nvPicPr>
          <p:cNvPr id="93" name="Google Shape;93;p17"/>
          <p:cNvPicPr preferRelativeResize="0"/>
          <p:nvPr/>
        </p:nvPicPr>
        <p:blipFill>
          <a:blip r:embed="rId4">
            <a:alphaModFix/>
          </a:blip>
          <a:stretch>
            <a:fillRect/>
          </a:stretch>
        </p:blipFill>
        <p:spPr>
          <a:xfrm>
            <a:off x="4141483" y="4518601"/>
            <a:ext cx="1604932" cy="1604932"/>
          </a:xfrm>
          <a:prstGeom prst="rect">
            <a:avLst/>
          </a:prstGeom>
          <a:noFill/>
          <a:ln>
            <a:noFill/>
          </a:ln>
        </p:spPr>
      </p:pic>
      <p:pic>
        <p:nvPicPr>
          <p:cNvPr id="94" name="Google Shape;94;p17"/>
          <p:cNvPicPr preferRelativeResize="0"/>
          <p:nvPr/>
        </p:nvPicPr>
        <p:blipFill>
          <a:blip r:embed="rId5">
            <a:alphaModFix/>
          </a:blip>
          <a:stretch>
            <a:fillRect/>
          </a:stretch>
        </p:blipFill>
        <p:spPr>
          <a:xfrm>
            <a:off x="415600" y="4518601"/>
            <a:ext cx="2550200" cy="1604933"/>
          </a:xfrm>
          <a:prstGeom prst="rect">
            <a:avLst/>
          </a:prstGeom>
          <a:noFill/>
          <a:ln>
            <a:noFill/>
          </a:ln>
        </p:spPr>
      </p:pic>
      <p:sp>
        <p:nvSpPr>
          <p:cNvPr id="95" name="Google Shape;95;p17"/>
          <p:cNvSpPr/>
          <p:nvPr/>
        </p:nvSpPr>
        <p:spPr>
          <a:xfrm>
            <a:off x="3169000" y="5008267"/>
            <a:ext cx="880400" cy="810800"/>
          </a:xfrm>
          <a:prstGeom prst="mathPlus">
            <a:avLst>
              <a:gd name="adj1" fmla="val 2352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6" name="Google Shape;96;p17"/>
          <p:cNvSpPr/>
          <p:nvPr/>
        </p:nvSpPr>
        <p:spPr>
          <a:xfrm>
            <a:off x="5986900" y="4973534"/>
            <a:ext cx="880400" cy="845600"/>
          </a:xfrm>
          <a:prstGeom prst="mathEqual">
            <a:avLst>
              <a:gd name="adj1" fmla="val 23520"/>
              <a:gd name="adj2" fmla="val 1176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Internships!">
            <a:extLst>
              <a:ext uri="{FF2B5EF4-FFF2-40B4-BE49-F238E27FC236}">
                <a16:creationId xmlns:a16="http://schemas.microsoft.com/office/drawing/2014/main" id="{8C09092E-E4DC-F34D-0691-FFEAB428362B}"/>
              </a:ext>
            </a:extLst>
          </p:cNvPr>
          <p:cNvSpPr txBox="1">
            <a:spLocks noGrp="1" noChangeArrowheads="1"/>
          </p:cNvSpPr>
          <p:nvPr>
            <p:ph type="title"/>
          </p:nvPr>
        </p:nvSpPr>
        <p:spPr/>
        <p:txBody>
          <a:bodyPr/>
          <a:lstStyle/>
          <a:p>
            <a:pPr eaLnBrk="1" hangingPunct="1"/>
            <a:r>
              <a:rPr lang="en-US" altLang="en-US" sz="4800"/>
              <a:t>Internships!</a:t>
            </a:r>
          </a:p>
        </p:txBody>
      </p:sp>
      <p:sp>
        <p:nvSpPr>
          <p:cNvPr id="3" name="Content Placeholder 2">
            <a:extLst>
              <a:ext uri="{FF2B5EF4-FFF2-40B4-BE49-F238E27FC236}">
                <a16:creationId xmlns:a16="http://schemas.microsoft.com/office/drawing/2014/main" id="{8C33B006-F8AC-4D6A-DC50-29AE0D5F1F68}"/>
              </a:ext>
            </a:extLst>
          </p:cNvPr>
          <p:cNvSpPr>
            <a:spLocks noGrp="1"/>
          </p:cNvSpPr>
          <p:nvPr>
            <p:ph idx="1"/>
          </p:nvPr>
        </p:nvSpPr>
        <p:spPr/>
        <p:txBody>
          <a:bodyPr/>
          <a:lstStyle/>
          <a:p>
            <a:endParaRPr lang="en-US"/>
          </a:p>
        </p:txBody>
      </p:sp>
      <p:pic>
        <p:nvPicPr>
          <p:cNvPr id="16387" name="istockphoto-623886972-612x612.png" descr="istockphoto-623886972-612x612.png">
            <a:extLst>
              <a:ext uri="{FF2B5EF4-FFF2-40B4-BE49-F238E27FC236}">
                <a16:creationId xmlns:a16="http://schemas.microsoft.com/office/drawing/2014/main" id="{2F35AD6A-9EF5-DB5E-9C80-DCD056EEF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93" y="1355725"/>
            <a:ext cx="777557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66E7-9581-2633-ED9C-F0E7E8384A16}"/>
              </a:ext>
            </a:extLst>
          </p:cNvPr>
          <p:cNvSpPr>
            <a:spLocks noGrp="1"/>
          </p:cNvSpPr>
          <p:nvPr>
            <p:ph type="title"/>
          </p:nvPr>
        </p:nvSpPr>
        <p:spPr/>
        <p:txBody>
          <a:bodyPr/>
          <a:lstStyle/>
          <a:p>
            <a:r>
              <a:rPr lang="en-US" altLang="en-US" dirty="0"/>
              <a:t>Internships!</a:t>
            </a:r>
            <a:endParaRPr lang="en-US" dirty="0"/>
          </a:p>
        </p:txBody>
      </p:sp>
      <p:sp>
        <p:nvSpPr>
          <p:cNvPr id="3" name="Content Placeholder 2">
            <a:extLst>
              <a:ext uri="{FF2B5EF4-FFF2-40B4-BE49-F238E27FC236}">
                <a16:creationId xmlns:a16="http://schemas.microsoft.com/office/drawing/2014/main" id="{89697EC1-1B92-9FBF-8ABC-1395CE8BB768}"/>
              </a:ext>
            </a:extLst>
          </p:cNvPr>
          <p:cNvSpPr>
            <a:spLocks noGrp="1"/>
          </p:cNvSpPr>
          <p:nvPr>
            <p:ph idx="1"/>
          </p:nvPr>
        </p:nvSpPr>
        <p:spPr/>
        <p:txBody>
          <a:bodyPr/>
          <a:lstStyle/>
          <a:p>
            <a:pPr eaLnBrk="1" hangingPunct="1"/>
            <a:r>
              <a:rPr lang="en-US" altLang="en-US" sz="2400" dirty="0">
                <a:solidFill>
                  <a:srgbClr val="5E5E5E"/>
                </a:solidFill>
              </a:rPr>
              <a:t>Why apply for an internship?</a:t>
            </a:r>
          </a:p>
          <a:p>
            <a:pPr lvl="1" eaLnBrk="1" hangingPunct="1"/>
            <a:r>
              <a:rPr lang="en-US" altLang="en-US" dirty="0">
                <a:solidFill>
                  <a:srgbClr val="5E5E5E"/>
                </a:solidFill>
              </a:rPr>
              <a:t>$$$</a:t>
            </a:r>
          </a:p>
          <a:p>
            <a:pPr lvl="1" eaLnBrk="1" hangingPunct="1"/>
            <a:r>
              <a:rPr lang="en-US" altLang="en-US" dirty="0">
                <a:solidFill>
                  <a:srgbClr val="5E5E5E"/>
                </a:solidFill>
              </a:rPr>
              <a:t>Experience</a:t>
            </a:r>
          </a:p>
          <a:p>
            <a:pPr lvl="1" eaLnBrk="1" hangingPunct="1"/>
            <a:r>
              <a:rPr lang="en-US" altLang="en-US" dirty="0">
                <a:solidFill>
                  <a:srgbClr val="5E5E5E"/>
                </a:solidFill>
              </a:rPr>
              <a:t>Resume</a:t>
            </a:r>
          </a:p>
          <a:p>
            <a:pPr lvl="1" eaLnBrk="1" hangingPunct="1"/>
            <a:r>
              <a:rPr lang="en-US" altLang="en-US" dirty="0">
                <a:solidFill>
                  <a:srgbClr val="5E5E5E"/>
                </a:solidFill>
              </a:rPr>
              <a:t>Perspective (would you like this job?)</a:t>
            </a:r>
          </a:p>
          <a:p>
            <a:pPr lvl="1" eaLnBrk="1" hangingPunct="1"/>
            <a:r>
              <a:rPr lang="en-US" altLang="en-US" dirty="0">
                <a:solidFill>
                  <a:srgbClr val="5E5E5E"/>
                </a:solidFill>
              </a:rPr>
              <a:t>First step toward a full-time position</a:t>
            </a:r>
          </a:p>
          <a:p>
            <a:endParaRPr lang="en-US" dirty="0"/>
          </a:p>
        </p:txBody>
      </p:sp>
      <p:pic>
        <p:nvPicPr>
          <p:cNvPr id="17412" name="istockphoto-623886972-612x612.png" descr="istockphoto-623886972-612x612.png">
            <a:extLst>
              <a:ext uri="{FF2B5EF4-FFF2-40B4-BE49-F238E27FC236}">
                <a16:creationId xmlns:a16="http://schemas.microsoft.com/office/drawing/2014/main" id="{AB69085F-FBC5-99FA-322A-D6F03060C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525" y="3576638"/>
            <a:ext cx="4894263"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380778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3AA2-5C5C-9C53-2C49-12DE2CA1521D}"/>
              </a:ext>
            </a:extLst>
          </p:cNvPr>
          <p:cNvSpPr>
            <a:spLocks noGrp="1"/>
          </p:cNvSpPr>
          <p:nvPr>
            <p:ph type="title"/>
          </p:nvPr>
        </p:nvSpPr>
        <p:spPr/>
        <p:txBody>
          <a:bodyPr/>
          <a:lstStyle/>
          <a:p>
            <a:r>
              <a:rPr lang="en-US" altLang="en-US" dirty="0"/>
              <a:t>What if I don’t plan to work full-time?</a:t>
            </a:r>
            <a:endParaRPr lang="en-US" dirty="0"/>
          </a:p>
        </p:txBody>
      </p:sp>
      <p:sp>
        <p:nvSpPr>
          <p:cNvPr id="3" name="Content Placeholder 2">
            <a:extLst>
              <a:ext uri="{FF2B5EF4-FFF2-40B4-BE49-F238E27FC236}">
                <a16:creationId xmlns:a16="http://schemas.microsoft.com/office/drawing/2014/main" id="{AC40BB8E-474C-6D00-0CCE-4E2A7848D75A}"/>
              </a:ext>
            </a:extLst>
          </p:cNvPr>
          <p:cNvSpPr>
            <a:spLocks noGrp="1"/>
          </p:cNvSpPr>
          <p:nvPr>
            <p:ph idx="1"/>
          </p:nvPr>
        </p:nvSpPr>
        <p:spPr>
          <a:xfrm>
            <a:off x="677334" y="2481263"/>
            <a:ext cx="8596668" cy="3560100"/>
          </a:xfrm>
        </p:spPr>
        <p:txBody>
          <a:bodyPr/>
          <a:lstStyle/>
          <a:p>
            <a:pPr eaLnBrk="1" hangingPunct="1"/>
            <a:r>
              <a:rPr lang="en-US" altLang="en-US" sz="2400" dirty="0">
                <a:solidFill>
                  <a:srgbClr val="5E5E5E"/>
                </a:solidFill>
              </a:rPr>
              <a:t>An internship might still be a good idea!</a:t>
            </a:r>
          </a:p>
          <a:p>
            <a:pPr marL="800100" lvl="1" indent="-342900" eaLnBrk="1" hangingPunct="1"/>
            <a:r>
              <a:rPr lang="en-US" altLang="en-US" dirty="0">
                <a:solidFill>
                  <a:srgbClr val="5E5E5E"/>
                </a:solidFill>
              </a:rPr>
              <a:t>Keeps doors open</a:t>
            </a:r>
          </a:p>
          <a:p>
            <a:pPr marL="800100" lvl="1" indent="-342900" eaLnBrk="1" hangingPunct="1"/>
            <a:r>
              <a:rPr lang="en-US" altLang="en-US" dirty="0">
                <a:solidFill>
                  <a:srgbClr val="5E5E5E"/>
                </a:solidFill>
              </a:rPr>
              <a:t>Augments your education</a:t>
            </a:r>
          </a:p>
          <a:p>
            <a:pPr marL="800100" lvl="1" indent="-342900" eaLnBrk="1" hangingPunct="1"/>
            <a:r>
              <a:rPr lang="en-US" altLang="en-US" dirty="0">
                <a:solidFill>
                  <a:srgbClr val="5E5E5E"/>
                </a:solidFill>
              </a:rPr>
              <a:t>$$$</a:t>
            </a:r>
          </a:p>
          <a:p>
            <a:endParaRPr lang="en-US" dirty="0"/>
          </a:p>
        </p:txBody>
      </p:sp>
      <p:sp>
        <p:nvSpPr>
          <p:cNvPr id="4" name="Maybe you are planning to start a business…">
            <a:extLst>
              <a:ext uri="{FF2B5EF4-FFF2-40B4-BE49-F238E27FC236}">
                <a16:creationId xmlns:a16="http://schemas.microsoft.com/office/drawing/2014/main" id="{18438F32-6337-48FD-C420-355DBC30DC1C}"/>
              </a:ext>
            </a:extLst>
          </p:cNvPr>
          <p:cNvSpPr txBox="1">
            <a:spLocks noChangeArrowheads="1"/>
          </p:cNvSpPr>
          <p:nvPr/>
        </p:nvSpPr>
        <p:spPr bwMode="auto">
          <a:xfrm>
            <a:off x="1403350" y="1160463"/>
            <a:ext cx="61325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A9A9A9"/>
                </a:solidFill>
                <a:effectLst/>
                <a:uLnTx/>
                <a:uFillTx/>
                <a:latin typeface="Trebuchet MS" panose="020B0603020202020204" pitchFamily="34" charset="0"/>
                <a:sym typeface="Trebuchet MS" panose="020B0603020202020204" pitchFamily="34" charset="0"/>
              </a:rPr>
              <a:t>Maybe you are planning to start a business…</a:t>
            </a:r>
          </a:p>
        </p:txBody>
      </p:sp>
      <p:sp>
        <p:nvSpPr>
          <p:cNvPr id="5" name="Maybe you are planning to start a family…">
            <a:extLst>
              <a:ext uri="{FF2B5EF4-FFF2-40B4-BE49-F238E27FC236}">
                <a16:creationId xmlns:a16="http://schemas.microsoft.com/office/drawing/2014/main" id="{977FAADB-8C6B-EA9F-FFFC-BBA60FBA1704}"/>
              </a:ext>
            </a:extLst>
          </p:cNvPr>
          <p:cNvSpPr txBox="1">
            <a:spLocks noChangeArrowheads="1"/>
          </p:cNvSpPr>
          <p:nvPr/>
        </p:nvSpPr>
        <p:spPr bwMode="auto">
          <a:xfrm>
            <a:off x="2760663" y="1600200"/>
            <a:ext cx="58594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A9A9A9"/>
                </a:solidFill>
                <a:effectLst/>
                <a:uLnTx/>
                <a:uFillTx/>
                <a:latin typeface="Trebuchet MS" panose="020B0603020202020204" pitchFamily="34" charset="0"/>
                <a:sym typeface="Trebuchet MS" panose="020B0603020202020204" pitchFamily="34" charset="0"/>
              </a:rPr>
              <a:t>Maybe you are planning to start a family…</a:t>
            </a:r>
          </a:p>
        </p:txBody>
      </p:sp>
      <p:grpSp>
        <p:nvGrpSpPr>
          <p:cNvPr id="6" name="Group">
            <a:extLst>
              <a:ext uri="{FF2B5EF4-FFF2-40B4-BE49-F238E27FC236}">
                <a16:creationId xmlns:a16="http://schemas.microsoft.com/office/drawing/2014/main" id="{4E4194A6-E127-DC36-AC4A-F701871B8D0F}"/>
              </a:ext>
            </a:extLst>
          </p:cNvPr>
          <p:cNvGrpSpPr>
            <a:grpSpLocks/>
          </p:cNvGrpSpPr>
          <p:nvPr/>
        </p:nvGrpSpPr>
        <p:grpSpPr bwMode="auto">
          <a:xfrm>
            <a:off x="3916363" y="4148138"/>
            <a:ext cx="4359275" cy="2336800"/>
            <a:chOff x="0" y="0"/>
            <a:chExt cx="4359709" cy="2336924"/>
          </a:xfrm>
        </p:grpSpPr>
        <p:pic>
          <p:nvPicPr>
            <p:cNvPr id="7" name="fun.png" descr="fun.png">
              <a:extLst>
                <a:ext uri="{FF2B5EF4-FFF2-40B4-BE49-F238E27FC236}">
                  <a16:creationId xmlns:a16="http://schemas.microsoft.com/office/drawing/2014/main" id="{1CCD7F4A-D6A8-B6A8-EFCB-6FECBD576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004" y="0"/>
              <a:ext cx="2322706" cy="2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Also, it might be fun!">
              <a:extLst>
                <a:ext uri="{FF2B5EF4-FFF2-40B4-BE49-F238E27FC236}">
                  <a16:creationId xmlns:a16="http://schemas.microsoft.com/office/drawing/2014/main" id="{D356947F-844A-0151-5AEE-DAE6D16F331F}"/>
                </a:ext>
              </a:extLst>
            </p:cNvPr>
            <p:cNvSpPr txBox="1">
              <a:spLocks noChangeArrowheads="1"/>
            </p:cNvSpPr>
            <p:nvPr/>
          </p:nvSpPr>
          <p:spPr bwMode="auto">
            <a:xfrm>
              <a:off x="0" y="1860517"/>
              <a:ext cx="2292360" cy="35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tIns="45719" rIns="45719" bIns="45719">
              <a:spAutoFit/>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929292"/>
                  </a:solidFill>
                  <a:effectLst/>
                  <a:uLnTx/>
                  <a:uFillTx/>
                  <a:latin typeface="Trebuchet MS" panose="020B0603020202020204" pitchFamily="34" charset="0"/>
                  <a:sym typeface="Trebuchet MS" panose="020B0603020202020204" pitchFamily="34" charset="0"/>
                </a:rPr>
                <a:t>Also, it might be fun!</a:t>
              </a:r>
            </a:p>
          </p:txBody>
        </p:sp>
      </p:grpSp>
    </p:spTree>
    <p:extLst>
      <p:ext uri="{BB962C8B-B14F-4D97-AF65-F5344CB8AC3E}">
        <p14:creationId xmlns:p14="http://schemas.microsoft.com/office/powerpoint/2010/main" val="83483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p:tmAbs val="0"/>
                                  </p:iterate>
                                  <p:childTnLst>
                                    <p:set>
                                      <p:cBhvr>
                                        <p:cTn id="16" fill="hold"/>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E15CC1A4-124F-BF90-B7F0-8C3770C16BA7}"/>
              </a:ext>
            </a:extLst>
          </p:cNvPr>
          <p:cNvSpPr txBox="1">
            <a:spLocks noGrp="1" noChangeArrowheads="1"/>
          </p:cNvSpPr>
          <p:nvPr>
            <p:ph type="title"/>
          </p:nvPr>
        </p:nvSpPr>
        <p:spPr/>
        <p:txBody>
          <a:bodyPr/>
          <a:lstStyle/>
          <a:p>
            <a:pPr eaLnBrk="1" hangingPunct="1"/>
            <a:r>
              <a:rPr lang="en-US" altLang="en-US"/>
              <a:t>How do I get an internship?</a:t>
            </a:r>
          </a:p>
        </p:txBody>
      </p:sp>
      <p:sp>
        <p:nvSpPr>
          <p:cNvPr id="3" name="Text Placeholder 2">
            <a:extLst>
              <a:ext uri="{FF2B5EF4-FFF2-40B4-BE49-F238E27FC236}">
                <a16:creationId xmlns:a16="http://schemas.microsoft.com/office/drawing/2014/main" id="{857B36A9-C0B8-50D2-E2A2-E5227AEA94B9}"/>
              </a:ext>
            </a:extLst>
          </p:cNvPr>
          <p:cNvSpPr>
            <a:spLocks noGrp="1"/>
          </p:cNvSpPr>
          <p:nvPr>
            <p:ph type="body" idx="1"/>
          </p:nvPr>
        </p:nvSpPr>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tep 1:…"/>
          <p:cNvSpPr txBox="1">
            <a:spLocks noGrp="1"/>
          </p:cNvSpPr>
          <p:nvPr>
            <p:ph type="title"/>
          </p:nvPr>
        </p:nvSpPr>
        <p:spPr>
          <a:prstGeom prst="rect">
            <a:avLst/>
          </a:prstGeom>
        </p:spPr>
        <p:txBody>
          <a:bodyPr/>
          <a:lstStyle/>
          <a:p>
            <a:r>
              <a:rPr dirty="0"/>
              <a:t>Step 1: </a:t>
            </a:r>
          </a:p>
          <a:p>
            <a:r>
              <a:rPr dirty="0"/>
              <a:t>Build a portfolio of personal projects</a:t>
            </a:r>
          </a:p>
        </p:txBody>
      </p:sp>
      <p:sp>
        <p:nvSpPr>
          <p:cNvPr id="2" name="Content Placeholder 1">
            <a:extLst>
              <a:ext uri="{FF2B5EF4-FFF2-40B4-BE49-F238E27FC236}">
                <a16:creationId xmlns:a16="http://schemas.microsoft.com/office/drawing/2014/main" id="{714948F4-2B64-CA1F-3F19-E8116620ACB4}"/>
              </a:ext>
            </a:extLst>
          </p:cNvPr>
          <p:cNvSpPr>
            <a:spLocks noGrp="1"/>
          </p:cNvSpPr>
          <p:nvPr>
            <p:ph idx="1"/>
          </p:nvPr>
        </p:nvSpPr>
        <p:spPr>
          <a:xfrm>
            <a:off x="677334" y="2343468"/>
            <a:ext cx="8596668" cy="3697895"/>
          </a:xfrm>
        </p:spPr>
        <p:txBody>
          <a:bodyPr>
            <a:normAutofit/>
          </a:bodyPr>
          <a:lstStyle/>
          <a:p>
            <a:pPr marL="0" indent="0" algn="ctr">
              <a:buNone/>
            </a:pPr>
            <a:r>
              <a:rPr lang="en-US" sz="2400" dirty="0"/>
              <a:t>The number 1 comment we hear from recruiters is,</a:t>
            </a:r>
          </a:p>
          <a:p>
            <a:pPr marL="0" indent="0" algn="ctr">
              <a:buNone/>
            </a:pPr>
            <a:r>
              <a:rPr lang="en-US" sz="3200" dirty="0">
                <a:solidFill>
                  <a:srgbClr val="FF0000"/>
                </a:solidFill>
              </a:rPr>
              <a:t> “Students need to work on something real”.</a:t>
            </a:r>
          </a:p>
          <a:p>
            <a:endParaRPr lang="en-US" dirty="0"/>
          </a:p>
          <a:p>
            <a:endParaRPr lang="en-US" dirty="0"/>
          </a:p>
          <a:p>
            <a:r>
              <a:rPr lang="en-US" dirty="0"/>
              <a:t>Assignments are artificial and we all know it. </a:t>
            </a:r>
          </a:p>
          <a:p>
            <a:r>
              <a:rPr lang="en-US" dirty="0"/>
              <a:t>Recruiters want students who know how to deal with real problems and all the messiness that goes with them.</a:t>
            </a:r>
          </a:p>
          <a:p>
            <a:endParaRPr lang="en-US" dirty="0"/>
          </a:p>
        </p:txBody>
      </p:sp>
      <p:sp>
        <p:nvSpPr>
          <p:cNvPr id="269" name="Assignments are artificial and we all know it.…"/>
          <p:cNvSpPr txBox="1"/>
          <p:nvPr/>
        </p:nvSpPr>
        <p:spPr>
          <a:xfrm>
            <a:off x="734362" y="4271735"/>
            <a:ext cx="862866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919191"/>
                </a:solidFill>
                <a:latin typeface="Courier New"/>
                <a:ea typeface="Courier New"/>
                <a:cs typeface="Courier New"/>
                <a:sym typeface="Courier New"/>
              </a:defRPr>
            </a:pPr>
            <a:endParaRPr dirty="0"/>
          </a:p>
        </p:txBody>
      </p:sp>
      <p:pic>
        <p:nvPicPr>
          <p:cNvPr id="270" name="Screenshot 2024-12-03 at 2.51.56 PM.png" descr="Screenshot 2024-12-03 at 2.51.56 PM.png"/>
          <p:cNvPicPr>
            <a:picLocks noChangeAspect="1"/>
          </p:cNvPicPr>
          <p:nvPr/>
        </p:nvPicPr>
        <p:blipFill>
          <a:blip r:embed="rId2"/>
          <a:srcRect l="2724" r="2724" b="1553"/>
          <a:stretch>
            <a:fillRect/>
          </a:stretch>
        </p:blipFill>
        <p:spPr>
          <a:xfrm>
            <a:off x="9138647" y="4514532"/>
            <a:ext cx="2989989" cy="1862910"/>
          </a:xfrm>
          <a:prstGeom prst="rect">
            <a:avLst/>
          </a:prstGeom>
          <a:ln w="12700">
            <a:miter lim="400000"/>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tep 1:…"/>
          <p:cNvSpPr txBox="1">
            <a:spLocks noGrp="1"/>
          </p:cNvSpPr>
          <p:nvPr>
            <p:ph type="title"/>
          </p:nvPr>
        </p:nvSpPr>
        <p:spPr>
          <a:xfrm>
            <a:off x="677333" y="609600"/>
            <a:ext cx="9462626" cy="1320800"/>
          </a:xfrm>
          <a:prstGeom prst="rect">
            <a:avLst/>
          </a:prstGeom>
        </p:spPr>
        <p:txBody>
          <a:bodyPr/>
          <a:lstStyle/>
          <a:p>
            <a:r>
              <a:t>Step 1: </a:t>
            </a:r>
          </a:p>
          <a:p>
            <a:r>
              <a:t>Build a portfolio of personal projects</a:t>
            </a:r>
          </a:p>
        </p:txBody>
      </p:sp>
      <p:sp>
        <p:nvSpPr>
          <p:cNvPr id="273" name="DON’T post solutions to class assignments…"/>
          <p:cNvSpPr txBox="1">
            <a:spLocks noGrp="1"/>
          </p:cNvSpPr>
          <p:nvPr>
            <p:ph type="body" sz="half" idx="1"/>
          </p:nvPr>
        </p:nvSpPr>
        <p:spPr>
          <a:xfrm>
            <a:off x="864567" y="2131302"/>
            <a:ext cx="8067351" cy="3931393"/>
          </a:xfrm>
          <a:prstGeom prst="rect">
            <a:avLst/>
          </a:prstGeom>
        </p:spPr>
        <p:txBody>
          <a:bodyPr>
            <a:normAutofit lnSpcReduction="10000"/>
          </a:bodyPr>
          <a:lstStyle/>
          <a:p>
            <a:pPr marL="325755" indent="-325755" defTabSz="434340">
              <a:spcBef>
                <a:spcPts val="900"/>
              </a:spcBef>
              <a:defRPr sz="2280">
                <a:solidFill>
                  <a:srgbClr val="5E5E5E"/>
                </a:solidFill>
              </a:defRPr>
            </a:pPr>
            <a:r>
              <a:t>DON’T post solutions to class assignments</a:t>
            </a:r>
          </a:p>
          <a:p>
            <a:pPr marL="760094" lvl="1" indent="-325754" defTabSz="434340">
              <a:spcBef>
                <a:spcPts val="900"/>
              </a:spcBef>
              <a:defRPr sz="1900">
                <a:solidFill>
                  <a:srgbClr val="5E5E5E"/>
                </a:solidFill>
              </a:defRPr>
            </a:pPr>
            <a:r>
              <a:t>It doesn’t help you, and professors don’t like it</a:t>
            </a:r>
          </a:p>
          <a:p>
            <a:pPr marL="325755" indent="-325755" defTabSz="434340">
              <a:spcBef>
                <a:spcPts val="900"/>
              </a:spcBef>
              <a:defRPr sz="2280">
                <a:solidFill>
                  <a:srgbClr val="5E5E5E"/>
                </a:solidFill>
              </a:defRPr>
            </a:pPr>
            <a:r>
              <a:t>DO collect your work on Github</a:t>
            </a:r>
          </a:p>
          <a:p>
            <a:pPr marL="760094" lvl="1" indent="-325754" defTabSz="434340">
              <a:spcBef>
                <a:spcPts val="900"/>
              </a:spcBef>
              <a:defRPr sz="1900">
                <a:solidFill>
                  <a:srgbClr val="5E5E5E"/>
                </a:solidFill>
              </a:defRPr>
            </a:pPr>
            <a:r>
              <a:t>Code on individual projects, or on group projects that go beyond class assignments.</a:t>
            </a:r>
          </a:p>
          <a:p>
            <a:pPr marL="760094" lvl="1" indent="-325754" defTabSz="434340">
              <a:spcBef>
                <a:spcPts val="900"/>
              </a:spcBef>
              <a:defRPr sz="1900">
                <a:solidFill>
                  <a:srgbClr val="5E5E5E"/>
                </a:solidFill>
              </a:defRPr>
            </a:pPr>
            <a:r>
              <a:t>Join clubs, volunteer in research labs, HAVE FUN.</a:t>
            </a:r>
          </a:p>
          <a:p>
            <a:pPr marL="325755" indent="-325755" defTabSz="434340">
              <a:spcBef>
                <a:spcPts val="900"/>
              </a:spcBef>
              <a:defRPr sz="2280">
                <a:solidFill>
                  <a:srgbClr val="5E5E5E"/>
                </a:solidFill>
              </a:defRPr>
            </a:pPr>
            <a:r>
              <a:t>DON’T wait until you’re a senior to think about your future.</a:t>
            </a:r>
          </a:p>
          <a:p>
            <a:pPr marL="325755" indent="-325755" defTabSz="434340">
              <a:spcBef>
                <a:spcPts val="900"/>
              </a:spcBef>
              <a:defRPr sz="2280">
                <a:solidFill>
                  <a:srgbClr val="5E5E5E"/>
                </a:solidFill>
              </a:defRPr>
            </a:pPr>
            <a:r>
              <a:t>DO apply to jobs even if you don’t match every qualification.</a:t>
            </a:r>
          </a:p>
        </p:txBody>
      </p:sp>
      <p:pic>
        <p:nvPicPr>
          <p:cNvPr id="274" name="Screenshot 2024-12-03 at 2.51.56 PM.png" descr="Screenshot 2024-12-03 at 2.51.56 PM.png"/>
          <p:cNvPicPr>
            <a:picLocks noChangeAspect="1"/>
          </p:cNvPicPr>
          <p:nvPr/>
        </p:nvPicPr>
        <p:blipFill>
          <a:blip r:embed="rId2"/>
          <a:srcRect l="2724" r="2724" b="1553"/>
          <a:stretch>
            <a:fillRect/>
          </a:stretch>
        </p:blipFill>
        <p:spPr>
          <a:xfrm>
            <a:off x="9138647" y="4514532"/>
            <a:ext cx="2989989" cy="1862910"/>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7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7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27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27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build="p"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tep 2:…"/>
          <p:cNvSpPr txBox="1">
            <a:spLocks noGrp="1"/>
          </p:cNvSpPr>
          <p:nvPr>
            <p:ph type="title"/>
          </p:nvPr>
        </p:nvSpPr>
        <p:spPr>
          <a:prstGeom prst="rect">
            <a:avLst/>
          </a:prstGeom>
        </p:spPr>
        <p:txBody>
          <a:bodyPr/>
          <a:lstStyle/>
          <a:p>
            <a:r>
              <a:t>Step 2:</a:t>
            </a:r>
          </a:p>
          <a:p>
            <a:r>
              <a:t>Create and maintain a resume</a:t>
            </a:r>
          </a:p>
        </p:txBody>
      </p:sp>
      <p:pic>
        <p:nvPicPr>
          <p:cNvPr id="277" name="Screenshot 2024-12-03 at 2.34.34 PM.png" descr="Screenshot 2024-12-03 at 2.34.34 PM.png"/>
          <p:cNvPicPr>
            <a:picLocks noChangeAspect="1"/>
          </p:cNvPicPr>
          <p:nvPr/>
        </p:nvPicPr>
        <p:blipFill>
          <a:blip r:embed="rId2"/>
          <a:srcRect l="3722" t="5989" r="3722"/>
          <a:stretch>
            <a:fillRect/>
          </a:stretch>
        </p:blipFill>
        <p:spPr>
          <a:xfrm>
            <a:off x="3748729" y="4620240"/>
            <a:ext cx="2453882" cy="1875658"/>
          </a:xfrm>
          <a:prstGeom prst="rect">
            <a:avLst/>
          </a:prstGeom>
          <a:ln w="12700">
            <a:miter lim="400000"/>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Rule #1: Your resume matters"/>
          <p:cNvSpPr txBox="1">
            <a:spLocks noGrp="1"/>
          </p:cNvSpPr>
          <p:nvPr>
            <p:ph type="title"/>
          </p:nvPr>
        </p:nvSpPr>
        <p:spPr>
          <a:xfrm>
            <a:off x="924574" y="2490651"/>
            <a:ext cx="8596669" cy="1320801"/>
          </a:xfrm>
          <a:prstGeom prst="rect">
            <a:avLst/>
          </a:prstGeom>
        </p:spPr>
        <p:txBody>
          <a:bodyPr/>
          <a:lstStyle>
            <a:lvl1pPr>
              <a:defRPr sz="4500"/>
            </a:lvl1pPr>
          </a:lstStyle>
          <a:p>
            <a:r>
              <a:t>Rule #1: Your resume matters</a:t>
            </a:r>
          </a:p>
        </p:txBody>
      </p:sp>
      <p:pic>
        <p:nvPicPr>
          <p:cNvPr id="280" name="Screenshot 2024-12-03 at 2.34.34 PM.png" descr="Screenshot 2024-12-03 at 2.34.34 PM.png"/>
          <p:cNvPicPr>
            <a:picLocks noChangeAspect="1"/>
          </p:cNvPicPr>
          <p:nvPr/>
        </p:nvPicPr>
        <p:blipFill>
          <a:blip r:embed="rId2"/>
          <a:srcRect l="3722" t="5989" r="3722"/>
          <a:stretch>
            <a:fillRect/>
          </a:stretch>
        </p:blipFill>
        <p:spPr>
          <a:xfrm>
            <a:off x="3748729" y="4620240"/>
            <a:ext cx="2453882" cy="1875658"/>
          </a:xfrm>
          <a:prstGeom prst="rect">
            <a:avLst/>
          </a:prstGeom>
          <a:ln w="12700">
            <a:miter lim="400000"/>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Screenshot 2024-12-03 at 2.34.34 PM.png" descr="Screenshot 2024-12-03 at 2.34.34 PM.png"/>
          <p:cNvPicPr>
            <a:picLocks noChangeAspect="1"/>
          </p:cNvPicPr>
          <p:nvPr/>
        </p:nvPicPr>
        <p:blipFill>
          <a:blip r:embed="rId2"/>
          <a:srcRect l="3722" t="5989" r="3722"/>
          <a:stretch>
            <a:fillRect/>
          </a:stretch>
        </p:blipFill>
        <p:spPr>
          <a:xfrm>
            <a:off x="3748729" y="4620240"/>
            <a:ext cx="2453882" cy="1875658"/>
          </a:xfrm>
          <a:prstGeom prst="rect">
            <a:avLst/>
          </a:prstGeom>
          <a:ln w="12700">
            <a:miter lim="400000"/>
          </a:ln>
        </p:spPr>
      </p:pic>
      <p:sp>
        <p:nvSpPr>
          <p:cNvPr id="2" name="Title 1">
            <a:extLst>
              <a:ext uri="{FF2B5EF4-FFF2-40B4-BE49-F238E27FC236}">
                <a16:creationId xmlns:a16="http://schemas.microsoft.com/office/drawing/2014/main" id="{4062DF83-066B-568F-B90E-EEF905EB440A}"/>
              </a:ext>
            </a:extLst>
          </p:cNvPr>
          <p:cNvSpPr>
            <a:spLocks noGrp="1"/>
          </p:cNvSpPr>
          <p:nvPr>
            <p:ph type="title"/>
          </p:nvPr>
        </p:nvSpPr>
        <p:spPr/>
        <p:txBody>
          <a:bodyPr/>
          <a:lstStyle/>
          <a:p>
            <a:r>
              <a:rPr lang="en-US" dirty="0"/>
              <a:t>Put time into your resume</a:t>
            </a:r>
          </a:p>
        </p:txBody>
      </p:sp>
      <p:sp>
        <p:nvSpPr>
          <p:cNvPr id="3" name="Content Placeholder 2">
            <a:extLst>
              <a:ext uri="{FF2B5EF4-FFF2-40B4-BE49-F238E27FC236}">
                <a16:creationId xmlns:a16="http://schemas.microsoft.com/office/drawing/2014/main" id="{79D8D010-EB2C-6C8E-40DD-197B3014133F}"/>
              </a:ext>
            </a:extLst>
          </p:cNvPr>
          <p:cNvSpPr>
            <a:spLocks noGrp="1"/>
          </p:cNvSpPr>
          <p:nvPr>
            <p:ph idx="1"/>
          </p:nvPr>
        </p:nvSpPr>
        <p:spPr>
          <a:xfrm>
            <a:off x="677334" y="1930400"/>
            <a:ext cx="8596668" cy="4110962"/>
          </a:xfrm>
        </p:spPr>
        <p:txBody>
          <a:bodyPr/>
          <a:lstStyle/>
          <a:p>
            <a:r>
              <a:rPr lang="en-US" dirty="0"/>
              <a:t>On average, recruiters spend 7-10 seconds looking at each resume.</a:t>
            </a:r>
          </a:p>
          <a:p>
            <a:endParaRPr lang="en-US" dirty="0"/>
          </a:p>
          <a:p>
            <a:r>
              <a:rPr lang="en-US" dirty="0"/>
              <a:t>You, therefore, should spend </a:t>
            </a:r>
            <a:r>
              <a:rPr lang="en-US" b="1" dirty="0"/>
              <a:t>7-10 hours </a:t>
            </a:r>
            <a:r>
              <a:rPr lang="en-US" dirty="0"/>
              <a:t>to make sure it’s </a:t>
            </a:r>
            <a:r>
              <a:rPr lang="en-US" b="1" dirty="0"/>
              <a:t>perfect</a:t>
            </a:r>
            <a:r>
              <a:rPr lang="en-US" dirty="0"/>
              <a:t>.</a:t>
            </a:r>
          </a:p>
          <a:p>
            <a:endParaRPr lang="en-US" dirty="0"/>
          </a:p>
          <a:p>
            <a:r>
              <a:rPr lang="en-US" dirty="0"/>
              <a:t>No typos, strong wording, use a good template. Make it fantastic.</a:t>
            </a:r>
          </a:p>
          <a:p>
            <a:endParaRPr lang="en-US" b="1" dirty="0"/>
          </a:p>
          <a:p>
            <a:endParaRPr lang="en-US" dirty="0"/>
          </a:p>
          <a:p>
            <a:endParaRPr lang="en-US" dirty="0"/>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Rule #2: Don’t sand-blast the internet"/>
          <p:cNvSpPr txBox="1">
            <a:spLocks noGrp="1"/>
          </p:cNvSpPr>
          <p:nvPr>
            <p:ph type="title"/>
          </p:nvPr>
        </p:nvSpPr>
        <p:spPr>
          <a:xfrm>
            <a:off x="465380" y="3071222"/>
            <a:ext cx="9470202" cy="1320801"/>
          </a:xfrm>
          <a:prstGeom prst="rect">
            <a:avLst/>
          </a:prstGeom>
        </p:spPr>
        <p:txBody>
          <a:bodyPr>
            <a:normAutofit fontScale="90000"/>
          </a:bodyPr>
          <a:lstStyle>
            <a:lvl1pPr defTabSz="438911">
              <a:defRPr sz="4320"/>
            </a:lvl1pPr>
          </a:lstStyle>
          <a:p>
            <a:r>
              <a:t>Rule #2: Don’t sand-blast the internet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How does decryption work?</a:t>
            </a:r>
            <a:endParaRPr/>
          </a:p>
        </p:txBody>
      </p:sp>
      <p:sp>
        <p:nvSpPr>
          <p:cNvPr id="102" name="Google Shape;102;p18"/>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None/>
            </a:pPr>
            <a:r>
              <a:rPr lang="en" dirty="0"/>
              <a:t>To decrypt, you use the key to unlock or undo the encryption.</a:t>
            </a:r>
            <a:endParaRPr dirty="0"/>
          </a:p>
          <a:p>
            <a:pPr marL="0" indent="0">
              <a:spcBef>
                <a:spcPts val="1600"/>
              </a:spcBef>
              <a:buNone/>
            </a:pPr>
            <a:endParaRPr dirty="0"/>
          </a:p>
          <a:p>
            <a:pPr marL="0" indent="0">
              <a:spcBef>
                <a:spcPts val="1600"/>
              </a:spcBef>
              <a:buNone/>
            </a:pPr>
            <a:r>
              <a:rPr lang="en" dirty="0"/>
              <a:t>function(encrypted_message, key) = message</a:t>
            </a:r>
            <a:endParaRPr dirty="0"/>
          </a:p>
          <a:p>
            <a:pPr marL="0" indent="0">
              <a:spcBef>
                <a:spcPts val="1600"/>
              </a:spcBef>
              <a:spcAft>
                <a:spcPts val="1600"/>
              </a:spcAft>
              <a:buNone/>
            </a:pPr>
            <a:endParaRPr dirty="0"/>
          </a:p>
        </p:txBody>
      </p:sp>
      <p:pic>
        <p:nvPicPr>
          <p:cNvPr id="103" name="Google Shape;103;p18"/>
          <p:cNvPicPr preferRelativeResize="0"/>
          <p:nvPr/>
        </p:nvPicPr>
        <p:blipFill>
          <a:blip r:embed="rId3">
            <a:alphaModFix/>
          </a:blip>
          <a:stretch>
            <a:fillRect/>
          </a:stretch>
        </p:blipFill>
        <p:spPr>
          <a:xfrm>
            <a:off x="463367" y="4572734"/>
            <a:ext cx="3522131" cy="1981199"/>
          </a:xfrm>
          <a:prstGeom prst="rect">
            <a:avLst/>
          </a:prstGeom>
          <a:noFill/>
          <a:ln>
            <a:noFill/>
          </a:ln>
        </p:spPr>
      </p:pic>
      <p:pic>
        <p:nvPicPr>
          <p:cNvPr id="104" name="Google Shape;104;p18"/>
          <p:cNvPicPr preferRelativeResize="0"/>
          <p:nvPr/>
        </p:nvPicPr>
        <p:blipFill>
          <a:blip r:embed="rId4">
            <a:alphaModFix/>
          </a:blip>
          <a:stretch>
            <a:fillRect/>
          </a:stretch>
        </p:blipFill>
        <p:spPr>
          <a:xfrm>
            <a:off x="5148950" y="4760867"/>
            <a:ext cx="1604932" cy="1604932"/>
          </a:xfrm>
          <a:prstGeom prst="rect">
            <a:avLst/>
          </a:prstGeom>
          <a:noFill/>
          <a:ln>
            <a:noFill/>
          </a:ln>
        </p:spPr>
      </p:pic>
      <p:pic>
        <p:nvPicPr>
          <p:cNvPr id="105" name="Google Shape;105;p18"/>
          <p:cNvPicPr preferRelativeResize="0"/>
          <p:nvPr/>
        </p:nvPicPr>
        <p:blipFill>
          <a:blip r:embed="rId5">
            <a:alphaModFix/>
          </a:blip>
          <a:stretch>
            <a:fillRect/>
          </a:stretch>
        </p:blipFill>
        <p:spPr>
          <a:xfrm>
            <a:off x="8226733" y="4760867"/>
            <a:ext cx="2550200" cy="1604933"/>
          </a:xfrm>
          <a:prstGeom prst="rect">
            <a:avLst/>
          </a:prstGeom>
          <a:noFill/>
          <a:ln>
            <a:noFill/>
          </a:ln>
        </p:spPr>
      </p:pic>
      <p:sp>
        <p:nvSpPr>
          <p:cNvPr id="106" name="Google Shape;106;p18"/>
          <p:cNvSpPr/>
          <p:nvPr/>
        </p:nvSpPr>
        <p:spPr>
          <a:xfrm>
            <a:off x="4034767" y="5233200"/>
            <a:ext cx="880400" cy="810800"/>
          </a:xfrm>
          <a:prstGeom prst="mathPlus">
            <a:avLst>
              <a:gd name="adj1" fmla="val 2352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07" name="Google Shape;107;p18"/>
          <p:cNvSpPr/>
          <p:nvPr/>
        </p:nvSpPr>
        <p:spPr>
          <a:xfrm>
            <a:off x="6892767" y="5215800"/>
            <a:ext cx="880400" cy="845600"/>
          </a:xfrm>
          <a:prstGeom prst="mathEqual">
            <a:avLst>
              <a:gd name="adj1" fmla="val 23520"/>
              <a:gd name="adj2" fmla="val 1176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ile-desert-sand-glass-pebble-260nw-679783348.jpg.jpeg" descr="pile-desert-sand-glass-pebble-260nw-679783348.jpg.jpeg"/>
          <p:cNvPicPr>
            <a:picLocks noChangeAspect="1"/>
          </p:cNvPicPr>
          <p:nvPr/>
        </p:nvPicPr>
        <p:blipFill>
          <a:blip r:embed="rId2"/>
          <a:srcRect t="8025" r="1470" b="8025"/>
          <a:stretch/>
        </p:blipFill>
        <p:spPr>
          <a:xfrm>
            <a:off x="-6903" y="-26344"/>
            <a:ext cx="12198904" cy="5661812"/>
          </a:xfrm>
          <a:prstGeom prst="rect">
            <a:avLst/>
          </a:prstGeom>
          <a:ln w="12700">
            <a:miter lim="400000"/>
          </a:ln>
        </p:spPr>
      </p:pic>
      <p:sp>
        <p:nvSpPr>
          <p:cNvPr id="290" name="Don’t be one of 10,000 generic grains of sand.…"/>
          <p:cNvSpPr txBox="1">
            <a:spLocks noGrp="1"/>
          </p:cNvSpPr>
          <p:nvPr>
            <p:ph type="title"/>
          </p:nvPr>
        </p:nvSpPr>
        <p:spPr>
          <a:xfrm>
            <a:off x="677334" y="609600"/>
            <a:ext cx="10722186" cy="1320800"/>
          </a:xfrm>
          <a:prstGeom prst="rect">
            <a:avLst/>
          </a:prstGeom>
        </p:spPr>
        <p:txBody>
          <a:bodyPr lIns="45719" tIns="45719" rIns="45719" bIns="45719" anchor="t">
            <a:normAutofit/>
          </a:bodyPr>
          <a:lstStyle/>
          <a:p>
            <a:pPr defTabSz="457200">
              <a:lnSpc>
                <a:spcPct val="100000"/>
              </a:lnSpc>
              <a:defRPr sz="2500" b="0" spc="0">
                <a:solidFill>
                  <a:schemeClr val="accent1"/>
                </a:solidFill>
                <a:latin typeface="+mj-lt"/>
                <a:ea typeface="+mj-ea"/>
                <a:cs typeface="+mj-cs"/>
                <a:sym typeface="Trebuchet MS"/>
              </a:defRPr>
            </a:pPr>
            <a:r>
              <a:rPr sz="3200" dirty="0"/>
              <a:t>Don’t be one of 10,000 generic grains of sand.</a:t>
            </a:r>
          </a:p>
          <a:p>
            <a:pPr defTabSz="457200">
              <a:lnSpc>
                <a:spcPct val="100000"/>
              </a:lnSpc>
              <a:defRPr sz="2500" b="0" spc="0">
                <a:solidFill>
                  <a:schemeClr val="accent1"/>
                </a:solidFill>
                <a:latin typeface="+mj-lt"/>
                <a:ea typeface="+mj-ea"/>
                <a:cs typeface="+mj-cs"/>
                <a:sym typeface="Trebuchet MS"/>
              </a:defRPr>
            </a:pPr>
            <a:r>
              <a:rPr dirty="0"/>
              <a:t>Be the diamond by customizing your resume to each opportunity.</a:t>
            </a:r>
          </a:p>
        </p:txBody>
      </p:sp>
      <p:sp>
        <p:nvSpPr>
          <p:cNvPr id="2" name="Content Placeholder 1">
            <a:extLst>
              <a:ext uri="{FF2B5EF4-FFF2-40B4-BE49-F238E27FC236}">
                <a16:creationId xmlns:a16="http://schemas.microsoft.com/office/drawing/2014/main" id="{7A8D663B-FE5E-2BCE-1E77-7851E72B7507}"/>
              </a:ext>
            </a:extLst>
          </p:cNvPr>
          <p:cNvSpPr>
            <a:spLocks noGrp="1"/>
          </p:cNvSpPr>
          <p:nvPr>
            <p:ph idx="1"/>
          </p:nvPr>
        </p:nvSpPr>
        <p:spPr>
          <a:xfrm>
            <a:off x="677334" y="5640815"/>
            <a:ext cx="8596668" cy="1135370"/>
          </a:xfrm>
        </p:spPr>
        <p:txBody>
          <a:bodyPr/>
          <a:lstStyle/>
          <a:p>
            <a:r>
              <a:rPr lang="en-US" dirty="0"/>
              <a:t>Resist the temptation to send out 500 resumes to random positions. Instead, send 5 carefully customized resumes to jobs that you are a really good match for. Be shiny, not noisy.</a:t>
            </a:r>
          </a:p>
          <a:p>
            <a:endParaRPr lang="en-US"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90"/>
                                        </p:tgtEl>
                                        <p:attrNameLst>
                                          <p:attrName>style.visibility</p:attrName>
                                        </p:attrNameLst>
                                      </p:cBhvr>
                                      <p:to>
                                        <p:strVal val="visible"/>
                                      </p:to>
                                    </p:set>
                                    <p:animEffect transition="in" filter="wipe(left)">
                                      <p:cBhvr>
                                        <p:cTn id="7" dur="10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tep 2:…"/>
          <p:cNvSpPr txBox="1">
            <a:spLocks noGrp="1"/>
          </p:cNvSpPr>
          <p:nvPr>
            <p:ph type="title"/>
          </p:nvPr>
        </p:nvSpPr>
        <p:spPr>
          <a:prstGeom prst="rect">
            <a:avLst/>
          </a:prstGeom>
        </p:spPr>
        <p:txBody>
          <a:bodyPr/>
          <a:lstStyle/>
          <a:p>
            <a:r>
              <a:t>Step 2:</a:t>
            </a:r>
          </a:p>
          <a:p>
            <a:r>
              <a:t>Create and maintain a resume</a:t>
            </a:r>
          </a:p>
        </p:txBody>
      </p:sp>
      <p:sp>
        <p:nvSpPr>
          <p:cNvPr id="294" name="DO get feedback on your resume…"/>
          <p:cNvSpPr txBox="1">
            <a:spLocks noGrp="1"/>
          </p:cNvSpPr>
          <p:nvPr>
            <p:ph type="body" idx="1"/>
          </p:nvPr>
        </p:nvSpPr>
        <p:spPr>
          <a:xfrm>
            <a:off x="864567" y="2026799"/>
            <a:ext cx="9510480" cy="3930713"/>
          </a:xfrm>
          <a:prstGeom prst="rect">
            <a:avLst/>
          </a:prstGeom>
        </p:spPr>
        <p:txBody>
          <a:bodyPr>
            <a:normAutofit lnSpcReduction="10000"/>
          </a:bodyPr>
          <a:lstStyle/>
          <a:p>
            <a:pPr marL="281178" indent="-281178" defTabSz="374904">
              <a:spcBef>
                <a:spcPts val="800"/>
              </a:spcBef>
              <a:defRPr sz="1968">
                <a:solidFill>
                  <a:srgbClr val="5E5E5E"/>
                </a:solidFill>
              </a:defRPr>
            </a:pPr>
            <a:r>
              <a:t>DO get feedback on your resume</a:t>
            </a:r>
          </a:p>
          <a:p>
            <a:pPr marL="656081" lvl="1" indent="-281177" defTabSz="374904">
              <a:spcBef>
                <a:spcPts val="800"/>
              </a:spcBef>
              <a:defRPr sz="1640">
                <a:solidFill>
                  <a:srgbClr val="5E5E5E"/>
                </a:solidFill>
              </a:defRPr>
            </a:pPr>
            <a:r>
              <a:t>Try to get input from at least three people</a:t>
            </a:r>
          </a:p>
          <a:p>
            <a:pPr marL="656081" lvl="1" indent="-281177" defTabSz="374904">
              <a:spcBef>
                <a:spcPts val="800"/>
              </a:spcBef>
              <a:defRPr sz="1640">
                <a:solidFill>
                  <a:srgbClr val="5E5E5E"/>
                </a:solidFill>
              </a:defRPr>
            </a:pPr>
            <a:r>
              <a:t>Ask your professors, the CS Mentors, and people who have jobs</a:t>
            </a:r>
          </a:p>
          <a:p>
            <a:pPr marL="281178" indent="-281178" defTabSz="374904">
              <a:spcBef>
                <a:spcPts val="800"/>
              </a:spcBef>
              <a:defRPr sz="1968">
                <a:solidFill>
                  <a:srgbClr val="5E5E5E"/>
                </a:solidFill>
              </a:defRPr>
            </a:pPr>
            <a:r>
              <a:t>DO watch for internship postings</a:t>
            </a:r>
          </a:p>
          <a:p>
            <a:pPr marL="656081" lvl="1" indent="-281177" defTabSz="374904">
              <a:spcBef>
                <a:spcPts val="800"/>
              </a:spcBef>
              <a:defRPr sz="1640">
                <a:solidFill>
                  <a:srgbClr val="5E5E5E"/>
                </a:solidFill>
              </a:defRPr>
            </a:pPr>
            <a:r>
              <a:t>Ask the CS Mentors</a:t>
            </a:r>
          </a:p>
          <a:p>
            <a:pPr marL="656081" lvl="1" indent="-281177" defTabSz="374904">
              <a:spcBef>
                <a:spcPts val="800"/>
              </a:spcBef>
              <a:defRPr sz="1640">
                <a:solidFill>
                  <a:srgbClr val="5E5E5E"/>
                </a:solidFill>
              </a:defRPr>
            </a:pPr>
            <a:r>
              <a:t>Watch bulletin boards in the TMCB</a:t>
            </a:r>
          </a:p>
          <a:p>
            <a:pPr marL="656081" lvl="1" indent="-281177" defTabSz="374904">
              <a:spcBef>
                <a:spcPts val="800"/>
              </a:spcBef>
              <a:defRPr sz="1640">
                <a:solidFill>
                  <a:srgbClr val="5E5E5E"/>
                </a:solidFill>
              </a:defRPr>
            </a:pPr>
            <a:r>
              <a:t>Join #job-hunting channels in class Slack or Web sites</a:t>
            </a:r>
          </a:p>
          <a:p>
            <a:pPr marL="281178" indent="-281178" defTabSz="374904">
              <a:spcBef>
                <a:spcPts val="800"/>
              </a:spcBef>
              <a:defRPr sz="1968">
                <a:solidFill>
                  <a:srgbClr val="5E5E5E"/>
                </a:solidFill>
              </a:defRPr>
            </a:pPr>
            <a:r>
              <a:t>DO attend job fairs, mock interviews, and industry events</a:t>
            </a:r>
          </a:p>
          <a:p>
            <a:pPr marL="656081" lvl="1" indent="-281177" defTabSz="374904">
              <a:spcBef>
                <a:spcPts val="800"/>
              </a:spcBef>
              <a:defRPr sz="1640">
                <a:solidFill>
                  <a:srgbClr val="5E5E5E"/>
                </a:solidFill>
              </a:defRPr>
            </a:pPr>
            <a:r>
              <a:t>Industry recruiters will give you job-hunting advice</a:t>
            </a:r>
          </a:p>
          <a:p>
            <a:pPr marL="656081" lvl="1" indent="-281177" defTabSz="374904">
              <a:spcBef>
                <a:spcPts val="800"/>
              </a:spcBef>
              <a:defRPr sz="1640">
                <a:solidFill>
                  <a:srgbClr val="5E5E5E"/>
                </a:solidFill>
              </a:defRPr>
            </a:pPr>
            <a:r>
              <a:t>Many hires come directly from these recruiting events - you skip the line.</a:t>
            </a:r>
          </a:p>
          <a:p>
            <a:pPr marL="656081" lvl="1" indent="-281177" defTabSz="374904">
              <a:spcBef>
                <a:spcPts val="800"/>
              </a:spcBef>
              <a:defRPr sz="1640">
                <a:solidFill>
                  <a:srgbClr val="5E5E5E"/>
                </a:solidFill>
              </a:defRPr>
            </a:pPr>
            <a:r>
              <a:t>Talk to people. Learn everything you can.</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9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29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9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29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29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2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9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29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294">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29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build="p"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tep 3:…"/>
          <p:cNvSpPr txBox="1">
            <a:spLocks noGrp="1"/>
          </p:cNvSpPr>
          <p:nvPr>
            <p:ph type="title"/>
          </p:nvPr>
        </p:nvSpPr>
        <p:spPr>
          <a:prstGeom prst="rect">
            <a:avLst/>
          </a:prstGeom>
        </p:spPr>
        <p:txBody>
          <a:bodyPr/>
          <a:lstStyle/>
          <a:p>
            <a:r>
              <a:t>Step 3:</a:t>
            </a:r>
          </a:p>
          <a:p>
            <a:r>
              <a:t>You’ll need letters of recommendation</a:t>
            </a:r>
          </a:p>
        </p:txBody>
      </p:sp>
      <p:sp>
        <p:nvSpPr>
          <p:cNvPr id="297" name="DO work closely with professors…"/>
          <p:cNvSpPr txBox="1">
            <a:spLocks noGrp="1"/>
          </p:cNvSpPr>
          <p:nvPr>
            <p:ph type="body" sz="half" idx="1"/>
          </p:nvPr>
        </p:nvSpPr>
        <p:spPr>
          <a:xfrm>
            <a:off x="864567" y="2026799"/>
            <a:ext cx="8460643" cy="3144220"/>
          </a:xfrm>
          <a:prstGeom prst="rect">
            <a:avLst/>
          </a:prstGeom>
        </p:spPr>
        <p:txBody>
          <a:bodyPr/>
          <a:lstStyle/>
          <a:p>
            <a:pPr marL="342900" indent="-342900">
              <a:defRPr sz="2400">
                <a:solidFill>
                  <a:srgbClr val="5E5E5E"/>
                </a:solidFill>
              </a:defRPr>
            </a:pPr>
            <a:r>
              <a:rPr dirty="0"/>
              <a:t>DO work closely with professors</a:t>
            </a:r>
          </a:p>
          <a:p>
            <a:pPr marL="800100" lvl="1" indent="-342900">
              <a:defRPr>
                <a:solidFill>
                  <a:srgbClr val="5E5E5E"/>
                </a:solidFill>
              </a:defRPr>
            </a:pPr>
            <a:r>
              <a:rPr dirty="0"/>
              <a:t>The best recommend writers can speak about you as an employee, not just as a student</a:t>
            </a:r>
          </a:p>
          <a:p>
            <a:pPr marL="800100" lvl="1" indent="-342900">
              <a:defRPr>
                <a:solidFill>
                  <a:srgbClr val="5E5E5E"/>
                </a:solidFill>
              </a:defRPr>
            </a:pPr>
            <a:r>
              <a:rPr dirty="0"/>
              <a:t>Work as a TA, research assistant, or be an office</a:t>
            </a:r>
            <a:r>
              <a:rPr lang="en-US" dirty="0"/>
              <a:t>r</a:t>
            </a:r>
            <a:r>
              <a:rPr dirty="0"/>
              <a:t> in a club the professor advises</a:t>
            </a:r>
          </a:p>
          <a:p>
            <a:pPr marL="800100" lvl="1" indent="-342900">
              <a:defRPr>
                <a:solidFill>
                  <a:srgbClr val="5E5E5E"/>
                </a:solidFill>
              </a:defRPr>
            </a:pPr>
            <a:r>
              <a:rPr dirty="0"/>
              <a:t>Be responsible and reliable! Professors can’t testify of attributes they didn’t observe.</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9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9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29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2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build="p"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7B7E3-E967-2BDF-7343-134B502A0AA7}"/>
              </a:ext>
            </a:extLst>
          </p:cNvPr>
          <p:cNvSpPr>
            <a:spLocks noGrp="1"/>
          </p:cNvSpPr>
          <p:nvPr>
            <p:ph type="title"/>
          </p:nvPr>
        </p:nvSpPr>
        <p:spPr/>
        <p:txBody>
          <a:bodyPr/>
          <a:lstStyle/>
          <a:p>
            <a:r>
              <a:rPr lang="en-US" dirty="0"/>
              <a:t>Last Bits</a:t>
            </a:r>
          </a:p>
        </p:txBody>
      </p:sp>
      <p:sp>
        <p:nvSpPr>
          <p:cNvPr id="4" name="Text Placeholder 3">
            <a:extLst>
              <a:ext uri="{FF2B5EF4-FFF2-40B4-BE49-F238E27FC236}">
                <a16:creationId xmlns:a16="http://schemas.microsoft.com/office/drawing/2014/main" id="{B8A2E6F1-CBFE-074F-BDA8-0F2719C635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7446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02403-7FA8-3288-7E3F-4155323D5775}"/>
              </a:ext>
            </a:extLst>
          </p:cNvPr>
          <p:cNvSpPr>
            <a:spLocks noGrp="1"/>
          </p:cNvSpPr>
          <p:nvPr>
            <p:ph type="title"/>
          </p:nvPr>
        </p:nvSpPr>
        <p:spPr/>
        <p:txBody>
          <a:bodyPr/>
          <a:lstStyle/>
          <a:p>
            <a:r>
              <a:rPr lang="en-US" dirty="0"/>
              <a:t>Course Evaluation Survey</a:t>
            </a:r>
          </a:p>
        </p:txBody>
      </p:sp>
      <p:sp>
        <p:nvSpPr>
          <p:cNvPr id="3" name="Content Placeholder 2">
            <a:extLst>
              <a:ext uri="{FF2B5EF4-FFF2-40B4-BE49-F238E27FC236}">
                <a16:creationId xmlns:a16="http://schemas.microsoft.com/office/drawing/2014/main" id="{55285CE4-A36F-0D78-AEC2-780709649772}"/>
              </a:ext>
            </a:extLst>
          </p:cNvPr>
          <p:cNvSpPr>
            <a:spLocks noGrp="1"/>
          </p:cNvSpPr>
          <p:nvPr>
            <p:ph idx="1"/>
          </p:nvPr>
        </p:nvSpPr>
        <p:spPr/>
        <p:txBody>
          <a:bodyPr/>
          <a:lstStyle/>
          <a:p>
            <a:r>
              <a:rPr lang="en-US" dirty="0"/>
              <a:t>Please fill out the Course Completion Survey on Canvas.</a:t>
            </a:r>
          </a:p>
          <a:p>
            <a:r>
              <a:rPr lang="en-US" dirty="0"/>
              <a:t>Also don't forget to do your Student Evaluations for the course.</a:t>
            </a:r>
          </a:p>
        </p:txBody>
      </p:sp>
    </p:spTree>
    <p:extLst>
      <p:ext uri="{BB962C8B-B14F-4D97-AF65-F5344CB8AC3E}">
        <p14:creationId xmlns:p14="http://schemas.microsoft.com/office/powerpoint/2010/main" val="1246012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016F-DF9A-0F0A-646C-CF454FB52F64}"/>
              </a:ext>
            </a:extLst>
          </p:cNvPr>
          <p:cNvSpPr>
            <a:spLocks noGrp="1"/>
          </p:cNvSpPr>
          <p:nvPr>
            <p:ph type="title"/>
          </p:nvPr>
        </p:nvSpPr>
        <p:spPr/>
        <p:txBody>
          <a:bodyPr/>
          <a:lstStyle/>
          <a:p>
            <a:r>
              <a:rPr lang="en-US" dirty="0"/>
              <a:t>Free Coding Extra Credit</a:t>
            </a:r>
          </a:p>
        </p:txBody>
      </p:sp>
      <p:sp>
        <p:nvSpPr>
          <p:cNvPr id="3" name="Content Placeholder 2">
            <a:extLst>
              <a:ext uri="{FF2B5EF4-FFF2-40B4-BE49-F238E27FC236}">
                <a16:creationId xmlns:a16="http://schemas.microsoft.com/office/drawing/2014/main" id="{D252CC12-5798-4724-ECC9-A157B12E007F}"/>
              </a:ext>
            </a:extLst>
          </p:cNvPr>
          <p:cNvSpPr>
            <a:spLocks noGrp="1"/>
          </p:cNvSpPr>
          <p:nvPr>
            <p:ph idx="1"/>
          </p:nvPr>
        </p:nvSpPr>
        <p:spPr/>
        <p:txBody>
          <a:bodyPr/>
          <a:lstStyle/>
          <a:p>
            <a:r>
              <a:rPr lang="en-US" dirty="0"/>
              <a:t>There is still time to submit the Free Coding assignment for extra credit.</a:t>
            </a:r>
          </a:p>
          <a:p>
            <a:r>
              <a:rPr lang="en-US" dirty="0"/>
              <a:t>Detail are on Canvas.</a:t>
            </a:r>
          </a:p>
        </p:txBody>
      </p:sp>
    </p:spTree>
    <p:extLst>
      <p:ext uri="{BB962C8B-B14F-4D97-AF65-F5344CB8AC3E}">
        <p14:creationId xmlns:p14="http://schemas.microsoft.com/office/powerpoint/2010/main" val="21080801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7B48-9DF1-28B9-1E03-5832B04061BF}"/>
              </a:ext>
            </a:extLst>
          </p:cNvPr>
          <p:cNvSpPr>
            <a:spLocks noGrp="1"/>
          </p:cNvSpPr>
          <p:nvPr>
            <p:ph type="title"/>
          </p:nvPr>
        </p:nvSpPr>
        <p:spPr/>
        <p:txBody>
          <a:bodyPr/>
          <a:lstStyle/>
          <a:p>
            <a:r>
              <a:rPr lang="en-US" dirty="0"/>
              <a:t>Final Exam</a:t>
            </a:r>
          </a:p>
        </p:txBody>
      </p:sp>
      <p:sp>
        <p:nvSpPr>
          <p:cNvPr id="3" name="Content Placeholder 2">
            <a:extLst>
              <a:ext uri="{FF2B5EF4-FFF2-40B4-BE49-F238E27FC236}">
                <a16:creationId xmlns:a16="http://schemas.microsoft.com/office/drawing/2014/main" id="{082EB04C-79A3-8CAC-FE25-C200B47A5C89}"/>
              </a:ext>
            </a:extLst>
          </p:cNvPr>
          <p:cNvSpPr>
            <a:spLocks noGrp="1"/>
          </p:cNvSpPr>
          <p:nvPr>
            <p:ph idx="1"/>
          </p:nvPr>
        </p:nvSpPr>
        <p:spPr/>
        <p:txBody>
          <a:bodyPr/>
          <a:lstStyle/>
          <a:p>
            <a:r>
              <a:rPr lang="en-US" dirty="0"/>
              <a:t>Don't forget to take the final.</a:t>
            </a:r>
          </a:p>
          <a:p>
            <a:r>
              <a:rPr lang="en-US" dirty="0"/>
              <a:t>Take it in the Testing Center anytime during Finals Week.</a:t>
            </a:r>
          </a:p>
          <a:p>
            <a:r>
              <a:rPr lang="en-US" dirty="0"/>
              <a:t>It's the same format as the midterms, just larger.</a:t>
            </a:r>
          </a:p>
          <a:p>
            <a:r>
              <a:rPr lang="en-US" dirty="0"/>
              <a:t>Yes, it is comprehensive.</a:t>
            </a:r>
          </a:p>
        </p:txBody>
      </p:sp>
    </p:spTree>
    <p:extLst>
      <p:ext uri="{BB962C8B-B14F-4D97-AF65-F5344CB8AC3E}">
        <p14:creationId xmlns:p14="http://schemas.microsoft.com/office/powerpoint/2010/main" val="406453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9333BC-5C0E-50EE-AF46-94FF37505540}"/>
              </a:ext>
            </a:extLst>
          </p:cNvPr>
          <p:cNvSpPr>
            <a:spLocks noGrp="1"/>
          </p:cNvSpPr>
          <p:nvPr>
            <p:ph type="ctrTitle"/>
          </p:nvPr>
        </p:nvSpPr>
        <p:spPr/>
        <p:txBody>
          <a:bodyPr/>
          <a:lstStyle/>
          <a:p>
            <a:pPr algn="ctr"/>
            <a:r>
              <a:rPr lang="en-US" dirty="0"/>
              <a:t>Thank you!</a:t>
            </a:r>
          </a:p>
        </p:txBody>
      </p:sp>
      <p:sp>
        <p:nvSpPr>
          <p:cNvPr id="7" name="Subtitle 6">
            <a:extLst>
              <a:ext uri="{FF2B5EF4-FFF2-40B4-BE49-F238E27FC236}">
                <a16:creationId xmlns:a16="http://schemas.microsoft.com/office/drawing/2014/main" id="{BA6BBF00-CA7D-10F8-542B-41ABA3C1DF2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7293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677334" y="609600"/>
            <a:ext cx="8596668" cy="1320800"/>
          </a:xfrm>
        </p:spPr>
        <p:txBody>
          <a:bodyPr spcFirstLastPara="1" vert="horz" wrap="square" lIns="121900" tIns="121900" rIns="121900" bIns="121900" rtlCol="0" anchor="t" anchorCtr="0">
            <a:normAutofit/>
          </a:bodyPr>
          <a:lstStyle/>
          <a:p>
            <a:pPr lvl="0"/>
            <a:r>
              <a:rPr lang="en-US" dirty="0"/>
              <a:t>Simple example</a:t>
            </a:r>
          </a:p>
        </p:txBody>
      </p:sp>
      <p:sp>
        <p:nvSpPr>
          <p:cNvPr id="113" name="Google Shape;113;p19"/>
          <p:cNvSpPr txBox="1">
            <a:spLocks noGrp="1"/>
          </p:cNvSpPr>
          <p:nvPr>
            <p:ph idx="1"/>
          </p:nvPr>
        </p:nvSpPr>
        <p:spPr>
          <a:xfrm>
            <a:off x="677334" y="1930401"/>
            <a:ext cx="8596668" cy="4110962"/>
          </a:xfrm>
        </p:spPr>
        <p:txBody>
          <a:bodyPr spcFirstLastPara="1" vert="horz" wrap="square" lIns="121900" tIns="121900" rIns="121900" bIns="121900" rtlCol="0" anchor="t" anchorCtr="0">
            <a:normAutofit/>
          </a:bodyPr>
          <a:lstStyle/>
          <a:p>
            <a:pPr lvl="0"/>
            <a:r>
              <a:rPr lang="en-US" dirty="0"/>
              <a:t>Say we have a function that encrypts a string. </a:t>
            </a:r>
          </a:p>
          <a:p>
            <a:pPr lvl="0"/>
            <a:r>
              <a:rPr lang="en-US" dirty="0"/>
              <a:t>Our function “shifts” the letters by the amount specified by the key.</a:t>
            </a:r>
          </a:p>
          <a:p>
            <a:pPr lvl="0"/>
            <a:r>
              <a:rPr lang="en-US" dirty="0"/>
              <a:t>So a shifted “a” by ‘1’ would become “b”. </a:t>
            </a:r>
          </a:p>
          <a:p>
            <a:pPr lvl="0"/>
            <a:r>
              <a:rPr lang="en-US" dirty="0"/>
              <a:t>For example, for a key of ‘1’ our function would change “</a:t>
            </a:r>
            <a:r>
              <a:rPr lang="en-US" dirty="0">
                <a:solidFill>
                  <a:schemeClr val="accent5"/>
                </a:solidFill>
              </a:rPr>
              <a:t>hello</a:t>
            </a:r>
            <a:r>
              <a:rPr lang="en-US" dirty="0"/>
              <a:t>” to “</a:t>
            </a:r>
            <a:r>
              <a:rPr lang="en-US" dirty="0" err="1">
                <a:solidFill>
                  <a:srgbClr val="FF0000"/>
                </a:solidFill>
              </a:rPr>
              <a:t>ifmmp</a:t>
            </a:r>
            <a:r>
              <a:rPr lang="en-US" dirty="0"/>
              <a:t>”</a:t>
            </a:r>
          </a:p>
          <a:p>
            <a:pPr lvl="0"/>
            <a:r>
              <a:rPr lang="en-US" dirty="0"/>
              <a:t>To decrypt we’d unshift an encrypted message by the key.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415600" y="593367"/>
            <a:ext cx="11360800" cy="943266"/>
          </a:xfrm>
          <a:prstGeom prst="rect">
            <a:avLst/>
          </a:prstGeom>
        </p:spPr>
        <p:txBody>
          <a:bodyPr spcFirstLastPara="1" vert="horz" wrap="square" lIns="121900" tIns="121900" rIns="121900" bIns="121900" rtlCol="0" anchor="t" anchorCtr="0">
            <a:normAutofit/>
          </a:bodyPr>
          <a:lstStyle/>
          <a:p>
            <a:r>
              <a:rPr lang="en" dirty="0"/>
              <a:t>Simple example</a:t>
            </a:r>
            <a:endParaRPr dirty="0"/>
          </a:p>
        </p:txBody>
      </p:sp>
      <p:sp>
        <p:nvSpPr>
          <p:cNvPr id="119" name="Google Shape;119;p20"/>
          <p:cNvSpPr txBox="1">
            <a:spLocks noGrp="1"/>
          </p:cNvSpPr>
          <p:nvPr>
            <p:ph type="body" idx="1"/>
          </p:nvPr>
        </p:nvSpPr>
        <p:spPr>
          <a:prstGeom prst="rect">
            <a:avLst/>
          </a:prstGeom>
        </p:spPr>
        <p:txBody>
          <a:bodyPr spcFirstLastPara="1" vert="horz" wrap="square" lIns="121900" tIns="121900" rIns="121900" bIns="121900" rtlCol="0" anchor="t" anchorCtr="0">
            <a:normAutofit fontScale="92500" lnSpcReduction="20000"/>
          </a:bodyPr>
          <a:lstStyle/>
          <a:p>
            <a:pPr marL="0" indent="0">
              <a:buNone/>
            </a:pPr>
            <a:r>
              <a:rPr lang="en" sz="3333"/>
              <a:t>Encrypt</a:t>
            </a:r>
            <a:endParaRPr sz="3333"/>
          </a:p>
          <a:p>
            <a:pPr marL="0" indent="609585">
              <a:spcBef>
                <a:spcPts val="1600"/>
              </a:spcBef>
              <a:buNone/>
            </a:pPr>
            <a:r>
              <a:rPr lang="en" sz="3333"/>
              <a:t>encrypt(message, key) = encrypted_message</a:t>
            </a:r>
            <a:endParaRPr sz="3333"/>
          </a:p>
          <a:p>
            <a:pPr marL="0" indent="609585">
              <a:spcBef>
                <a:spcPts val="1600"/>
              </a:spcBef>
              <a:buClr>
                <a:schemeClr val="dk1"/>
              </a:buClr>
              <a:buSzPct val="44000"/>
              <a:buNone/>
            </a:pPr>
            <a:r>
              <a:rPr lang="en" sz="3333"/>
              <a:t>encrypt(“</a:t>
            </a:r>
            <a:r>
              <a:rPr lang="en" sz="3333" b="1">
                <a:solidFill>
                  <a:srgbClr val="6AA84F"/>
                </a:solidFill>
              </a:rPr>
              <a:t>hello</a:t>
            </a:r>
            <a:r>
              <a:rPr lang="en" sz="3333"/>
              <a:t>”, 1) == “</a:t>
            </a:r>
            <a:r>
              <a:rPr lang="en" sz="3333" b="1">
                <a:solidFill>
                  <a:srgbClr val="FF0000"/>
                </a:solidFill>
              </a:rPr>
              <a:t>ifmmp</a:t>
            </a:r>
            <a:r>
              <a:rPr lang="en" sz="3333"/>
              <a:t>”</a:t>
            </a:r>
            <a:endParaRPr sz="3333"/>
          </a:p>
          <a:p>
            <a:pPr marL="0" indent="0">
              <a:spcBef>
                <a:spcPts val="1600"/>
              </a:spcBef>
              <a:buNone/>
            </a:pPr>
            <a:endParaRPr sz="3333"/>
          </a:p>
          <a:p>
            <a:pPr marL="0" indent="0">
              <a:spcBef>
                <a:spcPts val="1600"/>
              </a:spcBef>
              <a:buNone/>
            </a:pPr>
            <a:r>
              <a:rPr lang="en" sz="3333"/>
              <a:t>Decrypt</a:t>
            </a:r>
            <a:endParaRPr sz="3333"/>
          </a:p>
          <a:p>
            <a:pPr marL="0" indent="0">
              <a:spcBef>
                <a:spcPts val="1600"/>
              </a:spcBef>
              <a:buNone/>
            </a:pPr>
            <a:r>
              <a:rPr lang="en" sz="3333"/>
              <a:t>	decrypt(encrypted_message, key) = message</a:t>
            </a:r>
            <a:endParaRPr sz="3333"/>
          </a:p>
          <a:p>
            <a:pPr marL="0" indent="0">
              <a:spcBef>
                <a:spcPts val="1600"/>
              </a:spcBef>
              <a:spcAft>
                <a:spcPts val="1600"/>
              </a:spcAft>
              <a:buClr>
                <a:schemeClr val="dk1"/>
              </a:buClr>
              <a:buSzPct val="44000"/>
              <a:buNone/>
            </a:pPr>
            <a:r>
              <a:rPr lang="en" sz="3333"/>
              <a:t>	decrypt(“</a:t>
            </a:r>
            <a:r>
              <a:rPr lang="en" sz="3333" b="1">
                <a:solidFill>
                  <a:srgbClr val="FF0000"/>
                </a:solidFill>
              </a:rPr>
              <a:t>ifmmp</a:t>
            </a:r>
            <a:r>
              <a:rPr lang="en" sz="3333"/>
              <a:t>”, 1) == “</a:t>
            </a:r>
            <a:r>
              <a:rPr lang="en" sz="3333" b="1">
                <a:solidFill>
                  <a:srgbClr val="6AA84F"/>
                </a:solidFill>
              </a:rPr>
              <a:t>hello</a:t>
            </a:r>
            <a:r>
              <a:rPr lang="en" sz="3333"/>
              <a:t>”</a:t>
            </a:r>
            <a:endParaRPr sz="3333"/>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A0909-BB43-0ED5-2EC6-48EC91F6CDCD}"/>
              </a:ext>
            </a:extLst>
          </p:cNvPr>
          <p:cNvSpPr>
            <a:spLocks noGrp="1"/>
          </p:cNvSpPr>
          <p:nvPr>
            <p:ph type="title"/>
          </p:nvPr>
        </p:nvSpPr>
        <p:spPr/>
        <p:txBody>
          <a:bodyPr/>
          <a:lstStyle/>
          <a:p>
            <a:r>
              <a:rPr lang="en-US" dirty="0"/>
              <a:t>A Simple Encryption</a:t>
            </a:r>
          </a:p>
        </p:txBody>
      </p:sp>
      <p:sp>
        <p:nvSpPr>
          <p:cNvPr id="5" name="Content Placeholder 4">
            <a:extLst>
              <a:ext uri="{FF2B5EF4-FFF2-40B4-BE49-F238E27FC236}">
                <a16:creationId xmlns:a16="http://schemas.microsoft.com/office/drawing/2014/main" id="{851E94CD-C85B-33E1-5671-E13CDDE7E154}"/>
              </a:ext>
            </a:extLst>
          </p:cNvPr>
          <p:cNvSpPr>
            <a:spLocks noGrp="1"/>
          </p:cNvSpPr>
          <p:nvPr>
            <p:ph idx="1"/>
          </p:nvPr>
        </p:nvSpPr>
        <p:spPr>
          <a:xfrm>
            <a:off x="677334" y="3876675"/>
            <a:ext cx="8596668" cy="2164688"/>
          </a:xfrm>
        </p:spPr>
        <p:txBody>
          <a:bodyPr/>
          <a:lstStyle/>
          <a:p>
            <a:endParaRPr lang="en-US" dirty="0"/>
          </a:p>
        </p:txBody>
      </p:sp>
      <p:sp>
        <p:nvSpPr>
          <p:cNvPr id="6" name="TextBox 5">
            <a:extLst>
              <a:ext uri="{FF2B5EF4-FFF2-40B4-BE49-F238E27FC236}">
                <a16:creationId xmlns:a16="http://schemas.microsoft.com/office/drawing/2014/main" id="{06236572-AEE0-8A7F-4060-61B33C0DC801}"/>
              </a:ext>
            </a:extLst>
          </p:cNvPr>
          <p:cNvSpPr txBox="1"/>
          <p:nvPr/>
        </p:nvSpPr>
        <p:spPr>
          <a:xfrm>
            <a:off x="1016700" y="1927225"/>
            <a:ext cx="8257302" cy="1754326"/>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def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simple_encrypt</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(message, key):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encrypted_letters</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for letter in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encrypted_letters.append</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(chr(</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ord</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(letter) + key))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return ''.join(</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encrypted_letters</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sp>
        <p:nvSpPr>
          <p:cNvPr id="7" name="TextBox 6">
            <a:extLst>
              <a:ext uri="{FF2B5EF4-FFF2-40B4-BE49-F238E27FC236}">
                <a16:creationId xmlns:a16="http://schemas.microsoft.com/office/drawing/2014/main" id="{B4D2AF7E-97F5-66A0-7815-CFB0C69D46ED}"/>
              </a:ext>
            </a:extLst>
          </p:cNvPr>
          <p:cNvSpPr txBox="1"/>
          <p:nvPr/>
        </p:nvSpPr>
        <p:spPr>
          <a:xfrm>
            <a:off x="1016700" y="3873500"/>
            <a:ext cx="8257302" cy="923330"/>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simple_encrypt</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("hello",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simple_encrypt</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("hello",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print(</a:t>
            </a:r>
            <a:r>
              <a:rPr kumimoji="0" 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simple_encrypt</a:t>
            </a:r>
            <a:r>
              <a:rPr kumimoji="0" lang="en-US"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("hello", 2))</a:t>
            </a:r>
          </a:p>
        </p:txBody>
      </p:sp>
      <p:sp>
        <p:nvSpPr>
          <p:cNvPr id="8" name="TextBox 7">
            <a:extLst>
              <a:ext uri="{FF2B5EF4-FFF2-40B4-BE49-F238E27FC236}">
                <a16:creationId xmlns:a16="http://schemas.microsoft.com/office/drawing/2014/main" id="{44C12307-AAB1-187B-2929-4923A50F08DD}"/>
              </a:ext>
            </a:extLst>
          </p:cNvPr>
          <p:cNvSpPr txBox="1"/>
          <p:nvPr/>
        </p:nvSpPr>
        <p:spPr>
          <a:xfrm>
            <a:off x="6096000" y="3873500"/>
            <a:ext cx="3095625" cy="923330"/>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83C3"/>
                </a:solidFill>
                <a:effectLst/>
                <a:uLnTx/>
                <a:uFillTx/>
                <a:latin typeface="Courier New" panose="02070309020205020404" pitchFamily="49" charset="0"/>
                <a:ea typeface="+mn-ea"/>
                <a:cs typeface="Courier New" panose="02070309020205020404" pitchFamily="49" charset="0"/>
              </a:rPr>
              <a:t># "hello"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83C3"/>
                </a:solidFill>
                <a:effectLst/>
                <a:uLnTx/>
                <a:uFillTx/>
                <a:latin typeface="Courier New" panose="02070309020205020404" pitchFamily="49" charset="0"/>
                <a:ea typeface="+mn-ea"/>
                <a:cs typeface="Courier New" panose="02070309020205020404" pitchFamily="49" charset="0"/>
              </a:rPr>
              <a:t># "</a:t>
            </a:r>
            <a:r>
              <a:rPr kumimoji="0" lang="en-US" sz="1800" b="1" i="0" u="none" strike="noStrike" kern="1200" cap="none" spc="0" normalizeH="0" baseline="0" noProof="0" dirty="0" err="1">
                <a:ln>
                  <a:noFill/>
                </a:ln>
                <a:solidFill>
                  <a:srgbClr val="2E83C3"/>
                </a:solidFill>
                <a:effectLst/>
                <a:uLnTx/>
                <a:uFillTx/>
                <a:latin typeface="Courier New" panose="02070309020205020404" pitchFamily="49" charset="0"/>
                <a:ea typeface="+mn-ea"/>
                <a:cs typeface="Courier New" panose="02070309020205020404" pitchFamily="49" charset="0"/>
              </a:rPr>
              <a:t>ifmmp</a:t>
            </a:r>
            <a:r>
              <a:rPr kumimoji="0" lang="en-US" sz="1800" b="1" i="0" u="none" strike="noStrike" kern="1200" cap="none" spc="0" normalizeH="0" baseline="0" noProof="0" dirty="0">
                <a:ln>
                  <a:noFill/>
                </a:ln>
                <a:solidFill>
                  <a:srgbClr val="2E83C3"/>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83C3"/>
                </a:solidFill>
                <a:effectLst/>
                <a:uLnTx/>
                <a:uFillTx/>
                <a:latin typeface="Courier New" panose="02070309020205020404" pitchFamily="49" charset="0"/>
                <a:ea typeface="+mn-ea"/>
                <a:cs typeface="Courier New" panose="02070309020205020404" pitchFamily="49" charset="0"/>
              </a:rPr>
              <a:t># "</a:t>
            </a:r>
            <a:r>
              <a:rPr kumimoji="0" lang="en-US" sz="1800" b="1" i="0" u="none" strike="noStrike" kern="1200" cap="none" spc="0" normalizeH="0" baseline="0" noProof="0" dirty="0" err="1">
                <a:ln>
                  <a:noFill/>
                </a:ln>
                <a:solidFill>
                  <a:srgbClr val="2E83C3"/>
                </a:solidFill>
                <a:effectLst/>
                <a:uLnTx/>
                <a:uFillTx/>
                <a:latin typeface="Courier New" panose="02070309020205020404" pitchFamily="49" charset="0"/>
                <a:ea typeface="+mn-ea"/>
                <a:cs typeface="Courier New" panose="02070309020205020404" pitchFamily="49" charset="0"/>
              </a:rPr>
              <a:t>jgnnq</a:t>
            </a:r>
            <a:r>
              <a:rPr kumimoji="0" lang="en-US" sz="1800" b="1" i="0" u="none" strike="noStrike" kern="1200" cap="none" spc="0" normalizeH="0" baseline="0" noProof="0" dirty="0">
                <a:ln>
                  <a:noFill/>
                </a:ln>
                <a:solidFill>
                  <a:srgbClr val="2E83C3"/>
                </a:solidFill>
                <a:effectLst/>
                <a:uLnTx/>
                <a:uFillTx/>
                <a:latin typeface="Courier New" panose="02070309020205020404" pitchFamily="49" charset="0"/>
                <a:ea typeface="+mn-ea"/>
                <a:cs typeface="Courier New" panose="02070309020205020404" pitchFamily="49" charset="0"/>
              </a:rPr>
              <a:t>"</a:t>
            </a:r>
          </a:p>
        </p:txBody>
      </p:sp>
    </p:spTree>
    <p:extLst>
      <p:ext uri="{BB962C8B-B14F-4D97-AF65-F5344CB8AC3E}">
        <p14:creationId xmlns:p14="http://schemas.microsoft.com/office/powerpoint/2010/main" val="17404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S111-Template.potx" id="{1E66F11C-A0E4-44E4-A623-DB2458591B38}" vid="{4951662D-0F24-4DA5-9818-8BA1C4EF18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CS111-Template</Template>
  <TotalTime>112</TotalTime>
  <Words>2928</Words>
  <Application>Microsoft Office PowerPoint</Application>
  <PresentationFormat>Widescreen</PresentationFormat>
  <Paragraphs>328</Paragraphs>
  <Slides>67</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Aptos</vt:lpstr>
      <vt:lpstr>Arial</vt:lpstr>
      <vt:lpstr>Courier New</vt:lpstr>
      <vt:lpstr>Trebuchet MS</vt:lpstr>
      <vt:lpstr>Wingdings 3</vt:lpstr>
      <vt:lpstr>2_Facet</vt:lpstr>
      <vt:lpstr>Cryptography</vt:lpstr>
      <vt:lpstr>Why is it safe to share your credit card to Amazon over the internet?</vt:lpstr>
      <vt:lpstr>What stops eavesdroppers from capturing your information?</vt:lpstr>
      <vt:lpstr>Encryption! Encryption lets us use a “key” to essentially lock up our message</vt:lpstr>
      <vt:lpstr>How does encryption work?</vt:lpstr>
      <vt:lpstr>How does decryption work?</vt:lpstr>
      <vt:lpstr>Simple example</vt:lpstr>
      <vt:lpstr>Simple example</vt:lpstr>
      <vt:lpstr>A Simple Encryption</vt:lpstr>
      <vt:lpstr>Is our simple example secure? </vt:lpstr>
      <vt:lpstr>Secure Encryption Example</vt:lpstr>
      <vt:lpstr>Back to our example….</vt:lpstr>
      <vt:lpstr>Problem! How does Amazon “unlock” or “decrypt” the message and see what is in the box?</vt:lpstr>
      <vt:lpstr>Amazon needs the same key!</vt:lpstr>
      <vt:lpstr>How do we give Amazon a copy of the key?</vt:lpstr>
      <vt:lpstr>If you sent the key over the internet  the eavesdropper could just store a copy of the key when they see it…</vt:lpstr>
      <vt:lpstr>How can you securely give a key to someone else?</vt:lpstr>
      <vt:lpstr>PowerPoint Presentation</vt:lpstr>
      <vt:lpstr>Diffie-Hellman Key Exchange</vt:lpstr>
      <vt:lpstr>Diffie-Hellman Key Exchange</vt:lpstr>
      <vt:lpstr>Introducing characters in the cryptography world</vt:lpstr>
      <vt:lpstr>Activity</vt:lpstr>
      <vt:lpstr>https://en.wikipedia.org/wiki/Diffie%E2%80%93Hellman_key_exchange </vt:lpstr>
      <vt:lpstr>Key values (g=5, p=23)</vt:lpstr>
      <vt:lpstr>Try the example with a neighbor?</vt:lpstr>
      <vt:lpstr>Diffie-Hellman Example</vt:lpstr>
      <vt:lpstr>Khan Academy explanation on the math</vt:lpstr>
      <vt:lpstr>PowerPoint Presentation</vt:lpstr>
      <vt:lpstr>Final thoughts</vt:lpstr>
      <vt:lpstr>SSL (HTTPS)</vt:lpstr>
      <vt:lpstr>Conclusion - Use SSL (HTTPS) to invoke a modern implementation of the Diffie- Hellman Key exchange so Eve  can’t see your data! </vt:lpstr>
      <vt:lpstr>Other interesting notes…</vt:lpstr>
      <vt:lpstr>PowerPoint Presentation</vt:lpstr>
      <vt:lpstr>Conclusion</vt:lpstr>
      <vt:lpstr>What did we learn?</vt:lpstr>
      <vt:lpstr>Programming paradigms</vt:lpstr>
      <vt:lpstr>Programming paradigms #2</vt:lpstr>
      <vt:lpstr>Programming Concepts</vt:lpstr>
      <vt:lpstr>Software Engineering</vt:lpstr>
      <vt:lpstr>Some useful tools</vt:lpstr>
      <vt:lpstr>Congratulations!</vt:lpstr>
      <vt:lpstr>What's next?</vt:lpstr>
      <vt:lpstr>General CS Classes</vt:lpstr>
      <vt:lpstr>Specialized CS Courses</vt:lpstr>
      <vt:lpstr>CS Courses Prerequisites</vt:lpstr>
      <vt:lpstr>Emphases</vt:lpstr>
      <vt:lpstr>CS Emphases</vt:lpstr>
      <vt:lpstr>Other CS Areas</vt:lpstr>
      <vt:lpstr>What’s next?</vt:lpstr>
      <vt:lpstr>Internships!</vt:lpstr>
      <vt:lpstr>Internships!</vt:lpstr>
      <vt:lpstr>What if I don’t plan to work full-time?</vt:lpstr>
      <vt:lpstr>How do I get an internship?</vt:lpstr>
      <vt:lpstr>Step 1:  Build a portfolio of personal projects</vt:lpstr>
      <vt:lpstr>Step 1:  Build a portfolio of personal projects</vt:lpstr>
      <vt:lpstr>Step 2: Create and maintain a resume</vt:lpstr>
      <vt:lpstr>Rule #1: Your resume matters</vt:lpstr>
      <vt:lpstr>Put time into your resume</vt:lpstr>
      <vt:lpstr>Rule #2: Don’t sand-blast the internet</vt:lpstr>
      <vt:lpstr>Don’t be one of 10,000 generic grains of sand. Be the diamond by customizing your resume to each opportunity.</vt:lpstr>
      <vt:lpstr>Step 2: Create and maintain a resume</vt:lpstr>
      <vt:lpstr>Step 3: You’ll need letters of recommendation</vt:lpstr>
      <vt:lpstr>Last Bits</vt:lpstr>
      <vt:lpstr>Course Evaluation Survey</vt:lpstr>
      <vt:lpstr>Free Coding Extra Credit</vt:lpstr>
      <vt:lpstr>Final Exam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Stephens</dc:creator>
  <cp:lastModifiedBy>Tom Stephens</cp:lastModifiedBy>
  <cp:revision>27</cp:revision>
  <dcterms:created xsi:type="dcterms:W3CDTF">2024-12-10T20:52:29Z</dcterms:created>
  <dcterms:modified xsi:type="dcterms:W3CDTF">2024-12-10T22:45:20Z</dcterms:modified>
</cp:coreProperties>
</file>